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448" r:id="rId2"/>
    <p:sldId id="449" r:id="rId3"/>
    <p:sldId id="602" r:id="rId4"/>
    <p:sldId id="604" r:id="rId5"/>
    <p:sldId id="589" r:id="rId6"/>
    <p:sldId id="612" r:id="rId7"/>
    <p:sldId id="590" r:id="rId8"/>
    <p:sldId id="458" r:id="rId9"/>
    <p:sldId id="611" r:id="rId10"/>
  </p:sldIdLst>
  <p:sldSz cx="9144000" cy="6858000" type="screen4x3"/>
  <p:notesSz cx="6934200" cy="9280525"/>
  <p:custDataLst>
    <p:tags r:id="rId13"/>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039" autoAdjust="0"/>
  </p:normalViewPr>
  <p:slideViewPr>
    <p:cSldViewPr>
      <p:cViewPr varScale="1">
        <p:scale>
          <a:sx n="72" d="100"/>
          <a:sy n="72" d="100"/>
        </p:scale>
        <p:origin x="-1190" y="-77"/>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2650" y="-331"/>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802.11-17/xxxxr0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802.11-17/xxxxr0</a:t>
            </a:r>
            <a:endParaRPr lang="en-US" dirty="0"/>
          </a:p>
        </p:txBody>
      </p:sp>
      <p:sp>
        <p:nvSpPr>
          <p:cNvPr id="2051" name="Rectangle 3"/>
          <p:cNvSpPr>
            <a:spLocks noGrp="1" noChangeArrowheads="1"/>
          </p:cNvSpPr>
          <p:nvPr>
            <p:ph type="dt" idx="1"/>
          </p:nvPr>
        </p:nvSpPr>
        <p:spPr bwMode="auto">
          <a:xfrm>
            <a:off x="654050" y="95706"/>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May 2017</a:t>
            </a:r>
            <a:endParaRPr lang="en-US" dirty="0"/>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zh-CN" altLang="zh-CN" dirty="0"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a:xfrm>
            <a:off x="654050" y="95706"/>
            <a:ext cx="359073" cy="215444"/>
          </a:xfrm>
        </p:spPr>
        <p:txBody>
          <a:bodyPr/>
          <a:lstStyle/>
          <a:p>
            <a:pPr>
              <a:defRPr/>
            </a:pPr>
            <a:r>
              <a:rPr lang="en-US" dirty="0" err="1" smtClean="0"/>
              <a:t>xxxx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29702"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 xmlns:p14="http://schemas.microsoft.com/office/powerpoint/2010/main" val="1907370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dirty="0"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269304"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xxx</a:t>
            </a:r>
            <a:endParaRPr lang="en-GB" sz="1400" dirty="0"/>
          </a:p>
        </p:txBody>
      </p:sp>
      <p:sp>
        <p:nvSpPr>
          <p:cNvPr id="25603" name="Rectangle 2"/>
          <p:cNvSpPr>
            <a:spLocks noGrp="1" noChangeArrowheads="1"/>
          </p:cNvSpPr>
          <p:nvPr>
            <p:ph type="hdr" sz="quarter"/>
          </p:nvPr>
        </p:nvSpPr>
        <p:spPr>
          <a:xfrm>
            <a:off x="4085426" y="96083"/>
            <a:ext cx="2195858"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5605" name="Rectangle 6"/>
          <p:cNvSpPr>
            <a:spLocks noGrp="1" noChangeArrowheads="1"/>
          </p:cNvSpPr>
          <p:nvPr>
            <p:ph type="ftr" sz="quarter" idx="4"/>
          </p:nvPr>
        </p:nvSpPr>
        <p:spPr>
          <a:xfrm>
            <a:off x="4835252" y="8985317"/>
            <a:ext cx="1336904"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US" altLang="zh-CN" dirty="0" smtClean="0"/>
              <a:t>Jiamin Chen /Huawei</a:t>
            </a:r>
            <a:endParaRPr lang="en-US" altLang="zh-CN" dirty="0"/>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478360" y="95706"/>
            <a:ext cx="1803378" cy="215444"/>
          </a:xfrm>
          <a:ln/>
        </p:spPr>
        <p:txBody>
          <a:bodyPr/>
          <a:lstStyle/>
          <a:p>
            <a:r>
              <a:rPr lang="en-US" dirty="0" smtClean="0"/>
              <a:t>doc.: 17-0000-00-00EC</a:t>
            </a:r>
            <a:endParaRPr lang="en-US" dirty="0"/>
          </a:p>
        </p:txBody>
      </p:sp>
      <p:sp>
        <p:nvSpPr>
          <p:cNvPr id="5" name="Rectangle 3"/>
          <p:cNvSpPr>
            <a:spLocks noGrp="1" noChangeArrowheads="1"/>
          </p:cNvSpPr>
          <p:nvPr>
            <p:ph type="dt"/>
          </p:nvPr>
        </p:nvSpPr>
        <p:spPr>
          <a:xfrm>
            <a:off x="654050" y="95706"/>
            <a:ext cx="359073" cy="215444"/>
          </a:xfrm>
          <a:ln/>
        </p:spPr>
        <p:txBody>
          <a:bodyPr/>
          <a:lstStyle/>
          <a:p>
            <a:r>
              <a:rPr lang="en-US" dirty="0" smtClean="0"/>
              <a:t>2017</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hdr" sz="quarter"/>
          </p:nvPr>
        </p:nvSpPr>
        <p:spPr>
          <a:xfrm>
            <a:off x="4085426" y="96083"/>
            <a:ext cx="2195858"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6628" name="Rectangle 3"/>
          <p:cNvSpPr txBox="1">
            <a:spLocks noGrp="1" noChangeArrowheads="1"/>
          </p:cNvSpPr>
          <p:nvPr/>
        </p:nvSpPr>
        <p:spPr bwMode="auto">
          <a:xfrm>
            <a:off x="654536" y="96083"/>
            <a:ext cx="269304"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dirty="0" smtClean="0"/>
              <a:t>xxx</a:t>
            </a:r>
            <a:endParaRPr lang="en-GB" sz="1400" b="1" dirty="0"/>
          </a:p>
        </p:txBody>
      </p:sp>
      <p:sp>
        <p:nvSpPr>
          <p:cNvPr id="26629" name="Rectangle 6"/>
          <p:cNvSpPr>
            <a:spLocks noGrp="1" noChangeArrowheads="1"/>
          </p:cNvSpPr>
          <p:nvPr>
            <p:ph type="ftr" sz="quarter" idx="4"/>
          </p:nvPr>
        </p:nvSpPr>
        <p:spPr>
          <a:xfrm>
            <a:off x="5817697" y="8985317"/>
            <a:ext cx="46358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endParaRPr lang="en-GB" dirty="0"/>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7</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8</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9</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May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May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dirty="0" smtClean="0"/>
              <a:t>May 2017</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dirty="0" smtClean="0"/>
              <a:t>May 2017</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dirty="0" smtClean="0"/>
              <a:t>May 2017</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3008313" cy="742404"/>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92696"/>
            <a:ext cx="5111750"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dirty="0" smtClean="0"/>
              <a:t>May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April 2017</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8" y="332601"/>
            <a:ext cx="328301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a:t>
            </a:r>
            <a:r>
              <a:rPr lang="en-US" altLang="zh-CN" sz="1800" b="1" dirty="0" smtClean="0"/>
              <a:t>802.11-17/0623r0</a:t>
            </a:r>
            <a:endParaRPr lang="en-US" altLang="zh-CN"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104515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April </a:t>
            </a:r>
            <a:r>
              <a:rPr lang="en-US" altLang="zh-CN" sz="1800" dirty="0" smtClean="0"/>
              <a:t>2017</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2017-04-27</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smtClean="0"/>
              <a:t>Author(s):</a:t>
            </a:r>
            <a:endParaRPr lang="en-US" altLang="zh-CN" sz="2000" dirty="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err="1" smtClean="0">
                <a:solidFill>
                  <a:schemeClr val="tx2"/>
                </a:solidFill>
              </a:rPr>
              <a:t>TGaj</a:t>
            </a:r>
            <a:r>
              <a:rPr lang="en-US" altLang="zh-CN" sz="3200" b="1" dirty="0" smtClean="0">
                <a:solidFill>
                  <a:schemeClr val="tx2"/>
                </a:solidFill>
              </a:rPr>
              <a:t> April 27, 2017 </a:t>
            </a:r>
          </a:p>
          <a:p>
            <a:pPr algn="ctr"/>
            <a:r>
              <a:rPr lang="en-US" altLang="zh-CN" sz="3200" b="1" dirty="0" smtClean="0">
                <a:solidFill>
                  <a:schemeClr val="tx2"/>
                </a:solidFill>
              </a:rPr>
              <a:t>Teleconference </a:t>
            </a:r>
            <a:r>
              <a:rPr lang="en-US" altLang="zh-CN" sz="3200" b="1" dirty="0" smtClean="0">
                <a:solidFill>
                  <a:schemeClr val="tx2"/>
                </a:solidFill>
              </a:rPr>
              <a:t>Call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 xmlns:p14="http://schemas.microsoft.com/office/powerpoint/2010/main" val="4050908867"/>
              </p:ext>
            </p:extLst>
          </p:nvPr>
        </p:nvGraphicFramePr>
        <p:xfrm>
          <a:off x="854075" y="3071813"/>
          <a:ext cx="7226300" cy="1450975"/>
        </p:xfrm>
        <a:graphic>
          <a:graphicData uri="http://schemas.openxmlformats.org/presentationml/2006/ole">
            <p:oleObj spid="_x0000_s28767" name="Document" r:id="rId4" imgW="9104835" imgH="1823276" progId="Word.Document.8">
              <p:embed/>
            </p:oleObj>
          </a:graphicData>
        </a:graphic>
      </p:graphicFrame>
      <p:sp>
        <p:nvSpPr>
          <p:cNvPr id="11"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2490192"/>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800" dirty="0">
                <a:latin typeface="Times New Roman" charset="0"/>
              </a:rPr>
              <a:t> </a:t>
            </a:r>
            <a:r>
              <a:rPr lang="en-GB" sz="2800" dirty="0" smtClean="0">
                <a:latin typeface="Times New Roman" charset="0"/>
              </a:rPr>
              <a:t>This presentation contains the </a:t>
            </a:r>
            <a:r>
              <a:rPr lang="en-GB" sz="2800" dirty="0" smtClean="0">
                <a:latin typeface="Times New Roman" charset="0"/>
              </a:rPr>
              <a:t>agenda </a:t>
            </a:r>
            <a:r>
              <a:rPr lang="en-GB" sz="2800" dirty="0">
                <a:latin typeface="Times New Roman" charset="0"/>
              </a:rPr>
              <a:t>for </a:t>
            </a:r>
            <a:r>
              <a:rPr lang="en-US" sz="2800" dirty="0" err="1" smtClean="0">
                <a:latin typeface="Times New Roman" charset="0"/>
              </a:rPr>
              <a:t>TGaj</a:t>
            </a:r>
            <a:r>
              <a:rPr lang="en-US" sz="2800" dirty="0" smtClean="0">
                <a:latin typeface="Times New Roman" charset="0"/>
              </a:rPr>
              <a:t> April 27, </a:t>
            </a:r>
            <a:r>
              <a:rPr lang="en-US" sz="2800" dirty="0" smtClean="0">
                <a:latin typeface="Times New Roman" charset="0"/>
              </a:rPr>
              <a:t>2017 teleconference call</a:t>
            </a:r>
          </a:p>
          <a:p>
            <a:pPr marL="742950" lvl="1" indent="-285750" algn="just" eaLnBrk="0" hangingPunct="0">
              <a:spcBef>
                <a:spcPct val="20000"/>
              </a:spcBef>
              <a:buChar char="–"/>
              <a:defRPr/>
            </a:pPr>
            <a:r>
              <a:rPr lang="en-US" altLang="en-US" sz="2400" dirty="0" smtClean="0">
                <a:latin typeface="+mn-lt"/>
                <a:cs typeface="MS PGothic" charset="0"/>
              </a:rPr>
              <a:t>East time: April 27, 22:00 pm – 23:00 pm</a:t>
            </a:r>
          </a:p>
          <a:p>
            <a:pPr marL="742950" lvl="1" indent="-285750" algn="just" eaLnBrk="0" hangingPunct="0">
              <a:spcBef>
                <a:spcPct val="20000"/>
              </a:spcBef>
              <a:buChar char="–"/>
              <a:defRPr/>
            </a:pPr>
            <a:r>
              <a:rPr lang="en-US" altLang="en-US" sz="2400" dirty="0" smtClean="0">
                <a:latin typeface="+mn-lt"/>
                <a:cs typeface="MS PGothic" charset="0"/>
              </a:rPr>
              <a:t>Beijing time: </a:t>
            </a:r>
            <a:r>
              <a:rPr lang="en-US" altLang="en-US" sz="2400" dirty="0" smtClean="0">
                <a:cs typeface="MS PGothic" charset="0"/>
              </a:rPr>
              <a:t>April </a:t>
            </a:r>
            <a:r>
              <a:rPr lang="en-US" altLang="en-US" sz="2400" dirty="0" smtClean="0">
                <a:cs typeface="MS PGothic" charset="0"/>
              </a:rPr>
              <a:t>28, 10:00 am – 11:00 am</a:t>
            </a:r>
            <a:endParaRPr lang="en-US" altLang="en-US" sz="2400" dirty="0" smtClean="0">
              <a:latin typeface="+mn-lt"/>
              <a:cs typeface="MS PGothic" charset="0"/>
            </a:endParaRPr>
          </a:p>
          <a:p>
            <a:pPr marL="342900" indent="-342900" eaLnBrk="0" hangingPunct="0">
              <a:spcBef>
                <a:spcPct val="20000"/>
              </a:spcBef>
              <a:defRPr/>
            </a:pPr>
            <a:endParaRPr lang="en-US" sz="28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5"/>
            <a:ext cx="104515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April </a:t>
            </a:r>
            <a:r>
              <a:rPr lang="en-US" altLang="zh-CN" sz="1800" dirty="0" smtClean="0"/>
              <a:t>2017</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637286"/>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may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xfrm>
            <a:off x="696913" y="333375"/>
            <a:ext cx="104515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April </a:t>
            </a:r>
            <a:r>
              <a:rPr lang="en-US" altLang="zh-CN" sz="1800" dirty="0" smtClean="0"/>
              <a:t>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xfrm>
            <a:off x="696913" y="333375"/>
            <a:ext cx="104515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April </a:t>
            </a:r>
            <a:r>
              <a:rPr lang="en-US" altLang="zh-CN" sz="1800" dirty="0" smtClean="0"/>
              <a:t>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3375"/>
            <a:ext cx="104515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April </a:t>
            </a:r>
            <a:r>
              <a:rPr lang="en-US" sz="1800" dirty="0" smtClean="0"/>
              <a:t>2017</a:t>
            </a:r>
            <a:endParaRPr lang="en-GB" sz="1800" dirty="0"/>
          </a:p>
        </p:txBody>
      </p:sp>
      <p:sp>
        <p:nvSpPr>
          <p:cNvPr id="16387" name="Footer Placeholder 2"/>
          <p:cNvSpPr>
            <a:spLocks noGrp="1"/>
          </p:cNvSpPr>
          <p:nvPr>
            <p:ph type="ftr" sz="quarter" idx="4294967295"/>
          </p:nvPr>
        </p:nvSpPr>
        <p:spPr>
          <a:xfrm>
            <a:off x="6137275" y="6475413"/>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 xmlns:p14="http://schemas.microsoft.com/office/powerpoint/2010/main"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6143636" y="6475413"/>
            <a:ext cx="2398702" cy="184666"/>
          </a:xfrm>
          <a:prstGeom prst="rect">
            <a:avLst/>
          </a:prstGeom>
        </p:spPr>
        <p:txBody>
          <a:bodyPr/>
          <a:lstStyle/>
          <a:p>
            <a:pPr>
              <a:defRPr/>
            </a:pPr>
            <a:r>
              <a:rPr lang="en-US" altLang="zh-CN" dirty="0" smtClean="0"/>
              <a:t>Jiamin Chen (Huawei)</a:t>
            </a:r>
            <a:endParaRPr lang="en-US" altLang="zh-CN"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
        <p:nvSpPr>
          <p:cNvPr id="10242" name="Rectangle 2"/>
          <p:cNvSpPr>
            <a:spLocks noGrp="1" noChangeArrowheads="1"/>
          </p:cNvSpPr>
          <p:nvPr>
            <p:ph type="body" idx="1"/>
          </p:nvPr>
        </p:nvSpPr>
        <p:spPr>
          <a:xfrm>
            <a:off x="685800" y="1676400"/>
            <a:ext cx="7848600" cy="4495800"/>
          </a:xfrm>
          <a:ln/>
        </p:spPr>
        <p:txBody>
          <a:bodyPr/>
          <a:lstStyle/>
          <a:p>
            <a:pPr>
              <a:buNone/>
            </a:pPr>
            <a:r>
              <a:rPr lang="en-US" sz="1600" dirty="0"/>
              <a:t>All participation in IEEE 802 Working Group meetings is on an individual basis</a:t>
            </a:r>
          </a:p>
          <a:p>
            <a:pPr>
              <a:buNone/>
            </a:pPr>
            <a:r>
              <a:rPr lang="en-GB" sz="1400" i="1" dirty="0"/>
              <a:t>•     </a:t>
            </a:r>
            <a:r>
              <a:rPr lang="en-GB" sz="1400" i="1" dirty="0" smtClean="0"/>
              <a:t>Participants </a:t>
            </a:r>
            <a:r>
              <a:rPr lang="en-GB" sz="1400" i="1" dirty="0"/>
              <a:t>in the IEEE standards development individual process shall act based on their qualifications and experience</a:t>
            </a:r>
            <a:r>
              <a:rPr lang="en-GB" sz="1400" i="1" dirty="0" smtClean="0"/>
              <a:t>. (</a:t>
            </a:r>
            <a:r>
              <a:rPr lang="en-GB" sz="1400" i="1" dirty="0" smtClean="0">
                <a:hlinkClick r:id="rId3"/>
              </a:rPr>
              <a:t>https</a:t>
            </a:r>
            <a:r>
              <a:rPr lang="en-GB" sz="1400" i="1" dirty="0">
                <a:hlinkClick r:id="rId3"/>
              </a:rPr>
              <a:t>://</a:t>
            </a:r>
            <a:r>
              <a:rPr lang="en-GB" sz="1400" i="1" dirty="0" smtClean="0">
                <a:hlinkClick r:id="rId3"/>
              </a:rPr>
              <a:t>standards.ieee.org/develop/policies/bylaws/sb_bylaws.pdf</a:t>
            </a:r>
            <a:r>
              <a:rPr lang="en-GB" sz="1400" i="1" dirty="0" smtClean="0"/>
              <a:t>  section </a:t>
            </a:r>
            <a:r>
              <a:rPr lang="en-GB" sz="1400" i="1" dirty="0"/>
              <a:t>5.2.1)</a:t>
            </a:r>
            <a:endParaRPr lang="en-US" sz="1400" dirty="0"/>
          </a:p>
          <a:p>
            <a:pPr>
              <a:buNone/>
            </a:pPr>
            <a:r>
              <a:rPr lang="en-US" sz="1400" dirty="0" smtClean="0"/>
              <a:t>•</a:t>
            </a:r>
            <a:r>
              <a:rPr lang="en-US" sz="1400" dirty="0"/>
              <a:t>    </a:t>
            </a:r>
            <a:r>
              <a:rPr lang="en-US" sz="1400" i="1" dirty="0" smtClean="0"/>
              <a:t>IEEE 802 </a:t>
            </a:r>
            <a:r>
              <a:rPr lang="en-GB" sz="1400" i="1" dirty="0" smtClean="0"/>
              <a:t>Working </a:t>
            </a:r>
            <a:r>
              <a:rPr lang="en-GB" sz="1400" i="1" dirty="0"/>
              <a:t>Group membership is by </a:t>
            </a:r>
            <a:r>
              <a:rPr lang="en-GB" sz="1400" i="1" dirty="0" smtClean="0"/>
              <a:t>individual; </a:t>
            </a:r>
            <a:r>
              <a:rPr lang="en-GB" sz="1400" i="1" dirty="0"/>
              <a:t>“Working Group members shall participate in the consensus process in a manner consistent with their professional expert opinion as individuals, and not as organizational representatives”. </a:t>
            </a:r>
            <a:r>
              <a:rPr lang="en-GB" sz="1400" i="1" dirty="0" smtClean="0"/>
              <a:t>(</a:t>
            </a:r>
            <a:r>
              <a:rPr lang="en-GB" sz="1400" i="1" u="sng" dirty="0" smtClean="0">
                <a:hlinkClick r:id="rId4"/>
              </a:rPr>
              <a:t>http</a:t>
            </a:r>
            <a:r>
              <a:rPr lang="en-GB" sz="1400" i="1" u="sng" dirty="0">
                <a:hlinkClick r:id="rId4"/>
              </a:rPr>
              <a:t>://</a:t>
            </a:r>
            <a:r>
              <a:rPr lang="en-GB" sz="1400" i="1" u="sng" dirty="0" smtClean="0">
                <a:hlinkClick r:id="rId4"/>
              </a:rPr>
              <a:t>ieee802.org/PNP/approved/IEEE_802_WG_PandP_v19.pdf</a:t>
            </a:r>
            <a:r>
              <a:rPr lang="en-GB" sz="1400" i="1" dirty="0" smtClean="0"/>
              <a:t> section 4.2.1)</a:t>
            </a:r>
            <a:endParaRPr lang="en-US" sz="1400" dirty="0"/>
          </a:p>
          <a:p>
            <a:pPr>
              <a:buFont typeface="Arial" panose="020B0604020202020204" pitchFamily="34" charset="0"/>
              <a:buChar char="•"/>
            </a:pPr>
            <a:r>
              <a:rPr lang="en-US" sz="1400" dirty="0" smtClean="0"/>
              <a:t>You </a:t>
            </a:r>
            <a:r>
              <a:rPr lang="en-US" sz="1400" dirty="0"/>
              <a:t>have an obligation to act and vote as an individual and not under the direction of any other individual or group. Your obligation to act and vote as an individual applies in all cases, </a:t>
            </a:r>
            <a:r>
              <a:rPr lang="en-US" sz="1400" dirty="0" smtClean="0"/>
              <a:t>regardless </a:t>
            </a:r>
            <a:r>
              <a:rPr lang="en-US" sz="1400" dirty="0"/>
              <a:t>of any external commitments, agreements, contracts, or orders</a:t>
            </a:r>
            <a:r>
              <a:rPr lang="en-US" sz="1400" dirty="0" smtClean="0"/>
              <a:t>. </a:t>
            </a:r>
          </a:p>
          <a:p>
            <a:pPr>
              <a:buFont typeface="Arial" panose="020B0604020202020204" pitchFamily="34" charset="0"/>
              <a:buChar char="•"/>
            </a:pPr>
            <a:r>
              <a:rPr lang="en-US" sz="1400" dirty="0" smtClean="0"/>
              <a:t>You </a:t>
            </a:r>
            <a:r>
              <a:rPr lang="en-US" sz="1400" dirty="0"/>
              <a:t>shall not direct the actions or votes of any other member of an IEEE 802 Working Group or retaliate against any other member for their actions or votes within IEEE 802 Working Group meetings</a:t>
            </a:r>
            <a:r>
              <a:rPr lang="en-US" sz="1400" dirty="0" smtClean="0"/>
              <a:t>, see </a:t>
            </a:r>
            <a:r>
              <a:rPr lang="en-US" sz="1400" u="sng" dirty="0">
                <a:hlinkClick r:id="rId5"/>
              </a:rPr>
              <a:t>https://standards.ieee.org/develop/policies/bylaws/sb_bylaws.pdf </a:t>
            </a:r>
            <a:r>
              <a:rPr lang="en-US" sz="1400" dirty="0" smtClean="0"/>
              <a:t> section 5.2.1.3 and </a:t>
            </a:r>
            <a:r>
              <a:rPr lang="en-GB" sz="1400" u="sng" dirty="0" smtClean="0">
                <a:hlinkClick r:id="rId4"/>
              </a:rPr>
              <a:t>http</a:t>
            </a:r>
            <a:r>
              <a:rPr lang="en-GB" sz="1400" u="sng" dirty="0">
                <a:hlinkClick r:id="rId4"/>
              </a:rPr>
              <a:t>://ieee802.org/PNP/approved/IEEE_802_WG_PandP_v19.pdf</a:t>
            </a:r>
            <a:r>
              <a:rPr lang="en-GB" sz="1400" dirty="0"/>
              <a:t>  section </a:t>
            </a:r>
            <a:r>
              <a:rPr lang="en-GB" sz="1400" dirty="0" smtClean="0"/>
              <a:t>3.4.1, list item x</a:t>
            </a:r>
            <a:endParaRPr lang="en-US" sz="1400" dirty="0"/>
          </a:p>
          <a:p>
            <a:pPr>
              <a:buNone/>
            </a:pPr>
            <a:r>
              <a:rPr lang="en-US" sz="1600" dirty="0" smtClean="0"/>
              <a:t>By </a:t>
            </a:r>
            <a:r>
              <a:rPr lang="en-US" sz="1600" dirty="0"/>
              <a:t>participating in IEEE 802 meetings, you accept these requirements. </a:t>
            </a:r>
            <a:r>
              <a:rPr lang="en-US" sz="1600" dirty="0" smtClean="0"/>
              <a:t> If </a:t>
            </a:r>
            <a:r>
              <a:rPr lang="en-US" sz="1600" dirty="0"/>
              <a:t>you do not agree to these policies then you shall not participate.</a:t>
            </a:r>
          </a:p>
          <a:p>
            <a:endParaRPr lang="en-US" dirty="0"/>
          </a:p>
        </p:txBody>
      </p:sp>
      <p:sp>
        <p:nvSpPr>
          <p:cNvPr id="7" name="Date Placeholder 3"/>
          <p:cNvSpPr>
            <a:spLocks noGrp="1"/>
          </p:cNvSpPr>
          <p:nvPr>
            <p:ph type="dt" sz="quarter" idx="10"/>
          </p:nvPr>
        </p:nvSpPr>
        <p:spPr>
          <a:xfrm>
            <a:off x="696913" y="333375"/>
            <a:ext cx="104515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April </a:t>
            </a:r>
            <a:r>
              <a:rPr lang="en-US" altLang="zh-CN" sz="1800" dirty="0" smtClean="0"/>
              <a:t>2017</a:t>
            </a:r>
            <a:endParaRPr lang="en-US" altLang="zh-CN" sz="1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3375"/>
            <a:ext cx="104515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April </a:t>
            </a:r>
            <a:r>
              <a:rPr lang="en-US" sz="1800" dirty="0" smtClean="0"/>
              <a:t>2017</a:t>
            </a:r>
            <a:endParaRPr lang="en-GB" sz="1800" dirty="0"/>
          </a:p>
        </p:txBody>
      </p:sp>
      <p:sp>
        <p:nvSpPr>
          <p:cNvPr id="17411" name="Footer Placeholder 4"/>
          <p:cNvSpPr>
            <a:spLocks noGrp="1"/>
          </p:cNvSpPr>
          <p:nvPr>
            <p:ph type="ftr" sz="quarter" idx="4294967295"/>
          </p:nvPr>
        </p:nvSpPr>
        <p:spPr>
          <a:xfrm>
            <a:off x="6137275" y="6475413"/>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smtClean="0"/>
              <a:t>Jiamin Chen (Huawei)</a:t>
            </a:r>
            <a:endParaRPr lang="en-US" sz="1200" b="0" dirty="0"/>
          </a:p>
        </p:txBody>
      </p:sp>
      <p:sp>
        <p:nvSpPr>
          <p:cNvPr id="1741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7</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 xmlns:p14="http://schemas.microsoft.com/office/powerpoint/2010/main" val="79498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dirty="0" smtClean="0"/>
              <a:t>Agenda Items</a:t>
            </a:r>
            <a:endParaRPr lang="en-US" altLang="zh-CN" dirty="0" smtClean="0"/>
          </a:p>
        </p:txBody>
      </p:sp>
      <p:sp>
        <p:nvSpPr>
          <p:cNvPr id="38914" name="Content Placeholder 2"/>
          <p:cNvSpPr>
            <a:spLocks noGrp="1"/>
          </p:cNvSpPr>
          <p:nvPr>
            <p:ph idx="1"/>
          </p:nvPr>
        </p:nvSpPr>
        <p:spPr>
          <a:xfrm>
            <a:off x="533400" y="1828800"/>
            <a:ext cx="8305800" cy="4648200"/>
          </a:xfrm>
        </p:spPr>
        <p:txBody>
          <a:bodyPr/>
          <a:lstStyle/>
          <a:p>
            <a:pPr algn="just"/>
            <a:r>
              <a:rPr lang="en-US" altLang="en-US" dirty="0" smtClean="0"/>
              <a:t>Call the meeting to order</a:t>
            </a:r>
          </a:p>
          <a:p>
            <a:pPr algn="just"/>
            <a:r>
              <a:rPr lang="en-US" altLang="en-US" dirty="0" smtClean="0"/>
              <a:t>Patent policy and logistics</a:t>
            </a:r>
          </a:p>
          <a:p>
            <a:pPr algn="just"/>
            <a:r>
              <a:rPr lang="en-US" altLang="en-US" dirty="0" smtClean="0"/>
              <a:t>Presentation</a:t>
            </a:r>
          </a:p>
          <a:p>
            <a:pPr lvl="1" algn="just"/>
            <a:r>
              <a:rPr lang="en-US" altLang="en-US" sz="1600" b="1" dirty="0" smtClean="0"/>
              <a:t>11-17/0624r0 : </a:t>
            </a:r>
            <a:r>
              <a:rPr lang="en-US" altLang="en-US" sz="1600" dirty="0" err="1" smtClean="0"/>
              <a:t>TGaj</a:t>
            </a:r>
            <a:r>
              <a:rPr lang="en-US" altLang="en-US" sz="1600" dirty="0" smtClean="0"/>
              <a:t> editor report for sponsor ballot (Jiamin Chen)</a:t>
            </a:r>
          </a:p>
          <a:p>
            <a:pPr lvl="1" algn="just"/>
            <a:r>
              <a:rPr lang="en-US" altLang="en-US" sz="1600" b="1" dirty="0" smtClean="0"/>
              <a:t>11-17/0613r1: </a:t>
            </a:r>
            <a:r>
              <a:rPr lang="en-US" altLang="zh-CN" sz="1600" dirty="0" smtClean="0"/>
              <a:t>Comments from </a:t>
            </a:r>
            <a:r>
              <a:rPr lang="en-US" altLang="zh-CN" sz="1600" dirty="0" err="1" smtClean="0"/>
              <a:t>TGaj</a:t>
            </a:r>
            <a:r>
              <a:rPr lang="en-US" altLang="zh-CN" sz="1600" dirty="0" smtClean="0"/>
              <a:t> initial sponsor </a:t>
            </a:r>
            <a:r>
              <a:rPr lang="en-US" altLang="zh-CN" sz="1600" dirty="0" smtClean="0"/>
              <a:t>ballot (Jiamin Chen)</a:t>
            </a:r>
            <a:endParaRPr lang="en-US" altLang="en-US" sz="1600" dirty="0" smtClean="0"/>
          </a:p>
          <a:p>
            <a:pPr lvl="1" algn="just"/>
            <a:r>
              <a:rPr lang="en-US" altLang="en-US" sz="1600" b="1" dirty="0" smtClean="0"/>
              <a:t>11-17/0622r0: </a:t>
            </a:r>
            <a:r>
              <a:rPr lang="en-US" altLang="zh-CN" sz="1600" dirty="0" smtClean="0"/>
              <a:t>Proposed Resolution to CID 801, 802, 804, 805, 808, 812, 815-817, 820-825, 827, 829-832, 837, and 851 on </a:t>
            </a:r>
            <a:r>
              <a:rPr lang="en-US" altLang="zh-CN" sz="1600" dirty="0" err="1" smtClean="0"/>
              <a:t>TGaj</a:t>
            </a:r>
            <a:r>
              <a:rPr lang="en-US" altLang="zh-CN" sz="1600" dirty="0" smtClean="0"/>
              <a:t> </a:t>
            </a:r>
            <a:r>
              <a:rPr lang="en-US" altLang="zh-CN" sz="1600" dirty="0" smtClean="0"/>
              <a:t>D5.0 (</a:t>
            </a:r>
            <a:r>
              <a:rPr lang="en-US" altLang="zh-CN" sz="1600" dirty="0" err="1" smtClean="0"/>
              <a:t>Shiwen</a:t>
            </a:r>
            <a:r>
              <a:rPr lang="en-US" altLang="zh-CN" sz="1600" dirty="0" smtClean="0"/>
              <a:t> He)</a:t>
            </a:r>
            <a:endParaRPr lang="en-US" altLang="en-US" sz="1600" dirty="0" smtClean="0"/>
          </a:p>
          <a:p>
            <a:pPr algn="just"/>
            <a:r>
              <a:rPr lang="en-US" altLang="en-US" dirty="0" smtClean="0"/>
              <a:t>Any </a:t>
            </a:r>
            <a:r>
              <a:rPr lang="en-US" altLang="en-US" dirty="0" smtClean="0"/>
              <a:t>other business</a:t>
            </a:r>
            <a:endParaRPr lang="en-US" altLang="en-US" sz="1600" dirty="0" smtClean="0"/>
          </a:p>
          <a:p>
            <a:pPr lvl="1" algn="just"/>
            <a:r>
              <a:rPr lang="en-US" altLang="en-US" sz="1600" dirty="0" smtClean="0"/>
              <a:t>Call for presentation for the </a:t>
            </a:r>
            <a:r>
              <a:rPr lang="en-US" altLang="en-US" sz="1600" dirty="0" smtClean="0"/>
              <a:t>May F2F session (4 time slots)</a:t>
            </a:r>
            <a:endParaRPr lang="en-US" altLang="en-US" sz="1600" dirty="0" smtClean="0"/>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8</a:t>
            </a:fld>
            <a:endParaRPr lang="en-US" altLang="zh-CN"/>
          </a:p>
        </p:txBody>
      </p:sp>
      <p:sp>
        <p:nvSpPr>
          <p:cNvPr id="38917" name="Date Placeholder 3"/>
          <p:cNvSpPr>
            <a:spLocks noGrp="1"/>
          </p:cNvSpPr>
          <p:nvPr>
            <p:ph type="dt" sz="quarter" idx="10"/>
          </p:nvPr>
        </p:nvSpPr>
        <p:spPr>
          <a:xfrm>
            <a:off x="696913" y="333375"/>
            <a:ext cx="104515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April </a:t>
            </a:r>
            <a:r>
              <a:rPr lang="en-US" altLang="zh-CN" sz="1800" dirty="0" smtClean="0"/>
              <a:t>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1045158" cy="276999"/>
          </a:xfrm>
        </p:spPr>
        <p:txBody>
          <a:bodyPr/>
          <a:lstStyle/>
          <a:p>
            <a:pPr>
              <a:defRPr/>
            </a:pPr>
            <a:r>
              <a:rPr lang="en-US" altLang="zh-CN" dirty="0" smtClean="0"/>
              <a:t>April </a:t>
            </a:r>
            <a:r>
              <a:rPr lang="en-US" altLang="zh-CN" dirty="0" smtClean="0"/>
              <a:t>2017</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9</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99557314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123003</TotalTime>
  <Words>845</Words>
  <Application>Microsoft Office PowerPoint</Application>
  <PresentationFormat>全屏显示(4:3)</PresentationFormat>
  <Paragraphs>130</Paragraphs>
  <Slides>9</Slides>
  <Notes>9</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9</vt:i4>
      </vt:variant>
    </vt:vector>
  </HeadingPairs>
  <TitlesOfParts>
    <vt:vector size="11" baseType="lpstr">
      <vt:lpstr>802-11-Submission</vt:lpstr>
      <vt:lpstr>Microsoft Office Word 97 - 2003 文档</vt:lpstr>
      <vt:lpstr>幻灯片 1</vt:lpstr>
      <vt:lpstr>幻灯片 2</vt:lpstr>
      <vt:lpstr>Participants, Patents, and Duty to Inform</vt:lpstr>
      <vt:lpstr>Call for potentially essential patents </vt:lpstr>
      <vt:lpstr>Guidelines for IEEE-SA Meetings</vt:lpstr>
      <vt:lpstr>Participation in IEEE 802 Meetings</vt:lpstr>
      <vt:lpstr>Resources – URLs</vt:lpstr>
      <vt:lpstr>Agenda Items</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Jiamin Chen</cp:lastModifiedBy>
  <cp:revision>3719</cp:revision>
  <cp:lastPrinted>1998-02-10T13:28:06Z</cp:lastPrinted>
  <dcterms:created xsi:type="dcterms:W3CDTF">2007-04-17T18:10:23Z</dcterms:created>
  <dcterms:modified xsi:type="dcterms:W3CDTF">2017-04-26T11:03:15Z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1481025696</vt:lpwstr>
  </property>
  <property fmtid="{D5CDD505-2E9C-101B-9397-08002B2CF9AE}" pid="6" name="_2015_ms_pID_725343">
    <vt:lpwstr>(2)fieB04ioZOWdLat2C5JmENoQGEgOiOnV+Qb0ZMnwY9DBTDKWOIRa6VvEUrNI5IMxA6/ZptOY
6oukI4Kl/YpRqpfH0pqafE3NLEFN2KxXtnrB+N6ToIA2cKjNkRcadvZgzb0OcUvIqwdauVRf
m0jxoQGt7kPPe8xNUWZhLNLpKylN2dNwakE5snYnGmkTSqZxlYcmr0e4O0MAHEYd4yVCjiwc
6dRuyKMqTDGZU6+eH/</vt:lpwstr>
  </property>
  <property fmtid="{D5CDD505-2E9C-101B-9397-08002B2CF9AE}" pid="7" name="_2015_ms_pID_7253431">
    <vt:lpwstr>9WeQHtzkHnYF/lNClzjMeLHU5eXWSHpEqC+LeZpZyaQbNwWn5+lwmv
y28gx29Bf4tQbRXAmwrlPOpjo74TmLaBuSUN6dMJZwqLNVNoUKFpGwUSC/jSj4t2QBruUYK5
IYYWiI8YKLFfwN+qdAaIPI4aARwR8e/iLuLaJygwUZAckg==</vt:lpwstr>
  </property>
</Properties>
</file>