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4"/>
  </p:notesMasterIdLst>
  <p:handoutMasterIdLst>
    <p:handoutMasterId r:id="rId15"/>
  </p:handoutMasterIdLst>
  <p:sldIdLst>
    <p:sldId id="621" r:id="rId7"/>
    <p:sldId id="622" r:id="rId8"/>
    <p:sldId id="623" r:id="rId9"/>
    <p:sldId id="628" r:id="rId10"/>
    <p:sldId id="629" r:id="rId11"/>
    <p:sldId id="630" r:id="rId12"/>
    <p:sldId id="62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varScale="1">
        <p:scale>
          <a:sx n="63" d="100"/>
          <a:sy n="63" d="100"/>
        </p:scale>
        <p:origin x="568" y="5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4/27/2017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4/27/2017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smtClean="0"/>
              <a:t>Eldad Perahia (HPE-Aruba), et. al.,</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802.11-17/0618r1</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l"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April 2017</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0826939"/>
              </p:ext>
            </p:extLst>
          </p:nvPr>
        </p:nvGraphicFramePr>
        <p:xfrm>
          <a:off x="685800" y="3066940"/>
          <a:ext cx="7772400" cy="1916844"/>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Eldad Perahia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latin typeface="Times New Roman"/>
                          <a:ea typeface="Times New Roman"/>
                          <a:cs typeface="Arial"/>
                        </a:rPr>
                        <a:t>HPE-Aruba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eldad.perahia@hpe.com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830092"/>
            <a:ext cx="7772400" cy="1066800"/>
          </a:xfrm>
        </p:spPr>
        <p:txBody>
          <a:bodyPr/>
          <a:lstStyle/>
          <a:p>
            <a:r>
              <a:rPr lang="en-US" dirty="0" smtClean="0"/>
              <a:t>BSR</a:t>
            </a:r>
            <a:endParaRPr lang="en-US" dirty="0"/>
          </a:p>
        </p:txBody>
      </p:sp>
      <p:sp>
        <p:nvSpPr>
          <p:cNvPr id="13" name="Rectangle 6"/>
          <p:cNvSpPr txBox="1">
            <a:spLocks noChangeArrowheads="1"/>
          </p:cNvSpPr>
          <p:nvPr/>
        </p:nvSpPr>
        <p:spPr bwMode="auto">
          <a:xfrm>
            <a:off x="533400" y="168501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2017-04-25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smtClean="0"/>
              <a:t>Eldad Perahia (HPE-Aruba), et. al.,</a:t>
            </a:r>
            <a:endParaRPr lang="en-US" dirty="0"/>
          </a:p>
        </p:txBody>
      </p:sp>
    </p:spTree>
    <p:extLst>
      <p:ext uri="{BB962C8B-B14F-4D97-AF65-F5344CB8AC3E}">
        <p14:creationId xmlns:p14="http://schemas.microsoft.com/office/powerpoint/2010/main" val="962940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5126</a:t>
            </a:r>
            <a:endParaRPr lang="en-US" dirty="0"/>
          </a:p>
        </p:txBody>
      </p:sp>
      <p:sp>
        <p:nvSpPr>
          <p:cNvPr id="3" name="Content Placeholder 2"/>
          <p:cNvSpPr>
            <a:spLocks noGrp="1"/>
          </p:cNvSpPr>
          <p:nvPr>
            <p:ph idx="1"/>
          </p:nvPr>
        </p:nvSpPr>
        <p:spPr/>
        <p:txBody>
          <a:bodyPr/>
          <a:lstStyle/>
          <a:p>
            <a:r>
              <a:rPr lang="en-US" dirty="0"/>
              <a:t>Comment</a:t>
            </a:r>
          </a:p>
          <a:p>
            <a:pPr lvl="1"/>
            <a:r>
              <a:rPr lang="en-GB" sz="1800" dirty="0"/>
              <a:t>While queue size is definitely important to the AP in order to schedule UL MU, there are other metrics that are important as well.  For example, knowing that the client is experiencing excessive jitter and latency on the uplink or has low battery life will be useful</a:t>
            </a:r>
            <a:r>
              <a:rPr lang="en-GB" sz="1800" dirty="0" smtClean="0"/>
              <a:t>.</a:t>
            </a:r>
          </a:p>
          <a:p>
            <a:r>
              <a:rPr lang="en-GB" sz="2400" dirty="0" smtClean="0"/>
              <a:t>Proposed Change</a:t>
            </a:r>
          </a:p>
          <a:p>
            <a:pPr lvl="1"/>
            <a:r>
              <a:rPr lang="en-GB" sz="1800" dirty="0"/>
              <a:t>Modify BSR accordingly</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40626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Metrics</a:t>
            </a:r>
            <a:endParaRPr lang="en-US" dirty="0"/>
          </a:p>
        </p:txBody>
      </p:sp>
      <p:sp>
        <p:nvSpPr>
          <p:cNvPr id="3" name="Content Placeholder 2"/>
          <p:cNvSpPr>
            <a:spLocks noGrp="1"/>
          </p:cNvSpPr>
          <p:nvPr>
            <p:ph idx="1"/>
          </p:nvPr>
        </p:nvSpPr>
        <p:spPr/>
        <p:txBody>
          <a:bodyPr/>
          <a:lstStyle/>
          <a:p>
            <a:r>
              <a:rPr lang="en-GB" sz="2000" dirty="0"/>
              <a:t>Obviously queue size is important in </a:t>
            </a:r>
            <a:r>
              <a:rPr lang="en-GB" sz="2000" dirty="0" smtClean="0"/>
              <a:t>scheduling</a:t>
            </a:r>
          </a:p>
          <a:p>
            <a:r>
              <a:rPr lang="en-GB" sz="2000" dirty="0" smtClean="0"/>
              <a:t>However</a:t>
            </a:r>
            <a:r>
              <a:rPr lang="en-GB" sz="2000" dirty="0"/>
              <a:t>, numerous other metrics are necessary in order for the AP to schedule UL </a:t>
            </a:r>
            <a:r>
              <a:rPr lang="en-GB" sz="2000" dirty="0" smtClean="0"/>
              <a:t>MU</a:t>
            </a:r>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995057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Latency/Jitter</a:t>
            </a:r>
            <a:endParaRPr lang="en-US" dirty="0"/>
          </a:p>
        </p:txBody>
      </p:sp>
      <p:sp>
        <p:nvSpPr>
          <p:cNvPr id="3" name="Content Placeholder 2"/>
          <p:cNvSpPr>
            <a:spLocks noGrp="1"/>
          </p:cNvSpPr>
          <p:nvPr>
            <p:ph idx="1"/>
          </p:nvPr>
        </p:nvSpPr>
        <p:spPr/>
        <p:txBody>
          <a:bodyPr/>
          <a:lstStyle/>
          <a:p>
            <a:r>
              <a:rPr lang="en-GB" sz="2000" dirty="0" smtClean="0"/>
              <a:t>Field </a:t>
            </a:r>
            <a:r>
              <a:rPr lang="en-GB" sz="2000" dirty="0"/>
              <a:t>experience tells us that the proper access category is not always selected for an application at higher layers in the protocol </a:t>
            </a:r>
            <a:r>
              <a:rPr lang="en-GB" sz="2000" dirty="0" smtClean="0"/>
              <a:t>stack</a:t>
            </a:r>
          </a:p>
          <a:p>
            <a:r>
              <a:rPr lang="en-GB" sz="2000" dirty="0" smtClean="0"/>
              <a:t>Therefore </a:t>
            </a:r>
            <a:r>
              <a:rPr lang="en-GB" sz="2000" dirty="0"/>
              <a:t>it is necessary to allow the station to indicate whether it is experiencing excessive latency or jitter even with BE or BK </a:t>
            </a:r>
            <a:r>
              <a:rPr lang="en-GB" sz="2000" dirty="0" smtClean="0"/>
              <a:t>traffic</a:t>
            </a:r>
          </a:p>
          <a:p>
            <a:r>
              <a:rPr lang="en-GB" sz="2000" dirty="0" smtClean="0"/>
              <a:t>This </a:t>
            </a:r>
            <a:r>
              <a:rPr lang="en-GB" sz="2000" dirty="0"/>
              <a:t>information could be used by the AP to give priority to a STA for UL scheduling even for lower priority </a:t>
            </a:r>
            <a:r>
              <a:rPr lang="en-GB" sz="2000" dirty="0" smtClean="0"/>
              <a:t>queues</a:t>
            </a:r>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4801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Battery Level</a:t>
            </a:r>
            <a:endParaRPr lang="en-US" dirty="0"/>
          </a:p>
        </p:txBody>
      </p:sp>
      <p:sp>
        <p:nvSpPr>
          <p:cNvPr id="3" name="Content Placeholder 2"/>
          <p:cNvSpPr>
            <a:spLocks noGrp="1"/>
          </p:cNvSpPr>
          <p:nvPr>
            <p:ph idx="1"/>
          </p:nvPr>
        </p:nvSpPr>
        <p:spPr/>
        <p:txBody>
          <a:bodyPr/>
          <a:lstStyle/>
          <a:p>
            <a:r>
              <a:rPr lang="en-GB" sz="2000" dirty="0" smtClean="0"/>
              <a:t>Furthermore</a:t>
            </a:r>
            <a:r>
              <a:rPr lang="en-GB" sz="2000" dirty="0"/>
              <a:t>, with the emphasis on power sensitive hand held devices, an important queuing metric will be whether the device is experiencing a low battery </a:t>
            </a:r>
            <a:r>
              <a:rPr lang="en-GB" sz="2000" dirty="0" smtClean="0"/>
              <a:t>condition</a:t>
            </a:r>
          </a:p>
          <a:p>
            <a:r>
              <a:rPr lang="en-GB" sz="2000" dirty="0" smtClean="0"/>
              <a:t>This </a:t>
            </a:r>
            <a:r>
              <a:rPr lang="en-GB" sz="2000" dirty="0"/>
              <a:t>information could be used by the AP to give priority to devices with low battery </a:t>
            </a:r>
            <a:r>
              <a:rPr lang="en-GB" sz="2000" dirty="0" smtClean="0"/>
              <a:t>condition</a:t>
            </a:r>
            <a:endParaRPr lang="en-US" sz="2000" dirty="0"/>
          </a:p>
          <a:p>
            <a:endParaRPr lang="en-GB" sz="22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dirty="0"/>
              <a:t>Eldad Perahia (HPE-Aruba</a:t>
            </a:r>
            <a:r>
              <a:rPr lang="en-US" dirty="0" smtClean="0"/>
              <a:t>), et. al.,</a:t>
            </a:r>
            <a:endParaRPr lang="en-US" dirty="0"/>
          </a:p>
        </p:txBody>
      </p:sp>
    </p:spTree>
    <p:extLst>
      <p:ext uri="{BB962C8B-B14F-4D97-AF65-F5344CB8AC3E}">
        <p14:creationId xmlns:p14="http://schemas.microsoft.com/office/powerpoint/2010/main" val="1743833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Resolution</a:t>
            </a:r>
            <a:endParaRPr lang="en-US" dirty="0"/>
          </a:p>
        </p:txBody>
      </p:sp>
      <p:sp>
        <p:nvSpPr>
          <p:cNvPr id="3" name="Content Placeholder 2"/>
          <p:cNvSpPr>
            <a:spLocks noGrp="1"/>
          </p:cNvSpPr>
          <p:nvPr>
            <p:ph idx="1"/>
          </p:nvPr>
        </p:nvSpPr>
        <p:spPr/>
        <p:txBody>
          <a:bodyPr/>
          <a:lstStyle/>
          <a:p>
            <a:r>
              <a:rPr lang="en-US" sz="2000" dirty="0" smtClean="0"/>
              <a:t>Current resolution in 17/0010r11 is reject with:</a:t>
            </a:r>
          </a:p>
          <a:p>
            <a:pPr lvl="1"/>
            <a:r>
              <a:rPr lang="en-US" sz="1800" dirty="0"/>
              <a:t>“REJECTED (MAC: 2017-03-30 08:34:41Z) Buffer status report is used to indicate to the AP the amount of data the </a:t>
            </a:r>
            <a:r>
              <a:rPr lang="en-US" sz="1800" dirty="0" err="1"/>
              <a:t>sta</a:t>
            </a:r>
            <a:r>
              <a:rPr lang="en-US" sz="1800" dirty="0"/>
              <a:t> has available in its queues for transmission. If the client is experiencing excessive jitter, latency, or other issues then the STA can transmit using EDCA, while also wait for being triggered</a:t>
            </a:r>
            <a:r>
              <a:rPr lang="en-US" sz="1800" dirty="0" smtClean="0"/>
              <a:t>.”</a:t>
            </a:r>
          </a:p>
          <a:p>
            <a:r>
              <a:rPr lang="en-US" sz="2000" dirty="0" smtClean="0"/>
              <a:t>We believe this resolution is insufficient as, </a:t>
            </a:r>
            <a:r>
              <a:rPr lang="en-US" sz="2000" dirty="0"/>
              <a:t>27.5.2.5 </a:t>
            </a:r>
            <a:r>
              <a:rPr lang="en-US" sz="2000" dirty="0" smtClean="0"/>
              <a:t>“HE </a:t>
            </a:r>
            <a:r>
              <a:rPr lang="en-US" sz="2000" dirty="0"/>
              <a:t>buffer status feedback operation for UL </a:t>
            </a:r>
            <a:r>
              <a:rPr lang="en-US" sz="2000" dirty="0" smtClean="0"/>
              <a:t>MU”, states the following:</a:t>
            </a:r>
          </a:p>
          <a:p>
            <a:pPr lvl="1"/>
            <a:r>
              <a:rPr lang="en-US" sz="1800" dirty="0" smtClean="0"/>
              <a:t>“</a:t>
            </a:r>
            <a:r>
              <a:rPr lang="en-US" sz="1800" dirty="0"/>
              <a:t>A non-AP STA delivers buffer status reports (BSRs) to assist its AP in allocating UL MU resources in an efficient way. </a:t>
            </a:r>
            <a:r>
              <a:rPr lang="en-US" sz="1800" dirty="0" smtClean="0"/>
              <a:t>” </a:t>
            </a:r>
          </a:p>
          <a:p>
            <a:r>
              <a:rPr lang="en-US" sz="2000" dirty="0" smtClean="0"/>
              <a:t>We strongly believe that additional information is required in the BSR to achieve the goal of “</a:t>
            </a:r>
            <a:r>
              <a:rPr lang="en-US" sz="2000" dirty="0" smtClean="0">
                <a:solidFill>
                  <a:srgbClr val="FF0000"/>
                </a:solidFill>
              </a:rPr>
              <a:t>allocating UL MU resources in an efficient way”</a:t>
            </a:r>
            <a:endParaRPr lang="en-US" sz="2000" dirty="0">
              <a:solidFill>
                <a:srgbClr val="FF0000"/>
              </a:solidFill>
            </a:endParaRP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19745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 Text</a:t>
            </a:r>
            <a:endParaRPr lang="en-US" dirty="0"/>
          </a:p>
        </p:txBody>
      </p:sp>
      <p:sp>
        <p:nvSpPr>
          <p:cNvPr id="3" name="Content Placeholder 2"/>
          <p:cNvSpPr>
            <a:spLocks noGrp="1"/>
          </p:cNvSpPr>
          <p:nvPr>
            <p:ph idx="1"/>
          </p:nvPr>
        </p:nvSpPr>
        <p:spPr/>
        <p:txBody>
          <a:bodyPr/>
          <a:lstStyle/>
          <a:p>
            <a:r>
              <a:rPr lang="en-US" dirty="0" smtClean="0"/>
              <a:t>See document 17/0617</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Footer Placeholder 4"/>
          <p:cNvSpPr>
            <a:spLocks noGrp="1"/>
          </p:cNvSpPr>
          <p:nvPr>
            <p:ph type="ftr" sz="quarter" idx="3"/>
          </p:nvPr>
        </p:nvSpPr>
        <p:spPr/>
        <p:txBody>
          <a:bodyPr/>
          <a:lstStyle/>
          <a:p>
            <a:pPr>
              <a:defRPr/>
            </a:pPr>
            <a:r>
              <a:rPr lang="en-US" smtClean="0"/>
              <a:t>Eldad Perahia (HPE-Aruba), et. al.,</a:t>
            </a:r>
            <a:endParaRPr lang="en-US" dirty="0"/>
          </a:p>
        </p:txBody>
      </p:sp>
    </p:spTree>
    <p:extLst>
      <p:ext uri="{BB962C8B-B14F-4D97-AF65-F5344CB8AC3E}">
        <p14:creationId xmlns:p14="http://schemas.microsoft.com/office/powerpoint/2010/main" val="329540598"/>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10C255-1271-47BF-B015-BB64F0FC44CF}">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docProps/app.xml><?xml version="1.0" encoding="utf-8"?>
<Properties xmlns="http://schemas.openxmlformats.org/officeDocument/2006/extended-properties" xmlns:vt="http://schemas.openxmlformats.org/officeDocument/2006/docPropsVTypes">
  <Template/>
  <TotalTime>75593</TotalTime>
  <Words>440</Words>
  <Application>Microsoft Office PowerPoint</Application>
  <PresentationFormat>On-screen Show (4:3)</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ACcord Submission Template</vt:lpstr>
      <vt:lpstr>BSR</vt:lpstr>
      <vt:lpstr>CID 5126</vt:lpstr>
      <vt:lpstr>Scheduling Metrics</vt:lpstr>
      <vt:lpstr>Latency/Jitter</vt:lpstr>
      <vt:lpstr>Battery Level</vt:lpstr>
      <vt:lpstr>Current Resolution</vt:lpstr>
      <vt:lpstr>Spec Text</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eldad.perahia@hpe.com</dc:creator>
  <cp:lastModifiedBy>Perahia, Eldad</cp:lastModifiedBy>
  <cp:revision>2327</cp:revision>
  <dcterms:created xsi:type="dcterms:W3CDTF">2012-05-29T15:24:34Z</dcterms:created>
  <dcterms:modified xsi:type="dcterms:W3CDTF">2017-04-27T13:48:23Z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