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customXml/itemProps5.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4204" r:id="rId6"/>
  </p:sldMasterIdLst>
  <p:notesMasterIdLst>
    <p:notesMasterId r:id="rId13"/>
  </p:notesMasterIdLst>
  <p:handoutMasterIdLst>
    <p:handoutMasterId r:id="rId14"/>
  </p:handoutMasterIdLst>
  <p:sldIdLst>
    <p:sldId id="621" r:id="rId7"/>
    <p:sldId id="622" r:id="rId8"/>
    <p:sldId id="623" r:id="rId9"/>
    <p:sldId id="628" r:id="rId10"/>
    <p:sldId id="629" r:id="rId11"/>
    <p:sldId id="627" r:id="rId1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56"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erian, George" initials="CG" lastIdx="5" clrIdx="0">
    <p:extLst>
      <p:ext uri="{19B8F6BF-5375-455C-9EA6-DF929625EA0E}">
        <p15:presenceInfo xmlns:p15="http://schemas.microsoft.com/office/powerpoint/2012/main" userId="S-1-5-21-945540591-4024260831-3861152641-206784" providerId="AD"/>
      </p:ext>
    </p:extLst>
  </p:cmAuthor>
  <p:cmAuthor id="2" name="Ding, Gang" initials="DG" lastIdx="4" clrIdx="1">
    <p:extLst>
      <p:ext uri="{19B8F6BF-5375-455C-9EA6-DF929625EA0E}">
        <p15:presenceInfo xmlns:p15="http://schemas.microsoft.com/office/powerpoint/2012/main" userId="S-1-5-21-945540591-4024260831-3861152641-32577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0B1D0"/>
    <a:srgbClr val="E9EDF4"/>
    <a:srgbClr val="254061"/>
    <a:srgbClr val="252B9D"/>
    <a:srgbClr val="254092"/>
    <a:srgbClr val="D0D8E8"/>
    <a:srgbClr val="831B2A"/>
    <a:srgbClr val="1668B1"/>
    <a:srgbClr val="9F2133"/>
    <a:srgbClr val="224F8B"/>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422" autoAdjust="0"/>
    <p:restoredTop sz="93033" autoAdjust="0"/>
  </p:normalViewPr>
  <p:slideViewPr>
    <p:cSldViewPr snapToGrid="0" snapToObjects="1">
      <p:cViewPr varScale="1">
        <p:scale>
          <a:sx n="63" d="100"/>
          <a:sy n="63" d="100"/>
        </p:scale>
        <p:origin x="568" y="52"/>
      </p:cViewPr>
      <p:guideLst>
        <p:guide orient="horz" pos="2160"/>
        <p:guide pos="2856"/>
      </p:guideLst>
    </p:cSldViewPr>
  </p:slideViewPr>
  <p:outlineViewPr>
    <p:cViewPr>
      <p:scale>
        <a:sx n="33" d="100"/>
        <a:sy n="33" d="100"/>
      </p:scale>
      <p:origin x="0" y="4350"/>
    </p:cViewPr>
  </p:outlineViewPr>
  <p:notesTextViewPr>
    <p:cViewPr>
      <p:scale>
        <a:sx n="100" d="100"/>
        <a:sy n="100" d="100"/>
      </p:scale>
      <p:origin x="0" y="0"/>
    </p:cViewPr>
  </p:notesTextViewPr>
  <p:sorterViewPr>
    <p:cViewPr>
      <p:scale>
        <a:sx n="100" d="100"/>
        <a:sy n="100" d="100"/>
      </p:scale>
      <p:origin x="0" y="0"/>
    </p:cViewPr>
  </p:sorterViewPr>
  <p:notesViewPr>
    <p:cSldViewPr snapToGrid="0" snapToObjects="1">
      <p:cViewPr varScale="1">
        <p:scale>
          <a:sx n="47" d="100"/>
          <a:sy n="47" d="100"/>
        </p:scale>
        <p:origin x="1920" y="3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notesMaster" Target="notesMasters/notesMaster1.xml"/><Relationship Id="rId1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Master" Target="slideMasters/slideMaster1.xml"/><Relationship Id="rId11" Type="http://schemas.openxmlformats.org/officeDocument/2006/relationships/slide" Target="slides/slide5.xml"/><Relationship Id="rId5" Type="http://schemas.openxmlformats.org/officeDocument/2006/relationships/customXml" Target="../customXml/item5.xml"/><Relationship Id="rId15" Type="http://schemas.openxmlformats.org/officeDocument/2006/relationships/commentAuthors" Target="commentAuthors.xml"/><Relationship Id="rId10" Type="http://schemas.openxmlformats.org/officeDocument/2006/relationships/slide" Target="slides/slide4.xml"/><Relationship Id="rId19" Type="http://schemas.openxmlformats.org/officeDocument/2006/relationships/tableStyles" Target="tableStyles.xml"/><Relationship Id="rId4" Type="http://schemas.openxmlformats.org/officeDocument/2006/relationships/customXml" Target="../customXml/item4.xml"/><Relationship Id="rId9" Type="http://schemas.openxmlformats.org/officeDocument/2006/relationships/slide" Target="slides/slide3.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65969766-CAE8-451F-8CAE-D2F487353803}" type="datetimeFigureOut">
              <a:rPr lang="en-US" smtClean="0"/>
              <a:t>4/25/2017</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C32DDC60-CF56-4A52-8E0A-0A8A3D73D3C3}" type="slidenum">
              <a:rPr lang="en-US" smtClean="0"/>
              <a:t>‹#›</a:t>
            </a:fld>
            <a:endParaRPr lang="en-US"/>
          </a:p>
        </p:txBody>
      </p:sp>
    </p:spTree>
    <p:extLst>
      <p:ext uri="{BB962C8B-B14F-4D97-AF65-F5344CB8AC3E}">
        <p14:creationId xmlns:p14="http://schemas.microsoft.com/office/powerpoint/2010/main" val="33040102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7DFEDBF-25F3-4962-88BC-7306E4C7F11D}" type="datetimeFigureOut">
              <a:rPr lang="en-US" smtClean="0"/>
              <a:t>4/25/2017</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ED7C50F-071E-4D3B-9A71-41D99FA7C3E5}" type="slidenum">
              <a:rPr lang="en-US" smtClean="0"/>
              <a:t>‹#›</a:t>
            </a:fld>
            <a:endParaRPr lang="en-US" dirty="0"/>
          </a:p>
        </p:txBody>
      </p:sp>
    </p:spTree>
    <p:extLst>
      <p:ext uri="{BB962C8B-B14F-4D97-AF65-F5344CB8AC3E}">
        <p14:creationId xmlns:p14="http://schemas.microsoft.com/office/powerpoint/2010/main" val="306581703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67085262-DAF8-40EB-B101-2C509DD64786}" type="slidenum">
              <a:rPr lang="en-US"/>
              <a:pPr>
                <a:defRPr/>
              </a:pPr>
              <a:t>‹#›</a:t>
            </a:fld>
            <a:endParaRPr lang="en-US" dirty="0"/>
          </a:p>
        </p:txBody>
      </p:sp>
      <p:sp>
        <p:nvSpPr>
          <p:cNvPr id="8" name="Rectangle 5"/>
          <p:cNvSpPr>
            <a:spLocks noGrp="1" noChangeArrowheads="1"/>
          </p:cNvSpPr>
          <p:nvPr>
            <p:ph type="ftr" sz="quarter" idx="3"/>
          </p:nvPr>
        </p:nvSpPr>
        <p:spPr bwMode="auto">
          <a:xfrm flipH="1">
            <a:off x="5791199" y="6475413"/>
            <a:ext cx="2752661"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z="1200" smtClean="0"/>
            </a:lvl1pPr>
          </a:lstStyle>
          <a:p>
            <a:pPr>
              <a:defRPr/>
            </a:pPr>
            <a:r>
              <a:rPr lang="en-US" dirty="0" smtClean="0"/>
              <a:t>Eldad Perahia (HPE-Aruba), et. al.,</a:t>
            </a:r>
            <a:endParaRPr lang="en-US" dirty="0"/>
          </a:p>
        </p:txBody>
      </p:sp>
    </p:spTree>
    <p:extLst>
      <p:ext uri="{BB962C8B-B14F-4D97-AF65-F5344CB8AC3E}">
        <p14:creationId xmlns:p14="http://schemas.microsoft.com/office/powerpoint/2010/main" val="220861029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3099D1E7-2CFE-4362-BB72-AF97192842EA}" type="slidenum">
              <a:rPr lang="en-US"/>
              <a:pPr>
                <a:defRPr/>
              </a:pPr>
              <a:t>‹#›</a:t>
            </a:fld>
            <a:endParaRPr lang="en-US" dirty="0"/>
          </a:p>
        </p:txBody>
      </p:sp>
      <p:sp>
        <p:nvSpPr>
          <p:cNvPr id="7" name="Rectangle 4"/>
          <p:cNvSpPr>
            <a:spLocks noGrp="1" noChangeArrowheads="1"/>
          </p:cNvSpPr>
          <p:nvPr>
            <p:ph type="dt" sz="half" idx="2"/>
          </p:nvPr>
        </p:nvSpPr>
        <p:spPr bwMode="auto">
          <a:xfrm>
            <a:off x="696913" y="332601"/>
            <a:ext cx="1025922"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endParaRPr lang="en-US" dirty="0"/>
          </a:p>
        </p:txBody>
      </p:sp>
      <p:sp>
        <p:nvSpPr>
          <p:cNvPr id="8" name="Rectangle 5"/>
          <p:cNvSpPr>
            <a:spLocks noGrp="1" noChangeArrowheads="1"/>
          </p:cNvSpPr>
          <p:nvPr>
            <p:ph type="ftr" sz="quarter" idx="3"/>
          </p:nvPr>
        </p:nvSpPr>
        <p:spPr bwMode="auto">
          <a:xfrm flipH="1">
            <a:off x="5791199" y="6475413"/>
            <a:ext cx="2752661"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z="1200" smtClean="0"/>
            </a:lvl1pPr>
          </a:lstStyle>
          <a:p>
            <a:pPr>
              <a:defRPr/>
            </a:pPr>
            <a:r>
              <a:rPr lang="en-US" dirty="0" smtClean="0"/>
              <a:t>Eldad Perahia (HPE-Aruba), et. al.,</a:t>
            </a:r>
            <a:endParaRPr lang="en-US" dirty="0"/>
          </a:p>
        </p:txBody>
      </p:sp>
    </p:spTree>
    <p:extLst>
      <p:ext uri="{BB962C8B-B14F-4D97-AF65-F5344CB8AC3E}">
        <p14:creationId xmlns:p14="http://schemas.microsoft.com/office/powerpoint/2010/main" val="1354470384"/>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F9CC4226-5898-4289-B3B7-B3B638472375}" type="slidenum">
              <a:rPr lang="en-US"/>
              <a:pPr>
                <a:defRPr/>
              </a:pPr>
              <a:t>‹#›</a:t>
            </a:fld>
            <a:endParaRPr lang="en-US" dirty="0"/>
          </a:p>
        </p:txBody>
      </p:sp>
      <p:sp>
        <p:nvSpPr>
          <p:cNvPr id="7" name="Rectangle 4"/>
          <p:cNvSpPr>
            <a:spLocks noGrp="1" noChangeArrowheads="1"/>
          </p:cNvSpPr>
          <p:nvPr>
            <p:ph type="dt" sz="half" idx="2"/>
          </p:nvPr>
        </p:nvSpPr>
        <p:spPr bwMode="auto">
          <a:xfrm>
            <a:off x="696913" y="348099"/>
            <a:ext cx="1025922"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endParaRPr lang="en-US" dirty="0"/>
          </a:p>
        </p:txBody>
      </p:sp>
      <p:sp>
        <p:nvSpPr>
          <p:cNvPr id="8" name="Rectangle 5"/>
          <p:cNvSpPr>
            <a:spLocks noGrp="1" noChangeArrowheads="1"/>
          </p:cNvSpPr>
          <p:nvPr>
            <p:ph type="ftr" sz="quarter" idx="3"/>
          </p:nvPr>
        </p:nvSpPr>
        <p:spPr bwMode="auto">
          <a:xfrm flipH="1">
            <a:off x="5791199" y="6475413"/>
            <a:ext cx="2752661"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z="1200" smtClean="0"/>
            </a:lvl1pPr>
          </a:lstStyle>
          <a:p>
            <a:pPr>
              <a:defRPr/>
            </a:pPr>
            <a:r>
              <a:rPr lang="en-US" dirty="0" smtClean="0"/>
              <a:t>Eldad Perahia (HPE-Aruba), et. al.,</a:t>
            </a:r>
            <a:endParaRPr lang="en-US" dirty="0"/>
          </a:p>
        </p:txBody>
      </p:sp>
    </p:spTree>
    <p:extLst>
      <p:ext uri="{BB962C8B-B14F-4D97-AF65-F5344CB8AC3E}">
        <p14:creationId xmlns:p14="http://schemas.microsoft.com/office/powerpoint/2010/main" val="4045307074"/>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6"/>
          <p:cNvSpPr>
            <a:spLocks noGrp="1" noChangeArrowheads="1"/>
          </p:cNvSpPr>
          <p:nvPr>
            <p:ph type="sldNum" sz="quarter" idx="11"/>
          </p:nvPr>
        </p:nvSpPr>
        <p:spPr>
          <a:ln/>
        </p:spPr>
        <p:txBody>
          <a:bodyPr/>
          <a:lstStyle>
            <a:lvl1pPr>
              <a:defRPr/>
            </a:lvl1pPr>
          </a:lstStyle>
          <a:p>
            <a:pPr>
              <a:defRPr/>
            </a:pPr>
            <a:r>
              <a:rPr lang="en-US" dirty="0"/>
              <a:t>Slide </a:t>
            </a:r>
            <a:fld id="{852FA7AA-22C1-4E97-88D6-3976232AE53D}" type="slidenum">
              <a:rPr lang="en-US"/>
              <a:pPr>
                <a:defRPr/>
              </a:pPr>
              <a:t>‹#›</a:t>
            </a:fld>
            <a:endParaRPr lang="en-US" dirty="0"/>
          </a:p>
        </p:txBody>
      </p:sp>
      <p:sp>
        <p:nvSpPr>
          <p:cNvPr id="7" name="Rectangle 4"/>
          <p:cNvSpPr>
            <a:spLocks noGrp="1" noChangeArrowheads="1"/>
          </p:cNvSpPr>
          <p:nvPr>
            <p:ph type="dt" sz="half" idx="12"/>
          </p:nvPr>
        </p:nvSpPr>
        <p:spPr bwMode="auto">
          <a:xfrm>
            <a:off x="696913" y="332601"/>
            <a:ext cx="1025922"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endParaRPr lang="en-US" dirty="0"/>
          </a:p>
        </p:txBody>
      </p:sp>
      <p:sp>
        <p:nvSpPr>
          <p:cNvPr id="8" name="Rectangle 5"/>
          <p:cNvSpPr>
            <a:spLocks noGrp="1" noChangeArrowheads="1"/>
          </p:cNvSpPr>
          <p:nvPr>
            <p:ph type="ftr" sz="quarter" idx="3"/>
          </p:nvPr>
        </p:nvSpPr>
        <p:spPr bwMode="auto">
          <a:xfrm flipH="1">
            <a:off x="5791199" y="6475413"/>
            <a:ext cx="2752661"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z="1200" smtClean="0"/>
            </a:lvl1pPr>
          </a:lstStyle>
          <a:p>
            <a:pPr>
              <a:defRPr/>
            </a:pPr>
            <a:r>
              <a:rPr lang="en-US" dirty="0" smtClean="0"/>
              <a:t>Eldad Perahia (HPE-Aruba), et. al.,</a:t>
            </a:r>
            <a:endParaRPr lang="en-US" dirty="0"/>
          </a:p>
        </p:txBody>
      </p:sp>
    </p:spTree>
    <p:extLst>
      <p:ext uri="{BB962C8B-B14F-4D97-AF65-F5344CB8AC3E}">
        <p14:creationId xmlns:p14="http://schemas.microsoft.com/office/powerpoint/2010/main" val="2473837093"/>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Rectangle 6"/>
          <p:cNvSpPr>
            <a:spLocks noGrp="1" noChangeArrowheads="1"/>
          </p:cNvSpPr>
          <p:nvPr>
            <p:ph type="sldNum" sz="quarter" idx="11"/>
          </p:nvPr>
        </p:nvSpPr>
        <p:spPr>
          <a:ln/>
        </p:spPr>
        <p:txBody>
          <a:bodyPr/>
          <a:lstStyle>
            <a:lvl1pPr>
              <a:defRPr/>
            </a:lvl1pPr>
          </a:lstStyle>
          <a:p>
            <a:pPr>
              <a:defRPr/>
            </a:pPr>
            <a:r>
              <a:rPr lang="en-US" dirty="0"/>
              <a:t>Slide </a:t>
            </a:r>
            <a:fld id="{829B3BF4-2FB5-48DF-B7F8-378C94E27CDE}" type="slidenum">
              <a:rPr lang="en-US"/>
              <a:pPr>
                <a:defRPr/>
              </a:pPr>
              <a:t>‹#›</a:t>
            </a:fld>
            <a:endParaRPr lang="en-US" dirty="0"/>
          </a:p>
        </p:txBody>
      </p:sp>
      <p:sp>
        <p:nvSpPr>
          <p:cNvPr id="9" name="Rectangle 4"/>
          <p:cNvSpPr>
            <a:spLocks noGrp="1" noChangeArrowheads="1"/>
          </p:cNvSpPr>
          <p:nvPr>
            <p:ph type="dt" sz="half" idx="12"/>
          </p:nvPr>
        </p:nvSpPr>
        <p:spPr bwMode="auto">
          <a:xfrm>
            <a:off x="696913" y="332601"/>
            <a:ext cx="1025922"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endParaRPr lang="en-US" dirty="0"/>
          </a:p>
        </p:txBody>
      </p:sp>
      <p:sp>
        <p:nvSpPr>
          <p:cNvPr id="10" name="Rectangle 5"/>
          <p:cNvSpPr>
            <a:spLocks noGrp="1" noChangeArrowheads="1"/>
          </p:cNvSpPr>
          <p:nvPr>
            <p:ph type="ftr" sz="quarter" idx="13"/>
          </p:nvPr>
        </p:nvSpPr>
        <p:spPr bwMode="auto">
          <a:xfrm flipH="1">
            <a:off x="5791199" y="6475413"/>
            <a:ext cx="2752661"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z="1200" smtClean="0"/>
            </a:lvl1pPr>
          </a:lstStyle>
          <a:p>
            <a:pPr>
              <a:defRPr/>
            </a:pPr>
            <a:r>
              <a:rPr lang="en-US" dirty="0" smtClean="0"/>
              <a:t>Eldad Perahia (HPE-Aruba), et. al.,</a:t>
            </a:r>
            <a:endParaRPr lang="en-US" dirty="0"/>
          </a:p>
        </p:txBody>
      </p:sp>
    </p:spTree>
    <p:extLst>
      <p:ext uri="{BB962C8B-B14F-4D97-AF65-F5344CB8AC3E}">
        <p14:creationId xmlns:p14="http://schemas.microsoft.com/office/powerpoint/2010/main" val="465341930"/>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614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9" name="Rectangle 5"/>
          <p:cNvSpPr>
            <a:spLocks noGrp="1" noChangeArrowheads="1"/>
          </p:cNvSpPr>
          <p:nvPr>
            <p:ph type="ftr" sz="quarter" idx="3"/>
          </p:nvPr>
        </p:nvSpPr>
        <p:spPr bwMode="auto">
          <a:xfrm flipH="1">
            <a:off x="5791199" y="6475413"/>
            <a:ext cx="2752661"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z="1200" smtClean="0"/>
            </a:lvl1pPr>
          </a:lstStyle>
          <a:p>
            <a:pPr>
              <a:defRPr/>
            </a:pPr>
            <a:r>
              <a:rPr lang="en-US" dirty="0" smtClean="0"/>
              <a:t>Eldad Perahia (HPE-Aruba), et. al.,</a:t>
            </a:r>
            <a:endParaRPr lang="en-US" dirty="0"/>
          </a:p>
        </p:txBody>
      </p:sp>
      <p:sp>
        <p:nvSpPr>
          <p:cNvPr id="1030" name="Rectangle 6"/>
          <p:cNvSpPr>
            <a:spLocks noGrp="1" noChangeArrowheads="1"/>
          </p:cNvSpPr>
          <p:nvPr>
            <p:ph type="sldNum" sz="quarter" idx="4"/>
          </p:nvPr>
        </p:nvSpPr>
        <p:spPr bwMode="auto">
          <a:xfrm>
            <a:off x="4342399"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sz="1200" smtClean="0"/>
            </a:lvl1pPr>
          </a:lstStyle>
          <a:p>
            <a:pPr>
              <a:defRPr/>
            </a:pPr>
            <a:r>
              <a:rPr lang="en-US" smtClean="0"/>
              <a:t>Slide </a:t>
            </a:r>
            <a:fld id="{1020D93E-1000-485A-B4A0-9946B8CFFE0D}" type="slidenum">
              <a:rPr lang="en-US" smtClean="0"/>
              <a:pPr>
                <a:defRPr/>
              </a:pPr>
              <a:t>‹#›</a:t>
            </a:fld>
            <a:endParaRPr lang="en-US"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1033" name="Rectangle 9"/>
          <p:cNvSpPr>
            <a:spLocks noChangeArrowheads="1"/>
          </p:cNvSpPr>
          <p:nvPr/>
        </p:nvSpPr>
        <p:spPr bwMode="auto">
          <a:xfrm>
            <a:off x="685800" y="6475413"/>
            <a:ext cx="756617" cy="184666"/>
          </a:xfrm>
          <a:prstGeom prst="rect">
            <a:avLst/>
          </a:prstGeom>
          <a:noFill/>
          <a:ln w="9525">
            <a:noFill/>
            <a:miter lim="800000"/>
            <a:headEnd/>
            <a:tailEnd/>
          </a:ln>
          <a:effectLst/>
        </p:spPr>
        <p:txBody>
          <a:bodyPr wrap="none" lIns="0" tIns="0" rIns="0" bIns="0">
            <a:spAutoFit/>
          </a:bodyPr>
          <a:lstStyle/>
          <a:p>
            <a:pPr>
              <a:defRPr/>
            </a:pPr>
            <a:r>
              <a:rPr lang="en-US" sz="1200" dirty="0" smtClean="0"/>
              <a:t>Submission </a:t>
            </a:r>
            <a:endParaRPr lang="en-US" sz="1200" dirty="0"/>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17" name="TextBox 16"/>
          <p:cNvSpPr txBox="1"/>
          <p:nvPr/>
        </p:nvSpPr>
        <p:spPr>
          <a:xfrm>
            <a:off x="2753958" y="303340"/>
            <a:ext cx="5704243" cy="584775"/>
          </a:xfrm>
          <a:prstGeom prst="rect">
            <a:avLst/>
          </a:prstGeom>
          <a:noFill/>
        </p:spPr>
        <p:txBody>
          <a:bodyPr wrap="square" rtlCol="0">
            <a:spAutoFit/>
          </a:bodyPr>
          <a:lstStyle/>
          <a:p>
            <a:pPr marL="0" marR="0" lvl="4" indent="0" algn="r" defTabSz="457200" rtl="0" eaLnBrk="1" fontAlgn="auto" latinLnBrk="0" hangingPunct="1">
              <a:lnSpc>
                <a:spcPct val="100000"/>
              </a:lnSpc>
              <a:spcBef>
                <a:spcPts val="0"/>
              </a:spcBef>
              <a:spcAft>
                <a:spcPts val="0"/>
              </a:spcAft>
              <a:buClrTx/>
              <a:buSzTx/>
              <a:buFontTx/>
              <a:buNone/>
              <a:tabLst/>
              <a:defRPr/>
            </a:pPr>
            <a:r>
              <a:rPr lang="en-US" sz="1800" b="1" dirty="0" smtClean="0">
                <a:solidFill>
                  <a:schemeClr val="tx1"/>
                </a:solidFill>
                <a:cs typeface="+mn-cs"/>
              </a:rPr>
              <a:t>doc.: IEEE </a:t>
            </a:r>
            <a:r>
              <a:rPr lang="en-US" sz="1800" b="1" dirty="0" smtClean="0">
                <a:solidFill>
                  <a:schemeClr val="tx1"/>
                </a:solidFill>
                <a:cs typeface="+mn-cs"/>
              </a:rPr>
              <a:t>802.11-17/0618r0</a:t>
            </a:r>
            <a:endParaRPr lang="en-US" sz="1800" b="1" dirty="0" smtClean="0">
              <a:solidFill>
                <a:schemeClr val="tx1"/>
              </a:solidFill>
              <a:cs typeface="+mn-cs"/>
            </a:endParaRPr>
          </a:p>
          <a:p>
            <a:pPr algn="r"/>
            <a:endParaRPr lang="en-US" sz="1400" dirty="0"/>
          </a:p>
        </p:txBody>
      </p:sp>
      <p:sp>
        <p:nvSpPr>
          <p:cNvPr id="11" name="TextBox 10"/>
          <p:cNvSpPr txBox="1"/>
          <p:nvPr userDrawn="1"/>
        </p:nvSpPr>
        <p:spPr>
          <a:xfrm>
            <a:off x="527126" y="281239"/>
            <a:ext cx="1835930" cy="369332"/>
          </a:xfrm>
          <a:prstGeom prst="rect">
            <a:avLst/>
          </a:prstGeom>
          <a:noFill/>
        </p:spPr>
        <p:txBody>
          <a:bodyPr wrap="square" rtlCol="0">
            <a:spAutoFit/>
          </a:bodyPr>
          <a:lstStyle/>
          <a:p>
            <a:pPr marL="0" marR="0" lvl="4" indent="0" algn="l" defTabSz="457200" rtl="0" eaLnBrk="1" fontAlgn="auto" latinLnBrk="0" hangingPunct="1">
              <a:lnSpc>
                <a:spcPct val="100000"/>
              </a:lnSpc>
              <a:spcBef>
                <a:spcPts val="0"/>
              </a:spcBef>
              <a:spcAft>
                <a:spcPts val="0"/>
              </a:spcAft>
              <a:buClrTx/>
              <a:buSzTx/>
              <a:buFontTx/>
              <a:buNone/>
              <a:tabLst/>
              <a:defRPr/>
            </a:pPr>
            <a:r>
              <a:rPr lang="en-US" sz="1800" b="1" dirty="0" smtClean="0">
                <a:solidFill>
                  <a:schemeClr val="tx1"/>
                </a:solidFill>
                <a:cs typeface="+mn-cs"/>
              </a:rPr>
              <a:t>April 2017</a:t>
            </a:r>
            <a:endParaRPr lang="en-US" sz="1400" dirty="0"/>
          </a:p>
        </p:txBody>
      </p:sp>
    </p:spTree>
    <p:extLst>
      <p:ext uri="{BB962C8B-B14F-4D97-AF65-F5344CB8AC3E}">
        <p14:creationId xmlns:p14="http://schemas.microsoft.com/office/powerpoint/2010/main" val="2894819845"/>
      </p:ext>
    </p:extLst>
  </p:cSld>
  <p:clrMap bg1="lt1" tx1="dk1" bg2="lt2" tx2="dk2" accent1="accent1" accent2="accent2" accent3="accent3" accent4="accent4" accent5="accent5" accent6="accent6" hlink="hlink" folHlink="folHlink"/>
  <p:sldLayoutIdLst>
    <p:sldLayoutId id="2147484205" r:id="rId1"/>
    <p:sldLayoutId id="2147484206" r:id="rId2"/>
    <p:sldLayoutId id="2147484207" r:id="rId3"/>
    <p:sldLayoutId id="2147484208" r:id="rId4"/>
    <p:sldLayoutId id="2147484209" r:id="rId5"/>
  </p:sldLayoutIdLst>
  <p:timing>
    <p:tnLst>
      <p:par>
        <p:cTn id="1" dur="indefinite" restart="never" nodeType="tmRoot"/>
      </p:par>
    </p:tnLst>
  </p:timing>
  <p:hf hdr="0" dt="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灯片编号占位符 5"/>
          <p:cNvSpPr>
            <a:spLocks noGrp="1"/>
          </p:cNvSpPr>
          <p:nvPr>
            <p:ph type="sldNum" sz="quarter" idx="4294967295"/>
          </p:nvPr>
        </p:nvSpPr>
        <p:spPr>
          <a:xfrm>
            <a:off x="4352775" y="6523038"/>
            <a:ext cx="530225" cy="182562"/>
          </a:xfrm>
          <a:prstGeom prst="rect">
            <a:avLst/>
          </a:prstGeom>
        </p:spPr>
        <p:txBody>
          <a:bodyPr/>
          <a:lstStyle/>
          <a:p>
            <a:pPr>
              <a:defRPr/>
            </a:pPr>
            <a:r>
              <a:rPr lang="en-US" smtClean="0"/>
              <a:t>Slide </a:t>
            </a:r>
            <a:fld id="{E7E6215C-0148-4EB1-A390-22B113FC486F}" type="slidenum">
              <a:rPr lang="en-US" smtClean="0"/>
              <a:pPr>
                <a:defRPr/>
              </a:pPr>
              <a:t>1</a:t>
            </a:fld>
            <a:endParaRPr lang="en-US"/>
          </a:p>
        </p:txBody>
      </p:sp>
      <p:graphicFrame>
        <p:nvGraphicFramePr>
          <p:cNvPr id="5" name="Table 4"/>
          <p:cNvGraphicFramePr>
            <a:graphicFrameLocks noGrp="1"/>
          </p:cNvGraphicFramePr>
          <p:nvPr>
            <p:extLst>
              <p:ext uri="{D42A27DB-BD31-4B8C-83A1-F6EECF244321}">
                <p14:modId xmlns:p14="http://schemas.microsoft.com/office/powerpoint/2010/main" val="90826939"/>
              </p:ext>
            </p:extLst>
          </p:nvPr>
        </p:nvGraphicFramePr>
        <p:xfrm>
          <a:off x="685800" y="3066940"/>
          <a:ext cx="7772400" cy="1916844"/>
        </p:xfrm>
        <a:graphic>
          <a:graphicData uri="http://schemas.openxmlformats.org/drawingml/2006/table">
            <a:tbl>
              <a:tblPr firstRow="1" bandRow="1">
                <a:tableStyleId>{F5AB1C69-6EDB-4FF4-983F-18BD219EF322}</a:tableStyleId>
              </a:tblPr>
              <a:tblGrid>
                <a:gridCol w="1554480"/>
                <a:gridCol w="1227221"/>
                <a:gridCol w="1718110"/>
                <a:gridCol w="1390850"/>
                <a:gridCol w="1881739"/>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latin typeface="+mn-lt"/>
                          <a:ea typeface="Times New Roman"/>
                          <a:cs typeface="Arial"/>
                        </a:rPr>
                        <a:t>Eldad Perahia</a:t>
                      </a:r>
                      <a:endParaRPr lang="en-US"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6">
                  <a:txBody>
                    <a:bodyPr/>
                    <a:lstStyle/>
                    <a:p>
                      <a:pPr marL="0" marR="0" algn="ctr">
                        <a:spcBef>
                          <a:spcPts val="0"/>
                        </a:spcBef>
                        <a:spcAft>
                          <a:spcPts val="0"/>
                        </a:spcAft>
                      </a:pPr>
                      <a:r>
                        <a:rPr lang="en-US" sz="1200" dirty="0" smtClean="0">
                          <a:latin typeface="Times New Roman"/>
                          <a:ea typeface="Times New Roman"/>
                          <a:cs typeface="Arial"/>
                        </a:rPr>
                        <a:t>HPE-Aruba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latin typeface="+mn-lt"/>
                          <a:ea typeface="Times New Roman"/>
                          <a:cs typeface="Arial"/>
                        </a:rPr>
                        <a:t>eldad.perahia@hpe.com</a:t>
                      </a:r>
                      <a:endParaRPr lang="en-US" sz="11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2" name="Title 1"/>
          <p:cNvSpPr>
            <a:spLocks noGrp="1"/>
          </p:cNvSpPr>
          <p:nvPr>
            <p:ph type="title"/>
          </p:nvPr>
        </p:nvSpPr>
        <p:spPr>
          <a:xfrm>
            <a:off x="685800" y="830092"/>
            <a:ext cx="7772400" cy="1066800"/>
          </a:xfrm>
        </p:spPr>
        <p:txBody>
          <a:bodyPr/>
          <a:lstStyle/>
          <a:p>
            <a:r>
              <a:rPr lang="en-US" dirty="0" smtClean="0"/>
              <a:t>BSR</a:t>
            </a:r>
            <a:endParaRPr lang="en-US" dirty="0"/>
          </a:p>
        </p:txBody>
      </p:sp>
      <p:sp>
        <p:nvSpPr>
          <p:cNvPr id="13" name="Rectangle 6"/>
          <p:cNvSpPr txBox="1">
            <a:spLocks noChangeArrowheads="1"/>
          </p:cNvSpPr>
          <p:nvPr/>
        </p:nvSpPr>
        <p:spPr bwMode="auto">
          <a:xfrm>
            <a:off x="533400" y="1685014"/>
            <a:ext cx="7772400" cy="3810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ctr">
              <a:buFontTx/>
              <a:buNone/>
            </a:pPr>
            <a:r>
              <a:rPr lang="en-US" sz="2000" dirty="0" smtClean="0"/>
              <a:t>Date:</a:t>
            </a:r>
            <a:r>
              <a:rPr lang="en-US" sz="2000" b="0" dirty="0" smtClean="0"/>
              <a:t> </a:t>
            </a:r>
            <a:r>
              <a:rPr lang="en-US" sz="2000" b="0" dirty="0" smtClean="0"/>
              <a:t>2017-04-25</a:t>
            </a:r>
            <a:endParaRPr lang="en-US" sz="2000" b="0" dirty="0" smtClean="0"/>
          </a:p>
        </p:txBody>
      </p:sp>
      <p:sp>
        <p:nvSpPr>
          <p:cNvPr id="7" name="Footer Placeholder 4"/>
          <p:cNvSpPr>
            <a:spLocks noGrp="1"/>
          </p:cNvSpPr>
          <p:nvPr>
            <p:ph type="ftr" sz="quarter" idx="3"/>
          </p:nvPr>
        </p:nvSpPr>
        <p:spPr>
          <a:xfrm flipH="1">
            <a:off x="5791199" y="6475413"/>
            <a:ext cx="2752661" cy="184666"/>
          </a:xfrm>
        </p:spPr>
        <p:txBody>
          <a:bodyPr/>
          <a:lstStyle/>
          <a:p>
            <a:pPr>
              <a:defRPr/>
            </a:pPr>
            <a:r>
              <a:rPr lang="en-US" dirty="0" smtClean="0"/>
              <a:t>Eldad Perahia (HPE-Aruba), et. al.,</a:t>
            </a:r>
            <a:endParaRPr lang="en-US" dirty="0"/>
          </a:p>
        </p:txBody>
      </p:sp>
    </p:spTree>
    <p:extLst>
      <p:ext uri="{BB962C8B-B14F-4D97-AF65-F5344CB8AC3E}">
        <p14:creationId xmlns:p14="http://schemas.microsoft.com/office/powerpoint/2010/main" val="96294089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CID 5126</a:t>
            </a:r>
            <a:endParaRPr lang="en-US" dirty="0"/>
          </a:p>
        </p:txBody>
      </p:sp>
      <p:sp>
        <p:nvSpPr>
          <p:cNvPr id="3" name="Content Placeholder 2"/>
          <p:cNvSpPr>
            <a:spLocks noGrp="1"/>
          </p:cNvSpPr>
          <p:nvPr>
            <p:ph idx="1"/>
          </p:nvPr>
        </p:nvSpPr>
        <p:spPr/>
        <p:txBody>
          <a:bodyPr/>
          <a:lstStyle/>
          <a:p>
            <a:r>
              <a:rPr lang="en-US" dirty="0"/>
              <a:t>Comment</a:t>
            </a:r>
          </a:p>
          <a:p>
            <a:pPr lvl="1"/>
            <a:r>
              <a:rPr lang="en-GB" sz="1800" dirty="0"/>
              <a:t>While queue size is definitely important to the AP in order to schedule UL MU, there are other metrics that are important as well.  For example, knowing that the client is experiencing excessive jitter and latency on the uplink or has low battery life will be useful</a:t>
            </a:r>
            <a:r>
              <a:rPr lang="en-GB" sz="1800" dirty="0" smtClean="0"/>
              <a:t>.</a:t>
            </a:r>
          </a:p>
          <a:p>
            <a:r>
              <a:rPr lang="en-GB" sz="2400" dirty="0" smtClean="0"/>
              <a:t>Proposed Change</a:t>
            </a:r>
          </a:p>
          <a:p>
            <a:pPr lvl="1"/>
            <a:r>
              <a:rPr lang="en-GB" sz="1800" dirty="0"/>
              <a:t>Modify BSR accordingly</a:t>
            </a:r>
            <a:endParaRPr lang="en-US" sz="1800" dirty="0"/>
          </a:p>
        </p:txBody>
      </p:sp>
      <p:sp>
        <p:nvSpPr>
          <p:cNvPr id="4" name="Slide Number Placeholder 3"/>
          <p:cNvSpPr>
            <a:spLocks noGrp="1"/>
          </p:cNvSpPr>
          <p:nvPr>
            <p:ph type="sldNum" sz="quarter" idx="11"/>
          </p:nvPr>
        </p:nvSpPr>
        <p:spPr/>
        <p:txBody>
          <a:bodyPr/>
          <a:lstStyle/>
          <a:p>
            <a:pPr>
              <a:defRPr/>
            </a:pPr>
            <a:r>
              <a:rPr lang="en-US" smtClean="0"/>
              <a:t>Slide </a:t>
            </a:r>
            <a:fld id="{3099D1E7-2CFE-4362-BB72-AF97192842EA}" type="slidenum">
              <a:rPr lang="en-US" smtClean="0"/>
              <a:pPr>
                <a:defRPr/>
              </a:pPr>
              <a:t>2</a:t>
            </a:fld>
            <a:endParaRPr lang="en-US" dirty="0"/>
          </a:p>
        </p:txBody>
      </p:sp>
      <p:sp>
        <p:nvSpPr>
          <p:cNvPr id="5" name="Footer Placeholder 4"/>
          <p:cNvSpPr>
            <a:spLocks noGrp="1"/>
          </p:cNvSpPr>
          <p:nvPr>
            <p:ph type="ftr" sz="quarter" idx="3"/>
          </p:nvPr>
        </p:nvSpPr>
        <p:spPr/>
        <p:txBody>
          <a:bodyPr/>
          <a:lstStyle/>
          <a:p>
            <a:pPr>
              <a:defRPr/>
            </a:pPr>
            <a:r>
              <a:rPr lang="en-US" dirty="0"/>
              <a:t>Eldad Perahia (HPE-Aruba</a:t>
            </a:r>
            <a:r>
              <a:rPr lang="en-US" dirty="0" smtClean="0"/>
              <a:t>), et. al.,</a:t>
            </a:r>
            <a:endParaRPr lang="en-US" dirty="0"/>
          </a:p>
        </p:txBody>
      </p:sp>
    </p:spTree>
    <p:extLst>
      <p:ext uri="{BB962C8B-B14F-4D97-AF65-F5344CB8AC3E}">
        <p14:creationId xmlns:p14="http://schemas.microsoft.com/office/powerpoint/2010/main" val="14062652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Scheduling Metrics</a:t>
            </a:r>
            <a:endParaRPr lang="en-US" dirty="0"/>
          </a:p>
        </p:txBody>
      </p:sp>
      <p:sp>
        <p:nvSpPr>
          <p:cNvPr id="3" name="Content Placeholder 2"/>
          <p:cNvSpPr>
            <a:spLocks noGrp="1"/>
          </p:cNvSpPr>
          <p:nvPr>
            <p:ph idx="1"/>
          </p:nvPr>
        </p:nvSpPr>
        <p:spPr/>
        <p:txBody>
          <a:bodyPr/>
          <a:lstStyle/>
          <a:p>
            <a:r>
              <a:rPr lang="en-GB" sz="2000" dirty="0"/>
              <a:t>Obviously queue size is important in </a:t>
            </a:r>
            <a:r>
              <a:rPr lang="en-GB" sz="2000" dirty="0" smtClean="0"/>
              <a:t>scheduling</a:t>
            </a:r>
          </a:p>
          <a:p>
            <a:r>
              <a:rPr lang="en-GB" sz="2000" dirty="0" smtClean="0"/>
              <a:t>However</a:t>
            </a:r>
            <a:r>
              <a:rPr lang="en-GB" sz="2000" dirty="0"/>
              <a:t>, numerous other metrics are necessary in order for the AP to schedule UL </a:t>
            </a:r>
            <a:r>
              <a:rPr lang="en-GB" sz="2000" dirty="0" smtClean="0"/>
              <a:t>MU</a:t>
            </a:r>
            <a:endParaRPr lang="en-US" sz="2000" dirty="0"/>
          </a:p>
        </p:txBody>
      </p:sp>
      <p:sp>
        <p:nvSpPr>
          <p:cNvPr id="4" name="Slide Number Placeholder 3"/>
          <p:cNvSpPr>
            <a:spLocks noGrp="1"/>
          </p:cNvSpPr>
          <p:nvPr>
            <p:ph type="sldNum" sz="quarter" idx="11"/>
          </p:nvPr>
        </p:nvSpPr>
        <p:spPr/>
        <p:txBody>
          <a:bodyPr/>
          <a:lstStyle/>
          <a:p>
            <a:pPr>
              <a:defRPr/>
            </a:pPr>
            <a:r>
              <a:rPr lang="en-US" smtClean="0"/>
              <a:t>Slide </a:t>
            </a:r>
            <a:fld id="{3099D1E7-2CFE-4362-BB72-AF97192842EA}" type="slidenum">
              <a:rPr lang="en-US" smtClean="0"/>
              <a:pPr>
                <a:defRPr/>
              </a:pPr>
              <a:t>3</a:t>
            </a:fld>
            <a:endParaRPr lang="en-US" dirty="0"/>
          </a:p>
        </p:txBody>
      </p:sp>
      <p:sp>
        <p:nvSpPr>
          <p:cNvPr id="5" name="Footer Placeholder 4"/>
          <p:cNvSpPr>
            <a:spLocks noGrp="1"/>
          </p:cNvSpPr>
          <p:nvPr>
            <p:ph type="ftr" sz="quarter" idx="3"/>
          </p:nvPr>
        </p:nvSpPr>
        <p:spPr/>
        <p:txBody>
          <a:bodyPr/>
          <a:lstStyle/>
          <a:p>
            <a:pPr>
              <a:defRPr/>
            </a:pPr>
            <a:r>
              <a:rPr lang="en-US" dirty="0"/>
              <a:t>Eldad Perahia (HPE-Aruba</a:t>
            </a:r>
            <a:r>
              <a:rPr lang="en-US" dirty="0" smtClean="0"/>
              <a:t>), et. al.,</a:t>
            </a:r>
            <a:endParaRPr lang="en-US" dirty="0"/>
          </a:p>
        </p:txBody>
      </p:sp>
    </p:spTree>
    <p:extLst>
      <p:ext uri="{BB962C8B-B14F-4D97-AF65-F5344CB8AC3E}">
        <p14:creationId xmlns:p14="http://schemas.microsoft.com/office/powerpoint/2010/main" val="9950570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Latency/Jitter</a:t>
            </a:r>
            <a:endParaRPr lang="en-US" dirty="0"/>
          </a:p>
        </p:txBody>
      </p:sp>
      <p:sp>
        <p:nvSpPr>
          <p:cNvPr id="3" name="Content Placeholder 2"/>
          <p:cNvSpPr>
            <a:spLocks noGrp="1"/>
          </p:cNvSpPr>
          <p:nvPr>
            <p:ph idx="1"/>
          </p:nvPr>
        </p:nvSpPr>
        <p:spPr/>
        <p:txBody>
          <a:bodyPr/>
          <a:lstStyle/>
          <a:p>
            <a:r>
              <a:rPr lang="en-GB" sz="2000" dirty="0" smtClean="0"/>
              <a:t>Field </a:t>
            </a:r>
            <a:r>
              <a:rPr lang="en-GB" sz="2000" dirty="0"/>
              <a:t>experience tells us that the proper access category is not always selected for an application at higher layers in the protocol </a:t>
            </a:r>
            <a:r>
              <a:rPr lang="en-GB" sz="2000" dirty="0" smtClean="0"/>
              <a:t>stack</a:t>
            </a:r>
          </a:p>
          <a:p>
            <a:r>
              <a:rPr lang="en-GB" sz="2000" dirty="0" smtClean="0"/>
              <a:t>Therefore </a:t>
            </a:r>
            <a:r>
              <a:rPr lang="en-GB" sz="2000" dirty="0"/>
              <a:t>it is necessary to allow the station to indicate whether it is experiencing excessive latency or jitter even with BE or BK </a:t>
            </a:r>
            <a:r>
              <a:rPr lang="en-GB" sz="2000" dirty="0" smtClean="0"/>
              <a:t>traffic</a:t>
            </a:r>
          </a:p>
          <a:p>
            <a:r>
              <a:rPr lang="en-GB" sz="2000" dirty="0" smtClean="0"/>
              <a:t>This </a:t>
            </a:r>
            <a:r>
              <a:rPr lang="en-GB" sz="2000" dirty="0"/>
              <a:t>information could be used by the AP to give priority to a STA for UL scheduling even for lower priority </a:t>
            </a:r>
            <a:r>
              <a:rPr lang="en-GB" sz="2000" dirty="0" smtClean="0"/>
              <a:t>queues</a:t>
            </a:r>
            <a:endParaRPr lang="en-US" sz="2000" dirty="0"/>
          </a:p>
        </p:txBody>
      </p:sp>
      <p:sp>
        <p:nvSpPr>
          <p:cNvPr id="4" name="Slide Number Placeholder 3"/>
          <p:cNvSpPr>
            <a:spLocks noGrp="1"/>
          </p:cNvSpPr>
          <p:nvPr>
            <p:ph type="sldNum" sz="quarter" idx="11"/>
          </p:nvPr>
        </p:nvSpPr>
        <p:spPr/>
        <p:txBody>
          <a:bodyPr/>
          <a:lstStyle/>
          <a:p>
            <a:pPr>
              <a:defRPr/>
            </a:pPr>
            <a:r>
              <a:rPr lang="en-US" smtClean="0"/>
              <a:t>Slide </a:t>
            </a:r>
            <a:fld id="{3099D1E7-2CFE-4362-BB72-AF97192842EA}" type="slidenum">
              <a:rPr lang="en-US" smtClean="0"/>
              <a:pPr>
                <a:defRPr/>
              </a:pPr>
              <a:t>4</a:t>
            </a:fld>
            <a:endParaRPr lang="en-US" dirty="0"/>
          </a:p>
        </p:txBody>
      </p:sp>
      <p:sp>
        <p:nvSpPr>
          <p:cNvPr id="5" name="Footer Placeholder 4"/>
          <p:cNvSpPr>
            <a:spLocks noGrp="1"/>
          </p:cNvSpPr>
          <p:nvPr>
            <p:ph type="ftr" sz="quarter" idx="3"/>
          </p:nvPr>
        </p:nvSpPr>
        <p:spPr/>
        <p:txBody>
          <a:bodyPr/>
          <a:lstStyle/>
          <a:p>
            <a:pPr>
              <a:defRPr/>
            </a:pPr>
            <a:r>
              <a:rPr lang="en-US" dirty="0"/>
              <a:t>Eldad Perahia (HPE-Aruba</a:t>
            </a:r>
            <a:r>
              <a:rPr lang="en-US" dirty="0" smtClean="0"/>
              <a:t>), et. al.,</a:t>
            </a:r>
            <a:endParaRPr lang="en-US" dirty="0"/>
          </a:p>
        </p:txBody>
      </p:sp>
    </p:spTree>
    <p:extLst>
      <p:ext uri="{BB962C8B-B14F-4D97-AF65-F5344CB8AC3E}">
        <p14:creationId xmlns:p14="http://schemas.microsoft.com/office/powerpoint/2010/main" val="1480190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Battery Level</a:t>
            </a:r>
            <a:endParaRPr lang="en-US" dirty="0"/>
          </a:p>
        </p:txBody>
      </p:sp>
      <p:sp>
        <p:nvSpPr>
          <p:cNvPr id="3" name="Content Placeholder 2"/>
          <p:cNvSpPr>
            <a:spLocks noGrp="1"/>
          </p:cNvSpPr>
          <p:nvPr>
            <p:ph idx="1"/>
          </p:nvPr>
        </p:nvSpPr>
        <p:spPr/>
        <p:txBody>
          <a:bodyPr/>
          <a:lstStyle/>
          <a:p>
            <a:r>
              <a:rPr lang="en-GB" sz="2000" dirty="0" smtClean="0"/>
              <a:t>Furthermore</a:t>
            </a:r>
            <a:r>
              <a:rPr lang="en-GB" sz="2000" dirty="0"/>
              <a:t>, with the emphasis on power sensitive hand held devices, an important queuing metric will be whether the device is experiencing a low battery </a:t>
            </a:r>
            <a:r>
              <a:rPr lang="en-GB" sz="2000" dirty="0" smtClean="0"/>
              <a:t>condition</a:t>
            </a:r>
          </a:p>
          <a:p>
            <a:r>
              <a:rPr lang="en-GB" sz="2000" dirty="0" smtClean="0"/>
              <a:t>This </a:t>
            </a:r>
            <a:r>
              <a:rPr lang="en-GB" sz="2000" dirty="0"/>
              <a:t>information could be used by the AP to give priority to devices with low battery </a:t>
            </a:r>
            <a:r>
              <a:rPr lang="en-GB" sz="2000" dirty="0" smtClean="0"/>
              <a:t>condition</a:t>
            </a:r>
            <a:endParaRPr lang="en-US" sz="2000" dirty="0"/>
          </a:p>
          <a:p>
            <a:endParaRPr lang="en-GB" sz="2200" dirty="0"/>
          </a:p>
        </p:txBody>
      </p:sp>
      <p:sp>
        <p:nvSpPr>
          <p:cNvPr id="4" name="Slide Number Placeholder 3"/>
          <p:cNvSpPr>
            <a:spLocks noGrp="1"/>
          </p:cNvSpPr>
          <p:nvPr>
            <p:ph type="sldNum" sz="quarter" idx="11"/>
          </p:nvPr>
        </p:nvSpPr>
        <p:spPr/>
        <p:txBody>
          <a:bodyPr/>
          <a:lstStyle/>
          <a:p>
            <a:pPr>
              <a:defRPr/>
            </a:pPr>
            <a:r>
              <a:rPr lang="en-US" smtClean="0"/>
              <a:t>Slide </a:t>
            </a:r>
            <a:fld id="{3099D1E7-2CFE-4362-BB72-AF97192842EA}" type="slidenum">
              <a:rPr lang="en-US" smtClean="0"/>
              <a:pPr>
                <a:defRPr/>
              </a:pPr>
              <a:t>5</a:t>
            </a:fld>
            <a:endParaRPr lang="en-US" dirty="0"/>
          </a:p>
        </p:txBody>
      </p:sp>
      <p:sp>
        <p:nvSpPr>
          <p:cNvPr id="5" name="Footer Placeholder 4"/>
          <p:cNvSpPr>
            <a:spLocks noGrp="1"/>
          </p:cNvSpPr>
          <p:nvPr>
            <p:ph type="ftr" sz="quarter" idx="3"/>
          </p:nvPr>
        </p:nvSpPr>
        <p:spPr/>
        <p:txBody>
          <a:bodyPr/>
          <a:lstStyle/>
          <a:p>
            <a:pPr>
              <a:defRPr/>
            </a:pPr>
            <a:r>
              <a:rPr lang="en-US" dirty="0"/>
              <a:t>Eldad Perahia (HPE-Aruba</a:t>
            </a:r>
            <a:r>
              <a:rPr lang="en-US" dirty="0" smtClean="0"/>
              <a:t>), et. al.,</a:t>
            </a:r>
            <a:endParaRPr lang="en-US" dirty="0"/>
          </a:p>
        </p:txBody>
      </p:sp>
    </p:spTree>
    <p:extLst>
      <p:ext uri="{BB962C8B-B14F-4D97-AF65-F5344CB8AC3E}">
        <p14:creationId xmlns:p14="http://schemas.microsoft.com/office/powerpoint/2010/main" val="17438330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Spec Text</a:t>
            </a:r>
            <a:endParaRPr lang="en-US" dirty="0"/>
          </a:p>
        </p:txBody>
      </p:sp>
      <p:sp>
        <p:nvSpPr>
          <p:cNvPr id="3" name="Content Placeholder 2"/>
          <p:cNvSpPr>
            <a:spLocks noGrp="1"/>
          </p:cNvSpPr>
          <p:nvPr>
            <p:ph idx="1"/>
          </p:nvPr>
        </p:nvSpPr>
        <p:spPr/>
        <p:txBody>
          <a:bodyPr/>
          <a:lstStyle/>
          <a:p>
            <a:r>
              <a:rPr lang="en-US" dirty="0" smtClean="0"/>
              <a:t>See document </a:t>
            </a:r>
            <a:r>
              <a:rPr lang="en-US" dirty="0" smtClean="0"/>
              <a:t>17/0617</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3099D1E7-2CFE-4362-BB72-AF97192842EA}" type="slidenum">
              <a:rPr lang="en-US" smtClean="0"/>
              <a:pPr>
                <a:defRPr/>
              </a:pPr>
              <a:t>6</a:t>
            </a:fld>
            <a:endParaRPr lang="en-US" dirty="0"/>
          </a:p>
        </p:txBody>
      </p:sp>
      <p:sp>
        <p:nvSpPr>
          <p:cNvPr id="5" name="Footer Placeholder 4"/>
          <p:cNvSpPr>
            <a:spLocks noGrp="1"/>
          </p:cNvSpPr>
          <p:nvPr>
            <p:ph type="ftr" sz="quarter" idx="3"/>
          </p:nvPr>
        </p:nvSpPr>
        <p:spPr/>
        <p:txBody>
          <a:bodyPr/>
          <a:lstStyle/>
          <a:p>
            <a:pPr>
              <a:defRPr/>
            </a:pPr>
            <a:r>
              <a:rPr lang="en-US" smtClean="0"/>
              <a:t>Eldad Perahia (HPE-Aruba), et. al.,</a:t>
            </a:r>
            <a:endParaRPr lang="en-US" dirty="0"/>
          </a:p>
        </p:txBody>
      </p:sp>
    </p:spTree>
    <p:extLst>
      <p:ext uri="{BB962C8B-B14F-4D97-AF65-F5344CB8AC3E}">
        <p14:creationId xmlns:p14="http://schemas.microsoft.com/office/powerpoint/2010/main" val="329540598"/>
      </p:ext>
    </p:extLst>
  </p:cSld>
  <p:clrMapOvr>
    <a:masterClrMapping/>
  </p:clrMapOvr>
</p:sld>
</file>

<file path=ppt/theme/theme1.xml><?xml version="1.0" encoding="utf-8"?>
<a:theme xmlns:a="http://schemas.openxmlformats.org/drawingml/2006/main" name="ACcord Submission Templat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ACcord Submission Template">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ACcord Submission 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ACcord Submission 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ACcord Submission 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ACcord Submission 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ACcord Submission 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ACcord Submission 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ACcord Submission 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item1.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Version=15.0.0.0, Culture=neutral, PublicKeyToken=71e9bce111e9429c</Assembly>
    <Class>Microsoft.Office.DocumentManagement.Internal.DocIdHandler</Class>
    <Data/>
    <Filter/>
  </Receiver>
</spe:Receivers>
</file>

<file path=customXml/item2.xml><?xml version="1.0" encoding="utf-8"?>
<ct:contentTypeSchema xmlns:ct="http://schemas.microsoft.com/office/2006/metadata/contentType" xmlns:ma="http://schemas.microsoft.com/office/2006/metadata/properties/metaAttributes" ct:_="" ma:_="" ma:contentTypeName="Document" ma:contentTypeID="0x010100311240EB9AFDC146A8D3FE4112FB4C30" ma:contentTypeVersion="7" ma:contentTypeDescription="Create a new document." ma:contentTypeScope="" ma:versionID="f1fb0e7afeca2442021ecd262bfa0247">
  <xsd:schema xmlns:xsd="http://www.w3.org/2001/XMLSchema" xmlns:xs="http://www.w3.org/2001/XMLSchema" xmlns:p="http://schemas.microsoft.com/office/2006/metadata/properties" xmlns:ns1="http://schemas.microsoft.com/sharepoint/v3" xmlns:ns2="0b70e71a-8460-4b39-85bd-6974af91860c" targetNamespace="http://schemas.microsoft.com/office/2006/metadata/properties" ma:root="true" ma:fieldsID="b1c5b9b3698bd7e94a80e64b949295c6" ns1:_="" ns2:_="">
    <xsd:import namespace="http://schemas.microsoft.com/sharepoint/v3"/>
    <xsd:import namespace="0b70e71a-8460-4b39-85bd-6974af91860c"/>
    <xsd:element name="properties">
      <xsd:complexType>
        <xsd:sequence>
          <xsd:element name="documentManagement">
            <xsd:complexType>
              <xsd:all>
                <xsd:element ref="ns2:_dlc_DocId" minOccurs="0"/>
                <xsd:element ref="ns2:_dlc_DocIdUrl" minOccurs="0"/>
                <xsd:element ref="ns2:_dlc_DocIdPersistId" minOccurs="0"/>
                <xsd:element ref="ns1:_dlc_Exempt" minOccurs="0"/>
                <xsd:element ref="ns2:QBU"/>
                <xsd:element ref="ns2:QDEPT"/>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dlc_Exempt" ma:index="11" nillable="true" ma:displayName="Exempt from Policy" ma:hidden="true" ma:internalName="_dlc_Exempt"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0b70e71a-8460-4b39-85bd-6974af91860c"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element name="QBU" ma:index="12" ma:displayName="Qualcomm Business Unit" ma:default="Corporate" ma:internalName="QBU" ma:readOnly="true">
      <xsd:simpleType>
        <xsd:restriction base="dms:Text"/>
      </xsd:simpleType>
    </xsd:element>
    <xsd:element name="QDEPT" ma:index="13" ma:displayName="Qualcomm Department" ma:default="Corporate-RD" ma:internalName="QDEPT"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p:Policy xmlns:p="office.server.policy" id="" local="true">
  <p:Name>Document</p:Name>
  <p:Description/>
  <p:Statement/>
  <p:PolicyItems>
    <p:PolicyItem featureId="QualcommTagPolicy" staticId="0x010100311240EB9AFDC146A8D3FE4112FB4C30" UniqueId="895f98c7-af52-49b2-86d4-130fde7b5aa3">
      <p:Name>Qualcomm Tagging Policy</p:Name>
      <p:Description>Qualcomm Custom Policy for Tagging</p:Description>
      <p:CustomData/>
    </p:PolicyItem>
  </p:PolicyItems>
</p:Policy>
</file>

<file path=customXml/item4.xml><?xml version="1.0" encoding="utf-8"?>
<?mso-contentType ?>
<FormTemplates xmlns="http://schemas.microsoft.com/sharepoint/v3/contenttype/forms">
  <Display>DocumentLibraryForm</Display>
  <Edit>DocumentLibraryForm</Edit>
  <New>DocumentLibraryForm</New>
</FormTemplates>
</file>

<file path=customXml/item5.xml><?xml version="1.0" encoding="utf-8"?>
<p:properties xmlns:p="http://schemas.microsoft.com/office/2006/metadata/properties" xmlns:xsi="http://www.w3.org/2001/XMLSchema-instance" xmlns:pc="http://schemas.microsoft.com/office/infopath/2007/PartnerControls">
  <documentManagement>
    <_dlc_DocId xmlns="0b70e71a-8460-4b39-85bd-6974af91860c">YMAJDHSWYS42-2-3919</_dlc_DocId>
    <_dlc_DocIdUrl xmlns="0b70e71a-8460-4b39-85bd-6974af91860c">
      <Url>https://projects.qualcomm.com/sites/WiFi-Advanced/_layouts/15/DocIdRedir.aspx?ID=YMAJDHSWYS42-2-3919</Url>
      <Description>YMAJDHSWYS42-2-3919</Description>
    </_dlc_DocIdUrl>
  </documentManagement>
</p:properties>
</file>

<file path=customXml/itemProps1.xml><?xml version="1.0" encoding="utf-8"?>
<ds:datastoreItem xmlns:ds="http://schemas.openxmlformats.org/officeDocument/2006/customXml" ds:itemID="{D9037B53-8446-40B9-9E56-E887F7D66E44}">
  <ds:schemaRefs>
    <ds:schemaRef ds:uri="http://schemas.microsoft.com/sharepoint/events"/>
  </ds:schemaRefs>
</ds:datastoreItem>
</file>

<file path=customXml/itemProps2.xml><?xml version="1.0" encoding="utf-8"?>
<ds:datastoreItem xmlns:ds="http://schemas.openxmlformats.org/officeDocument/2006/customXml" ds:itemID="{770AD3DD-9AB4-4476-97CC-D4BC59D4976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0b70e71a-8460-4b39-85bd-6974af91860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CD10C255-1271-47BF-B015-BB64F0FC44CF}">
  <ds:schemaRefs>
    <ds:schemaRef ds:uri="office.server.policy"/>
  </ds:schemaRefs>
</ds:datastoreItem>
</file>

<file path=customXml/itemProps4.xml><?xml version="1.0" encoding="utf-8"?>
<ds:datastoreItem xmlns:ds="http://schemas.openxmlformats.org/officeDocument/2006/customXml" ds:itemID="{9B3EAA00-1CBE-459F-B7E8-AF55EBB16ADD}">
  <ds:schemaRefs>
    <ds:schemaRef ds:uri="http://schemas.microsoft.com/sharepoint/v3/contenttype/forms"/>
  </ds:schemaRefs>
</ds:datastoreItem>
</file>

<file path=customXml/itemProps5.xml><?xml version="1.0" encoding="utf-8"?>
<ds:datastoreItem xmlns:ds="http://schemas.openxmlformats.org/officeDocument/2006/customXml" ds:itemID="{C0C273C1-465A-4EFE-AE4F-ECDDB7135E41}">
  <ds:schemaRefs>
    <ds:schemaRef ds:uri="http://schemas.microsoft.com/office/2006/metadata/properties"/>
    <ds:schemaRef ds:uri="http://schemas.microsoft.com/office/infopath/2007/PartnerControls"/>
    <ds:schemaRef ds:uri="0b70e71a-8460-4b39-85bd-6974af91860c"/>
  </ds:schemaRefs>
</ds:datastoreItem>
</file>

<file path=docProps/app.xml><?xml version="1.0" encoding="utf-8"?>
<Properties xmlns="http://schemas.openxmlformats.org/officeDocument/2006/extended-properties" xmlns:vt="http://schemas.openxmlformats.org/officeDocument/2006/docPropsVTypes">
  <Template/>
  <TotalTime>75586</TotalTime>
  <Words>284</Words>
  <Application>Microsoft Office PowerPoint</Application>
  <PresentationFormat>On-screen Show (4:3)</PresentationFormat>
  <Paragraphs>39</Paragraphs>
  <Slides>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Calibri</vt:lpstr>
      <vt:lpstr>Times New Roman</vt:lpstr>
      <vt:lpstr>ACcord Submission Template</vt:lpstr>
      <vt:lpstr>BSR</vt:lpstr>
      <vt:lpstr>CID 5126</vt:lpstr>
      <vt:lpstr>Scheduling Metrics</vt:lpstr>
      <vt:lpstr>Latency/Jitter</vt:lpstr>
      <vt:lpstr>Battery Level</vt:lpstr>
      <vt:lpstr>Spec Text</vt:lpstr>
    </vt:vector>
  </TitlesOfParts>
  <Company>Image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eldad.perahia@hpe.com</dc:creator>
  <cp:lastModifiedBy>Perahia, Eldad</cp:lastModifiedBy>
  <cp:revision>2325</cp:revision>
  <dcterms:created xsi:type="dcterms:W3CDTF">2012-05-29T15:24:34Z</dcterms:created>
  <dcterms:modified xsi:type="dcterms:W3CDTF">2017-04-25T17:34:33Z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AdHocReviewCycleID">
    <vt:i4>819448251</vt:i4>
  </property>
  <property fmtid="{D5CDD505-2E9C-101B-9397-08002B2CF9AE}" pid="3" name="_NewReviewCycle">
    <vt:lpwstr/>
  </property>
  <property fmtid="{D5CDD505-2E9C-101B-9397-08002B2CF9AE}" pid="4" name="_EmailSubject">
    <vt:lpwstr>Padding for UL MU</vt:lpwstr>
  </property>
  <property fmtid="{D5CDD505-2E9C-101B-9397-08002B2CF9AE}" pid="5" name="_AuthorEmail">
    <vt:lpwstr>gding@qti.qualcomm.com</vt:lpwstr>
  </property>
  <property fmtid="{D5CDD505-2E9C-101B-9397-08002B2CF9AE}" pid="6" name="_AuthorEmailDisplayName">
    <vt:lpwstr>Ding, Gang</vt:lpwstr>
  </property>
  <property fmtid="{D5CDD505-2E9C-101B-9397-08002B2CF9AE}" pid="7" name="_PreviousAdHocReviewCycleID">
    <vt:i4>1654311991</vt:i4>
  </property>
  <property fmtid="{D5CDD505-2E9C-101B-9397-08002B2CF9AE}" pid="8" name="_dlc_DocIdItemGuid">
    <vt:lpwstr>c11f6c4c-7702-4763-accd-bb23742319aa</vt:lpwstr>
  </property>
  <property fmtid="{D5CDD505-2E9C-101B-9397-08002B2CF9AE}" pid="9" name="ContentTypeId">
    <vt:lpwstr>0x010100311240EB9AFDC146A8D3FE4112FB4C30</vt:lpwstr>
  </property>
</Properties>
</file>