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58" r:id="rId4"/>
    <p:sldId id="261" r:id="rId5"/>
    <p:sldId id="262" r:id="rId6"/>
    <p:sldId id="263" r:id="rId7"/>
    <p:sldId id="264" r:id="rId8"/>
    <p:sldId id="265" r:id="rId9"/>
    <p:sldId id="266" r:id="rId10"/>
    <p:sldId id="270" r:id="rId11"/>
    <p:sldId id="279" r:id="rId12"/>
    <p:sldId id="271" r:id="rId13"/>
    <p:sldId id="280" r:id="rId14"/>
    <p:sldId id="272" r:id="rId15"/>
    <p:sldId id="281" r:id="rId16"/>
    <p:sldId id="282" r:id="rId17"/>
    <p:sldId id="283" r:id="rId18"/>
    <p:sldId id="277" r:id="rId19"/>
    <p:sldId id="284" r:id="rId20"/>
    <p:sldId id="285" r:id="rId21"/>
    <p:sldId id="286" r:id="rId22"/>
    <p:sldId id="287" r:id="rId23"/>
    <p:sldId id="288" r:id="rId24"/>
    <p:sldId id="289" r:id="rId25"/>
    <p:sldId id="278" r:id="rId26"/>
    <p:sldId id="290" r:id="rId27"/>
    <p:sldId id="291" r:id="rId28"/>
    <p:sldId id="292" r:id="rId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6985" autoAdjust="0"/>
    <p:restoredTop sz="94660"/>
  </p:normalViewPr>
  <p:slideViewPr>
    <p:cSldViewPr>
      <p:cViewPr varScale="1">
        <p:scale>
          <a:sx n="72" d="100"/>
          <a:sy n="72" d="100"/>
        </p:scale>
        <p:origin x="1188" y="5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5/6/2017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802.11-17/0616r4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May 2017 Ad Hoc </a:t>
            </a:r>
            <a:r>
              <a:rPr lang="en-US" altLang="en-US" dirty="0"/>
              <a:t>Meeting </a:t>
            </a:r>
            <a:r>
              <a:rPr lang="en-US" altLang="en-US" dirty="0" smtClean="0"/>
              <a:t>Agenda</a:t>
            </a:r>
            <a:br>
              <a:rPr lang="en-US" altLang="en-US" dirty="0" smtClean="0"/>
            </a:br>
            <a:r>
              <a:rPr lang="en-US" altLang="en-US" dirty="0" smtClean="0"/>
              <a:t>(Non-PHY ad hoc)</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2017-04-26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883234409"/>
              </p:ext>
            </p:extLst>
          </p:nvPr>
        </p:nvGraphicFramePr>
        <p:xfrm>
          <a:off x="520700" y="2870200"/>
          <a:ext cx="8159750" cy="2503488"/>
        </p:xfrm>
        <a:graphic>
          <a:graphicData uri="http://schemas.openxmlformats.org/presentationml/2006/ole">
            <mc:AlternateContent xmlns:mc="http://schemas.openxmlformats.org/markup-compatibility/2006">
              <mc:Choice xmlns:v="urn:schemas-microsoft-com:vml" Requires="v">
                <p:oleObj spid="_x0000_s3165"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70200"/>
                        <a:ext cx="8159750" cy="2503488"/>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(09:00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smtClean="0"/>
              <a:t>Including morning and afternoon breaks and lunch break</a:t>
            </a:r>
          </a:p>
          <a:p>
            <a:pPr lvl="1"/>
            <a:r>
              <a:rPr lang="en-US" altLang="en-US" sz="1800" dirty="0" smtClean="0"/>
              <a:t>Comment Resolution</a:t>
            </a:r>
            <a:endParaRPr lang="en-US" altLang="en-US" sz="1800" dirty="0"/>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Including morning and afternoon breaks and lunch break</a:t>
            </a:r>
          </a:p>
          <a:p>
            <a:pPr lvl="1"/>
            <a:r>
              <a:rPr lang="en-US" altLang="en-US" sz="1800" dirty="0" smtClean="0"/>
              <a:t>Comment </a:t>
            </a:r>
            <a:r>
              <a:rPr lang="en-US" altLang="en-US" sz="1800" dirty="0"/>
              <a:t>Resolution</a:t>
            </a:r>
          </a:p>
          <a:p>
            <a:pPr lvl="1"/>
            <a:r>
              <a:rPr lang="en-US" altLang="en-US" sz="1800" dirty="0"/>
              <a:t>Recess</a:t>
            </a:r>
          </a:p>
          <a:p>
            <a:r>
              <a:rPr lang="en-US" altLang="en-US" sz="2000" dirty="0"/>
              <a:t>Friday (9:00 am – </a:t>
            </a:r>
            <a:r>
              <a:rPr lang="en-US" altLang="en-US" sz="2000" dirty="0" smtClean="0"/>
              <a:t>5:00 </a:t>
            </a:r>
            <a:r>
              <a:rPr lang="en-US" altLang="en-US" sz="2000" dirty="0"/>
              <a:t>pm)</a:t>
            </a:r>
          </a:p>
          <a:p>
            <a:pPr lvl="1"/>
            <a:r>
              <a:rPr lang="en-US" altLang="en-US" sz="1800" dirty="0"/>
              <a:t>Including morning and afternoon breaks and lunch break</a:t>
            </a:r>
          </a:p>
          <a:p>
            <a:pPr lvl="1"/>
            <a:r>
              <a:rPr lang="en-US" altLang="en-US" sz="1800" dirty="0" smtClean="0"/>
              <a:t>Comment Resolution</a:t>
            </a:r>
          </a:p>
          <a:p>
            <a:pPr lvl="1"/>
            <a:r>
              <a:rPr lang="en-US" altLang="en-US" sz="1800" dirty="0" smtClean="0"/>
              <a:t>Closing report</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May 03 2017</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a:t>
            </a:r>
            <a:endParaRPr lang="en-US" dirty="0"/>
          </a:p>
        </p:txBody>
      </p:sp>
      <p:sp>
        <p:nvSpPr>
          <p:cNvPr id="3" name="Content Placeholder 2"/>
          <p:cNvSpPr>
            <a:spLocks noGrp="1"/>
          </p:cNvSpPr>
          <p:nvPr>
            <p:ph idx="1"/>
          </p:nvPr>
        </p:nvSpPr>
        <p:spPr/>
        <p:txBody>
          <a:bodyPr/>
          <a:lstStyle/>
          <a:p>
            <a:r>
              <a:rPr lang="en-US" dirty="0" smtClean="0"/>
              <a:t>9:00 – 10:30		Start of meeting and comment resolution</a:t>
            </a:r>
          </a:p>
          <a:p>
            <a:r>
              <a:rPr lang="en-US" dirty="0" smtClean="0"/>
              <a:t>10:30 – 10:45		Break</a:t>
            </a:r>
          </a:p>
          <a:p>
            <a:r>
              <a:rPr lang="en-US" dirty="0" smtClean="0"/>
              <a:t>10:45 – 12:00 	Comment Resolution</a:t>
            </a:r>
          </a:p>
          <a:p>
            <a:r>
              <a:rPr lang="en-US" dirty="0" smtClean="0"/>
              <a:t>12:00 – 1:30		Lunch</a:t>
            </a:r>
          </a:p>
          <a:p>
            <a:r>
              <a:rPr lang="en-US" dirty="0" smtClean="0"/>
              <a:t>1:30 – 3:00		Comment resolution</a:t>
            </a:r>
          </a:p>
          <a:p>
            <a:r>
              <a:rPr lang="en-US" dirty="0" smtClean="0"/>
              <a:t>3:00 – 3:15		Break</a:t>
            </a:r>
          </a:p>
          <a:p>
            <a:r>
              <a:rPr lang="en-US" dirty="0" smtClean="0"/>
              <a:t>3:15 – 6:00		Comment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2603421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7" name="Content Placeholder 6"/>
          <p:cNvSpPr>
            <a:spLocks noGrp="1"/>
          </p:cNvSpPr>
          <p:nvPr>
            <p:ph idx="1"/>
          </p:nvPr>
        </p:nvSpPr>
        <p:spPr>
          <a:xfrm>
            <a:off x="685800" y="1981201"/>
            <a:ext cx="7770813" cy="762000"/>
          </a:xfrm>
        </p:spPr>
        <p:txBody>
          <a:bodyPr/>
          <a:lstStyle/>
          <a:p>
            <a:r>
              <a:rPr lang="en-US" dirty="0" smtClean="0"/>
              <a:t>Refer to embedded spreadsheet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graphicFrame>
        <p:nvGraphicFramePr>
          <p:cNvPr id="3" name="Object 2"/>
          <p:cNvGraphicFramePr>
            <a:graphicFrameLocks noChangeAspect="1"/>
          </p:cNvGraphicFramePr>
          <p:nvPr>
            <p:extLst>
              <p:ext uri="{D42A27DB-BD31-4B8C-83A1-F6EECF244321}">
                <p14:modId xmlns:p14="http://schemas.microsoft.com/office/powerpoint/2010/main" val="1450038350"/>
              </p:ext>
            </p:extLst>
          </p:nvPr>
        </p:nvGraphicFramePr>
        <p:xfrm>
          <a:off x="4114800" y="3043238"/>
          <a:ext cx="914400" cy="771525"/>
        </p:xfrm>
        <a:graphic>
          <a:graphicData uri="http://schemas.openxmlformats.org/presentationml/2006/ole">
            <mc:AlternateContent xmlns:mc="http://schemas.openxmlformats.org/markup-compatibility/2006">
              <mc:Choice xmlns:v="urn:schemas-microsoft-com:vml" Requires="v">
                <p:oleObj spid="_x0000_s4148"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800" y="3043238"/>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Covered</a:t>
            </a:r>
            <a:endParaRPr lang="en-US" dirty="0"/>
          </a:p>
        </p:txBody>
      </p:sp>
      <p:sp>
        <p:nvSpPr>
          <p:cNvPr id="3" name="Content Placeholder 2"/>
          <p:cNvSpPr>
            <a:spLocks noGrp="1"/>
          </p:cNvSpPr>
          <p:nvPr>
            <p:ph idx="1"/>
          </p:nvPr>
        </p:nvSpPr>
        <p:spPr>
          <a:xfrm>
            <a:off x="685799" y="1524000"/>
            <a:ext cx="7770813" cy="4113213"/>
          </a:xfrm>
        </p:spPr>
        <p:txBody>
          <a:bodyPr/>
          <a:lstStyle/>
          <a:p>
            <a:pPr>
              <a:buFont typeface="Arial" panose="020B0604020202020204" pitchFamily="34" charset="0"/>
              <a:buChar char="•"/>
            </a:pPr>
            <a:r>
              <a:rPr lang="en-US" dirty="0" smtClean="0"/>
              <a:t>11-17/0601r1</a:t>
            </a:r>
          </a:p>
          <a:p>
            <a:pPr lvl="1">
              <a:buFont typeface="Arial" panose="020B0604020202020204" pitchFamily="34" charset="0"/>
              <a:buChar char="•"/>
            </a:pPr>
            <a:r>
              <a:rPr lang="en-US" dirty="0"/>
              <a:t>	</a:t>
            </a:r>
            <a:r>
              <a:rPr lang="en-GB" dirty="0" smtClean="0">
                <a:solidFill>
                  <a:srgbClr val="FF0000"/>
                </a:solidFill>
              </a:rPr>
              <a:t>5851</a:t>
            </a:r>
            <a:r>
              <a:rPr lang="en-GB" dirty="0"/>
              <a:t>, 7249, 9495, 9803, </a:t>
            </a:r>
            <a:r>
              <a:rPr lang="en-GB" dirty="0">
                <a:solidFill>
                  <a:srgbClr val="002060"/>
                </a:solidFill>
              </a:rPr>
              <a:t>6260, 7051, 7192, </a:t>
            </a:r>
            <a:r>
              <a:rPr lang="en-GB" dirty="0" smtClean="0">
                <a:solidFill>
                  <a:srgbClr val="002060"/>
                </a:solidFill>
              </a:rPr>
              <a:t>7193 (ED)</a:t>
            </a:r>
          </a:p>
          <a:p>
            <a:pPr lvl="1">
              <a:buFont typeface="Arial" panose="020B0604020202020204" pitchFamily="34" charset="0"/>
              <a:buChar char="•"/>
            </a:pPr>
            <a:r>
              <a:rPr lang="en-US" dirty="0" smtClean="0">
                <a:solidFill>
                  <a:schemeClr val="tx1"/>
                </a:solidFill>
              </a:rPr>
              <a:t>More discussion is needed for 5851</a:t>
            </a:r>
          </a:p>
          <a:p>
            <a:pPr lvl="1">
              <a:buFont typeface="Arial" panose="020B0604020202020204" pitchFamily="34" charset="0"/>
              <a:buChar char="•"/>
            </a:pPr>
            <a:r>
              <a:rPr lang="en-US" dirty="0" smtClean="0">
                <a:solidFill>
                  <a:schemeClr val="tx1"/>
                </a:solidFill>
              </a:rPr>
              <a:t>No objection on the resolutions of the other CIDs</a:t>
            </a:r>
            <a:endParaRPr lang="en-US" dirty="0">
              <a:solidFill>
                <a:schemeClr val="tx1"/>
              </a:solidFill>
            </a:endParaRPr>
          </a:p>
          <a:p>
            <a:pPr>
              <a:buFont typeface="Arial" panose="020B0604020202020204" pitchFamily="34" charset="0"/>
              <a:buChar char="•"/>
            </a:pPr>
            <a:r>
              <a:rPr lang="en-US" dirty="0" smtClean="0"/>
              <a:t>11-17/0295r1</a:t>
            </a:r>
          </a:p>
          <a:p>
            <a:pPr lvl="1">
              <a:buFont typeface="Arial" panose="020B0604020202020204" pitchFamily="34" charset="0"/>
              <a:buChar char="•"/>
            </a:pPr>
            <a:r>
              <a:rPr lang="en-GB" dirty="0"/>
              <a:t>4839, 4840, 4841, 4842, 5033, 5657, 5658, 5659, 5660, 5661, 5907, 5966, 5967, 6033, 6745, 6747, 7171, 7188, 7620, 7621, 7622, 7623, 7624, 7625, 7626, 7820, 7821, 8097, 8224, 8285, </a:t>
            </a:r>
            <a:r>
              <a:rPr lang="en-GB" dirty="0">
                <a:solidFill>
                  <a:srgbClr val="FF0000"/>
                </a:solidFill>
              </a:rPr>
              <a:t>9574</a:t>
            </a:r>
            <a:r>
              <a:rPr lang="en-GB" dirty="0"/>
              <a:t>, 9743, 9931, 9932, 9933, 9934, </a:t>
            </a:r>
            <a:r>
              <a:rPr lang="en-GB" dirty="0">
                <a:solidFill>
                  <a:srgbClr val="002060"/>
                </a:solidFill>
              </a:rPr>
              <a:t>5890, 6739, 6740, 6741, 6742, 6743, 6744, 7112, 7113, 10278, </a:t>
            </a:r>
            <a:r>
              <a:rPr lang="en-GB" dirty="0" smtClean="0">
                <a:solidFill>
                  <a:srgbClr val="002060"/>
                </a:solidFill>
              </a:rPr>
              <a:t>10279 (ED)</a:t>
            </a:r>
            <a:endParaRPr lang="en-US" dirty="0">
              <a:solidFill>
                <a:srgbClr val="002060"/>
              </a:solidFill>
            </a:endParaRPr>
          </a:p>
          <a:p>
            <a:pPr>
              <a:buFont typeface="Arial" panose="020B0604020202020204" pitchFamily="34" charset="0"/>
              <a:buChar char="•"/>
            </a:pPr>
            <a:r>
              <a:rPr lang="en-US" dirty="0" smtClean="0"/>
              <a:t>11-17/0702r0</a:t>
            </a:r>
          </a:p>
          <a:p>
            <a:pPr lvl="1">
              <a:buFont typeface="Arial" panose="020B0604020202020204" pitchFamily="34" charset="0"/>
              <a:buChar char="•"/>
            </a:pPr>
            <a:r>
              <a:rPr lang="en-US" dirty="0" smtClean="0"/>
              <a:t>CID 9574</a:t>
            </a:r>
          </a:p>
          <a:p>
            <a:pPr lvl="1">
              <a:buFont typeface="Arial" panose="020B0604020202020204" pitchFamily="34" charset="0"/>
              <a:buChar char="•"/>
            </a:pPr>
            <a:r>
              <a:rPr lang="en-US" dirty="0" smtClean="0"/>
              <a:t>Changes are needed and then discuss the updated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5816462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Covered</a:t>
            </a:r>
            <a:endParaRPr lang="en-US" dirty="0"/>
          </a:p>
        </p:txBody>
      </p:sp>
      <p:sp>
        <p:nvSpPr>
          <p:cNvPr id="3" name="Content Placeholder 2"/>
          <p:cNvSpPr>
            <a:spLocks noGrp="1"/>
          </p:cNvSpPr>
          <p:nvPr>
            <p:ph idx="1"/>
          </p:nvPr>
        </p:nvSpPr>
        <p:spPr>
          <a:xfrm>
            <a:off x="685800" y="1600200"/>
            <a:ext cx="7770813" cy="4113213"/>
          </a:xfrm>
        </p:spPr>
        <p:txBody>
          <a:bodyPr/>
          <a:lstStyle/>
          <a:p>
            <a:pPr>
              <a:buFont typeface="Arial" panose="020B0604020202020204" pitchFamily="34" charset="0"/>
              <a:buChar char="•"/>
            </a:pPr>
            <a:r>
              <a:rPr lang="en-US" dirty="0" smtClean="0"/>
              <a:t>11-17/0362r1</a:t>
            </a:r>
          </a:p>
          <a:p>
            <a:pPr lvl="1">
              <a:buFont typeface="Arial" panose="020B0604020202020204" pitchFamily="34" charset="0"/>
              <a:buChar char="•"/>
            </a:pPr>
            <a:r>
              <a:rPr lang="en-US" dirty="0"/>
              <a:t>	</a:t>
            </a:r>
            <a:r>
              <a:rPr lang="en-GB" dirty="0"/>
              <a:t>4575 4581 5134 5135 5837 6368 6369 6370 6371 7759 7760 8159 9371 </a:t>
            </a:r>
            <a:endParaRPr lang="en-GB" dirty="0" smtClean="0"/>
          </a:p>
          <a:p>
            <a:pPr lvl="1">
              <a:buFont typeface="Arial" panose="020B0604020202020204" pitchFamily="34" charset="0"/>
              <a:buChar char="•"/>
            </a:pPr>
            <a:r>
              <a:rPr lang="en-GB" dirty="0" smtClean="0"/>
              <a:t>No objection to any of the proposed resolutions</a:t>
            </a:r>
          </a:p>
          <a:p>
            <a:pPr>
              <a:buFont typeface="Arial" panose="020B0604020202020204" pitchFamily="34" charset="0"/>
              <a:buChar char="•"/>
            </a:pPr>
            <a:r>
              <a:rPr lang="en-GB" dirty="0" smtClean="0"/>
              <a:t>11-17/0689r2</a:t>
            </a:r>
          </a:p>
          <a:p>
            <a:pPr lvl="1">
              <a:buFont typeface="Arial" panose="020B0604020202020204" pitchFamily="34" charset="0"/>
              <a:buChar char="•"/>
            </a:pPr>
            <a:r>
              <a:rPr lang="en-GB" dirty="0"/>
              <a:t>5928 3302 8158 8535 8544 7539 8545 9118 8546 8160 7544 </a:t>
            </a:r>
            <a:r>
              <a:rPr lang="en-GB" dirty="0" smtClean="0"/>
              <a:t>5802</a:t>
            </a:r>
          </a:p>
          <a:p>
            <a:pPr lvl="1">
              <a:buFont typeface="Arial" panose="020B0604020202020204" pitchFamily="34" charset="0"/>
              <a:buChar char="•"/>
            </a:pPr>
            <a:r>
              <a:rPr lang="en-GB" dirty="0" smtClean="0"/>
              <a:t>No objection to any of the resolutions </a:t>
            </a:r>
          </a:p>
          <a:p>
            <a:pPr>
              <a:buFont typeface="Arial" panose="020B0604020202020204" pitchFamily="34" charset="0"/>
              <a:buChar char="•"/>
            </a:pPr>
            <a:r>
              <a:rPr lang="en-US" dirty="0" smtClean="0"/>
              <a:t>11-17/0308r1</a:t>
            </a:r>
          </a:p>
          <a:p>
            <a:pPr lvl="1">
              <a:buFont typeface="Arial" panose="020B0604020202020204" pitchFamily="34" charset="0"/>
              <a:buChar char="•"/>
            </a:pPr>
            <a:r>
              <a:rPr lang="en-US" dirty="0" smtClean="0"/>
              <a:t>CID 5917 and CID 8165</a:t>
            </a:r>
          </a:p>
          <a:p>
            <a:pPr lvl="1">
              <a:buFont typeface="Arial" panose="020B0604020202020204" pitchFamily="34" charset="0"/>
              <a:buChar char="•"/>
            </a:pPr>
            <a:r>
              <a:rPr lang="en-US" i="1" dirty="0" smtClean="0"/>
              <a:t>Adding MU BSS load element – to be discussed next week</a:t>
            </a:r>
            <a:r>
              <a:rPr lang="en-US" dirty="0" smtClean="0"/>
              <a:t>.</a:t>
            </a:r>
          </a:p>
          <a:p>
            <a:pPr>
              <a:buFont typeface="Arial" panose="020B0604020202020204" pitchFamily="34" charset="0"/>
              <a:buChar char="•"/>
            </a:pPr>
            <a:r>
              <a:rPr lang="en-US" dirty="0" smtClean="0"/>
              <a:t>11-17/0669r1</a:t>
            </a:r>
          </a:p>
          <a:p>
            <a:pPr lvl="1">
              <a:buFont typeface="Arial" panose="020B0604020202020204" pitchFamily="34" charset="0"/>
              <a:buChar char="•"/>
            </a:pPr>
            <a:r>
              <a:rPr lang="en-US" dirty="0" smtClean="0"/>
              <a:t>CID 4928 – more discussion is needed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8304844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Covered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11-17/0361r0</a:t>
            </a:r>
          </a:p>
          <a:p>
            <a:pPr lvl="1">
              <a:buFont typeface="Arial" panose="020B0604020202020204" pitchFamily="34" charset="0"/>
              <a:buChar char="•"/>
            </a:pPr>
            <a:r>
              <a:rPr lang="en-US" i="1" dirty="0" smtClean="0"/>
              <a:t>Related to BSS Load element – to be discussed next week</a:t>
            </a:r>
            <a:r>
              <a:rPr lang="en-US" dirty="0" smtClean="0"/>
              <a:t>.</a:t>
            </a:r>
          </a:p>
          <a:p>
            <a:pPr>
              <a:buFont typeface="Arial" panose="020B0604020202020204" pitchFamily="34" charset="0"/>
              <a:buChar char="•"/>
            </a:pPr>
            <a:r>
              <a:rPr lang="en-US" dirty="0" smtClean="0"/>
              <a:t>11-17/0296r1</a:t>
            </a:r>
          </a:p>
          <a:p>
            <a:pPr lvl="1">
              <a:buFont typeface="Arial" panose="020B0604020202020204" pitchFamily="34" charset="0"/>
              <a:buChar char="•"/>
            </a:pPr>
            <a:r>
              <a:rPr lang="en-GB" dirty="0"/>
              <a:t>4843, 4844, 5065, 5662, 5964, 6954, 7397, 7401, 7402, 7627, 7628, 8108, 8143, </a:t>
            </a:r>
            <a:r>
              <a:rPr lang="en-GB" dirty="0">
                <a:solidFill>
                  <a:srgbClr val="FF0000"/>
                </a:solidFill>
              </a:rPr>
              <a:t>8153</a:t>
            </a:r>
            <a:r>
              <a:rPr lang="en-GB" dirty="0"/>
              <a:t>, 8225, 8226, 8594, 9659, </a:t>
            </a:r>
            <a:r>
              <a:rPr lang="en-GB" dirty="0" smtClean="0">
                <a:solidFill>
                  <a:srgbClr val="002060"/>
                </a:solidFill>
              </a:rPr>
              <a:t>6748 (ED)</a:t>
            </a:r>
          </a:p>
          <a:p>
            <a:pPr lvl="1">
              <a:buFont typeface="Arial" panose="020B0604020202020204" pitchFamily="34" charset="0"/>
              <a:buChar char="•"/>
            </a:pPr>
            <a:r>
              <a:rPr lang="en-GB" dirty="0" smtClean="0">
                <a:solidFill>
                  <a:schemeClr val="tx1"/>
                </a:solidFill>
              </a:rPr>
              <a:t>To be continued on Thursday</a:t>
            </a:r>
            <a:endParaRPr lang="en-US" dirty="0">
              <a:solidFill>
                <a:schemeClr val="tx1"/>
              </a:solidFill>
            </a:endParaRP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3298874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May 04, 2017</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9:00 – 10:30		</a:t>
            </a:r>
            <a:r>
              <a:rPr lang="en-US" dirty="0" smtClean="0"/>
              <a:t>comment </a:t>
            </a:r>
            <a:r>
              <a:rPr lang="en-US" dirty="0"/>
              <a:t>resolution</a:t>
            </a:r>
          </a:p>
          <a:p>
            <a:r>
              <a:rPr lang="en-US" dirty="0"/>
              <a:t>10:30 – 10:45		Break</a:t>
            </a:r>
          </a:p>
          <a:p>
            <a:r>
              <a:rPr lang="en-US" dirty="0"/>
              <a:t>10:45 – 12:00 	Comment Resolution</a:t>
            </a:r>
          </a:p>
          <a:p>
            <a:r>
              <a:rPr lang="en-US" dirty="0"/>
              <a:t>12:00 – 1:30		Lunch</a:t>
            </a:r>
          </a:p>
          <a:p>
            <a:r>
              <a:rPr lang="en-US" dirty="0"/>
              <a:t>1:30 – 3:00		Comment resolution</a:t>
            </a:r>
          </a:p>
          <a:p>
            <a:r>
              <a:rPr lang="en-US" dirty="0"/>
              <a:t>3:00 – 3:15		Break</a:t>
            </a:r>
          </a:p>
          <a:p>
            <a:r>
              <a:rPr lang="en-US" dirty="0"/>
              <a:t>3:15 – 6:00		Comment Resolution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Covered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11-17/0296r1 - revisited</a:t>
            </a:r>
          </a:p>
          <a:p>
            <a:pPr lvl="1">
              <a:buFont typeface="Arial" panose="020B0604020202020204" pitchFamily="34" charset="0"/>
              <a:buChar char="•"/>
            </a:pPr>
            <a:r>
              <a:rPr lang="en-US" dirty="0" smtClean="0"/>
              <a:t>Continue the discussion of submission 11-17/0296</a:t>
            </a:r>
          </a:p>
          <a:p>
            <a:pPr lvl="1">
              <a:buFont typeface="Arial" panose="020B0604020202020204" pitchFamily="34" charset="0"/>
              <a:buChar char="•"/>
            </a:pPr>
            <a:r>
              <a:rPr lang="en-US" dirty="0" smtClean="0"/>
              <a:t>CID 8153 is deferred</a:t>
            </a:r>
          </a:p>
          <a:p>
            <a:pPr lvl="1">
              <a:buFont typeface="Arial" panose="020B0604020202020204" pitchFamily="34" charset="0"/>
              <a:buChar char="•"/>
            </a:pPr>
            <a:r>
              <a:rPr lang="en-US" dirty="0" smtClean="0"/>
              <a:t>No objection to the resolutions of the other CIDs</a:t>
            </a:r>
          </a:p>
          <a:p>
            <a:pPr>
              <a:buFont typeface="Arial" panose="020B0604020202020204" pitchFamily="34" charset="0"/>
              <a:buChar char="•"/>
            </a:pPr>
            <a:r>
              <a:rPr lang="en-US" dirty="0" smtClean="0"/>
              <a:t>11-17/0298r0</a:t>
            </a:r>
          </a:p>
          <a:p>
            <a:pPr lvl="1">
              <a:buFont typeface="Arial" panose="020B0604020202020204" pitchFamily="34" charset="0"/>
              <a:buChar char="•"/>
            </a:pPr>
            <a:r>
              <a:rPr lang="en-GB" dirty="0"/>
              <a:t>5656, 5963, 7395</a:t>
            </a:r>
            <a:r>
              <a:rPr lang="en-GB" b="1" dirty="0"/>
              <a:t>, </a:t>
            </a:r>
            <a:r>
              <a:rPr lang="en-GB" dirty="0"/>
              <a:t>7396, 7400, 7618, 7619, 8067, 10277, </a:t>
            </a:r>
            <a:r>
              <a:rPr lang="en-GB" dirty="0">
                <a:solidFill>
                  <a:srgbClr val="002060"/>
                </a:solidFill>
              </a:rPr>
              <a:t>8322, </a:t>
            </a:r>
            <a:r>
              <a:rPr lang="en-GB" dirty="0" smtClean="0">
                <a:solidFill>
                  <a:srgbClr val="002060"/>
                </a:solidFill>
              </a:rPr>
              <a:t>9978 (ED)</a:t>
            </a:r>
            <a:endParaRPr lang="en-US" dirty="0"/>
          </a:p>
          <a:p>
            <a:pPr lvl="1">
              <a:buFont typeface="Arial" panose="020B0604020202020204" pitchFamily="34" charset="0"/>
              <a:buChar char="•"/>
            </a:pPr>
            <a:r>
              <a:rPr lang="en-US" dirty="0" smtClean="0">
                <a:solidFill>
                  <a:schemeClr val="tx1"/>
                </a:solidFill>
              </a:rPr>
              <a:t>No objection to any of the resolutions.</a:t>
            </a:r>
          </a:p>
          <a:p>
            <a:pPr>
              <a:buFont typeface="Arial" panose="020B0604020202020204" pitchFamily="34" charset="0"/>
              <a:buChar char="•"/>
            </a:pPr>
            <a:r>
              <a:rPr lang="en-US" dirty="0" smtClean="0">
                <a:solidFill>
                  <a:schemeClr val="tx1"/>
                </a:solidFill>
              </a:rPr>
              <a:t>11-17/0682r0</a:t>
            </a:r>
          </a:p>
          <a:p>
            <a:pPr lvl="1">
              <a:buFont typeface="Arial" panose="020B0604020202020204" pitchFamily="34" charset="0"/>
              <a:buChar char="•"/>
            </a:pPr>
            <a:r>
              <a:rPr lang="en-GB" dirty="0"/>
              <a:t>5957, </a:t>
            </a:r>
            <a:r>
              <a:rPr lang="en-GB" dirty="0" smtClean="0"/>
              <a:t>8223</a:t>
            </a:r>
          </a:p>
          <a:p>
            <a:pPr lvl="1">
              <a:buFont typeface="Arial" panose="020B0604020202020204" pitchFamily="34" charset="0"/>
              <a:buChar char="•"/>
            </a:pPr>
            <a:r>
              <a:rPr lang="en-US" dirty="0" smtClean="0"/>
              <a:t>No objection</a:t>
            </a:r>
            <a:endParaRPr lang="en-US" dirty="0"/>
          </a:p>
          <a:p>
            <a:pPr lvl="1">
              <a:buFont typeface="Arial" panose="020B0604020202020204" pitchFamily="34" charset="0"/>
              <a:buChar char="•"/>
            </a:pPr>
            <a:endParaRPr lang="en-US"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7776635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Seoul</a:t>
            </a:r>
            <a:r>
              <a:rPr lang="en-US" altLang="en-US" sz="4000" dirty="0" smtClean="0">
                <a:latin typeface="Arial" panose="020B0604020202020204" pitchFamily="34" charset="0"/>
              </a:rPr>
              <a:t>, South Korea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May 03-05,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May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Covered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11-17/0683r1</a:t>
            </a:r>
          </a:p>
          <a:p>
            <a:pPr lvl="1">
              <a:buFont typeface="Arial" panose="020B0604020202020204" pitchFamily="34" charset="0"/>
              <a:buChar char="•"/>
            </a:pPr>
            <a:r>
              <a:rPr lang="en-US" dirty="0" smtClean="0"/>
              <a:t>4845, </a:t>
            </a:r>
            <a:r>
              <a:rPr lang="en-US" dirty="0"/>
              <a:t>4848, 4849, </a:t>
            </a:r>
            <a:r>
              <a:rPr lang="en-US" dirty="0">
                <a:solidFill>
                  <a:srgbClr val="FF0000"/>
                </a:solidFill>
              </a:rPr>
              <a:t>4850,</a:t>
            </a:r>
            <a:r>
              <a:rPr lang="en-US" dirty="0"/>
              <a:t> 4851, 5663, 5665, 6044, 7189, 7398, 7399, 7629, 7630, 7631, </a:t>
            </a:r>
            <a:r>
              <a:rPr lang="en-US" dirty="0" smtClean="0"/>
              <a:t>7632, </a:t>
            </a:r>
            <a:r>
              <a:rPr lang="en-US" dirty="0"/>
              <a:t>8132, 8595, 9313, 9979, 5084, 5664, 9576, 10280, 7635, 4847	</a:t>
            </a:r>
            <a:endParaRPr lang="en-US" dirty="0" smtClean="0"/>
          </a:p>
          <a:p>
            <a:pPr lvl="1">
              <a:buFont typeface="Arial" panose="020B0604020202020204" pitchFamily="34" charset="0"/>
              <a:buChar char="•"/>
            </a:pPr>
            <a:r>
              <a:rPr lang="en-US" dirty="0" smtClean="0"/>
              <a:t>CID 4850 is deferred</a:t>
            </a:r>
          </a:p>
          <a:p>
            <a:pPr lvl="1">
              <a:buFont typeface="Arial" panose="020B0604020202020204" pitchFamily="34" charset="0"/>
              <a:buChar char="•"/>
            </a:pPr>
            <a:r>
              <a:rPr lang="en-US" dirty="0" smtClean="0"/>
              <a:t>No objection to resolutions of the rest of the CIDs</a:t>
            </a:r>
          </a:p>
          <a:p>
            <a:pPr>
              <a:buFont typeface="Arial" panose="020B0604020202020204" pitchFamily="34" charset="0"/>
              <a:buChar char="•"/>
            </a:pPr>
            <a:r>
              <a:rPr lang="en-US" dirty="0" smtClean="0"/>
              <a:t>11-17/0686r1</a:t>
            </a:r>
          </a:p>
          <a:p>
            <a:pPr lvl="1">
              <a:buFont typeface="Arial" panose="020B0604020202020204" pitchFamily="34" charset="0"/>
              <a:buChar char="•"/>
            </a:pPr>
            <a:r>
              <a:rPr lang="en-GB" dirty="0"/>
              <a:t>5670, 5852, 6751, 7633, 7634, 7822, 8086, 8089, 8090, 8229, 8286, 8287, 9314, 9744, 9745, 9746, 9935, 9936, 9980, 5666, 5667, 5669, 6749, 6750, 6752, </a:t>
            </a:r>
            <a:r>
              <a:rPr lang="en-GB" dirty="0" smtClean="0"/>
              <a:t>7114</a:t>
            </a:r>
          </a:p>
          <a:p>
            <a:pPr lvl="1">
              <a:buFont typeface="Arial" panose="020B0604020202020204" pitchFamily="34" charset="0"/>
              <a:buChar char="•"/>
            </a:pPr>
            <a:r>
              <a:rPr lang="en-GB" dirty="0" smtClean="0"/>
              <a:t>No objection</a:t>
            </a: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9500516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Covered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11-17/0687r0</a:t>
            </a:r>
          </a:p>
          <a:p>
            <a:pPr lvl="1">
              <a:buFont typeface="Arial" panose="020B0604020202020204" pitchFamily="34" charset="0"/>
              <a:buChar char="•"/>
            </a:pPr>
            <a:r>
              <a:rPr lang="en-US" dirty="0" smtClean="0"/>
              <a:t>3076</a:t>
            </a:r>
            <a:r>
              <a:rPr lang="en-US" dirty="0"/>
              <a:t>, 5671, </a:t>
            </a:r>
            <a:r>
              <a:rPr lang="en-US" dirty="0" smtClean="0"/>
              <a:t>5672, </a:t>
            </a:r>
            <a:r>
              <a:rPr lang="en-US" dirty="0"/>
              <a:t>8125, 8126, 8145, 8154, 9577, 9981, 4846, </a:t>
            </a:r>
            <a:r>
              <a:rPr lang="en-US" dirty="0" smtClean="0"/>
              <a:t>8130</a:t>
            </a:r>
          </a:p>
          <a:p>
            <a:pPr lvl="1">
              <a:buFont typeface="Arial" panose="020B0604020202020204" pitchFamily="34" charset="0"/>
              <a:buChar char="•"/>
            </a:pPr>
            <a:r>
              <a:rPr lang="en-US" dirty="0" smtClean="0"/>
              <a:t>No objection to resolutions</a:t>
            </a:r>
          </a:p>
          <a:p>
            <a:pPr>
              <a:buFont typeface="Arial" panose="020B0604020202020204" pitchFamily="34" charset="0"/>
              <a:buChar char="•"/>
            </a:pPr>
            <a:r>
              <a:rPr lang="en-US" dirty="0" smtClean="0"/>
              <a:t>11-17/0693r3</a:t>
            </a:r>
          </a:p>
          <a:p>
            <a:pPr lvl="1">
              <a:buFont typeface="Arial" panose="020B0604020202020204" pitchFamily="34" charset="0"/>
              <a:buChar char="•"/>
            </a:pPr>
            <a:r>
              <a:rPr lang="en-GB" dirty="0"/>
              <a:t>CID 3048, 3049, 5349, 5351, 3038, and </a:t>
            </a:r>
            <a:r>
              <a:rPr lang="en-GB" dirty="0" smtClean="0"/>
              <a:t>4472</a:t>
            </a:r>
          </a:p>
          <a:p>
            <a:pPr lvl="1">
              <a:buFont typeface="Arial" panose="020B0604020202020204" pitchFamily="34" charset="0"/>
              <a:buChar char="•"/>
            </a:pPr>
            <a:r>
              <a:rPr lang="en-GB" dirty="0" smtClean="0"/>
              <a:t>No objection to proposed resolutions.</a:t>
            </a:r>
          </a:p>
          <a:p>
            <a:pPr>
              <a:buFont typeface="Arial" panose="020B0604020202020204" pitchFamily="34" charset="0"/>
              <a:buChar char="•"/>
            </a:pPr>
            <a:r>
              <a:rPr lang="en-GB" dirty="0" smtClean="0"/>
              <a:t>11-17/0325r4</a:t>
            </a:r>
          </a:p>
          <a:p>
            <a:pPr lvl="1">
              <a:buFont typeface="Arial" panose="020B0604020202020204" pitchFamily="34" charset="0"/>
              <a:buChar char="•"/>
            </a:pPr>
            <a:r>
              <a:rPr lang="en-GB" dirty="0"/>
              <a:t>3028, 3029, 4452, 4460, 4686, 4697, 7918, 7919, 9660, 9841, 9842, 3093, 5509, 5510, 5674, 5675, 5782, 6041, 6045, 6046, 7593, 7594, 7595, 7596, 7597, 9753, 9959, 9960, 3046, </a:t>
            </a:r>
            <a:r>
              <a:rPr lang="en-GB" dirty="0" smtClean="0"/>
              <a:t>8316</a:t>
            </a:r>
          </a:p>
          <a:p>
            <a:pPr lvl="1">
              <a:buFont typeface="Arial" panose="020B0604020202020204" pitchFamily="34" charset="0"/>
              <a:buChar char="•"/>
            </a:pPr>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0970074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Covered </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panose="020B0604020202020204" pitchFamily="34" charset="0"/>
              <a:buChar char="•"/>
            </a:pPr>
            <a:r>
              <a:rPr lang="en-US" dirty="0" smtClean="0"/>
              <a:t>11-17/0267r5</a:t>
            </a:r>
          </a:p>
          <a:p>
            <a:pPr lvl="1">
              <a:buFont typeface="Arial" panose="020B0604020202020204" pitchFamily="34" charset="0"/>
              <a:buChar char="•"/>
            </a:pPr>
            <a:r>
              <a:rPr lang="en-GB" dirty="0"/>
              <a:t>3198, 3199, 3200, 5204, 5205, 5207, 5208, 5484, 5489, 5494, , 5496, 5497, 5499, 5500, 5501, 5502, 5503, 5690, 5691, 5870, 7122, 7123, 7129, 7406, 7612, 8073, 8104, 8232, 8239, 9315,9540, 9944, 9946, </a:t>
            </a:r>
            <a:r>
              <a:rPr lang="en-GB" dirty="0">
                <a:solidFill>
                  <a:schemeClr val="tx1"/>
                </a:solidFill>
              </a:rPr>
              <a:t>9947</a:t>
            </a:r>
            <a:r>
              <a:rPr lang="en-GB" dirty="0"/>
              <a:t>, 10031, 10032, 7125, 3197, 5689, 9541, , 3196, 6025, 7823, </a:t>
            </a:r>
            <a:r>
              <a:rPr lang="en-GB" dirty="0" smtClean="0"/>
              <a:t>8233</a:t>
            </a:r>
          </a:p>
          <a:p>
            <a:pPr lvl="1">
              <a:buFont typeface="Arial" panose="020B0604020202020204" pitchFamily="34" charset="0"/>
              <a:buChar char="•"/>
            </a:pPr>
            <a:r>
              <a:rPr lang="en-US" dirty="0" smtClean="0">
                <a:solidFill>
                  <a:srgbClr val="FF0000"/>
                </a:solidFill>
              </a:rPr>
              <a:t>SP is deferred for tomorrow</a:t>
            </a:r>
            <a:r>
              <a:rPr lang="en-US" dirty="0" smtClean="0"/>
              <a:t>.</a:t>
            </a:r>
          </a:p>
          <a:p>
            <a:pPr lvl="1">
              <a:buFont typeface="Arial" panose="020B0604020202020204" pitchFamily="34" charset="0"/>
              <a:buChar char="•"/>
            </a:pPr>
            <a:r>
              <a:rPr lang="en-US" dirty="0" smtClean="0"/>
              <a:t>Do you agree to resolutions to those CIDS in DOC 11-17/0267r5?</a:t>
            </a:r>
          </a:p>
          <a:p>
            <a:pPr lvl="1">
              <a:buFont typeface="Arial" panose="020B0604020202020204" pitchFamily="34" charset="0"/>
              <a:buChar char="•"/>
            </a:pPr>
            <a:r>
              <a:rPr lang="en-US" dirty="0" smtClean="0"/>
              <a:t>SP: Y/N/A:13/1/14</a:t>
            </a:r>
          </a:p>
          <a:p>
            <a:pPr>
              <a:buFont typeface="Arial" panose="020B0604020202020204" pitchFamily="34" charset="0"/>
              <a:buChar char="•"/>
            </a:pPr>
            <a:r>
              <a:rPr lang="en-US" dirty="0" smtClean="0"/>
              <a:t>11-17/0643r1</a:t>
            </a:r>
            <a:endParaRPr lang="en-US" dirty="0" smtClean="0"/>
          </a:p>
          <a:p>
            <a:pPr lvl="1">
              <a:buFont typeface="Arial" panose="020B0604020202020204" pitchFamily="34" charset="0"/>
              <a:buChar char="•"/>
            </a:pPr>
            <a:r>
              <a:rPr lang="en-GB" dirty="0"/>
              <a:t>5411, 9406, 6188, 9405, 7417, 7418, 9404, </a:t>
            </a:r>
            <a:r>
              <a:rPr lang="en-GB" dirty="0" smtClean="0"/>
              <a:t>9408, </a:t>
            </a:r>
            <a:r>
              <a:rPr lang="en-GB" dirty="0"/>
              <a:t>3238, 7652, 8301, 9105, 9326, 9493, 9581, </a:t>
            </a:r>
            <a:r>
              <a:rPr lang="en-GB" dirty="0" smtClean="0"/>
              <a:t>10175</a:t>
            </a:r>
          </a:p>
          <a:p>
            <a:pPr lvl="1">
              <a:buFont typeface="Arial" panose="020B0604020202020204" pitchFamily="34" charset="0"/>
              <a:buChar char="•"/>
            </a:pPr>
            <a:r>
              <a:rPr lang="en-US" dirty="0" smtClean="0"/>
              <a:t>No objection to any of the resolutions.</a:t>
            </a: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8151742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Covered</a:t>
            </a:r>
            <a:endParaRPr lang="en-US" dirty="0"/>
          </a:p>
        </p:txBody>
      </p:sp>
      <p:sp>
        <p:nvSpPr>
          <p:cNvPr id="3" name="Content Placeholder 2"/>
          <p:cNvSpPr>
            <a:spLocks noGrp="1"/>
          </p:cNvSpPr>
          <p:nvPr>
            <p:ph idx="1"/>
          </p:nvPr>
        </p:nvSpPr>
        <p:spPr>
          <a:xfrm>
            <a:off x="685800" y="1447800"/>
            <a:ext cx="7770813" cy="4113213"/>
          </a:xfrm>
        </p:spPr>
        <p:txBody>
          <a:bodyPr/>
          <a:lstStyle/>
          <a:p>
            <a:pPr>
              <a:buFont typeface="Arial" panose="020B0604020202020204" pitchFamily="34" charset="0"/>
              <a:buChar char="•"/>
            </a:pPr>
            <a:r>
              <a:rPr lang="en-US" dirty="0" smtClean="0"/>
              <a:t>11-17/0644r1</a:t>
            </a:r>
          </a:p>
          <a:p>
            <a:pPr lvl="1">
              <a:buFont typeface="Arial" panose="020B0604020202020204" pitchFamily="34" charset="0"/>
              <a:buChar char="•"/>
            </a:pPr>
            <a:r>
              <a:rPr lang="en-US" dirty="0" smtClean="0"/>
              <a:t>CID 6052 – no objection</a:t>
            </a:r>
          </a:p>
          <a:p>
            <a:pPr>
              <a:buFont typeface="Arial" panose="020B0604020202020204" pitchFamily="34" charset="0"/>
              <a:buChar char="•"/>
            </a:pPr>
            <a:r>
              <a:rPr lang="en-US" dirty="0" smtClean="0"/>
              <a:t>11-17/0708r3</a:t>
            </a:r>
          </a:p>
          <a:p>
            <a:pPr lvl="1">
              <a:buFont typeface="Arial" panose="020B0604020202020204" pitchFamily="34" charset="0"/>
              <a:buChar char="•"/>
            </a:pPr>
            <a:r>
              <a:rPr lang="en-US" dirty="0"/>
              <a:t>8220, 7411, 5399, 6181, 9417, 8278, 9919, 5395, 5396, 6180, 9416, </a:t>
            </a:r>
            <a:r>
              <a:rPr lang="en-US" dirty="0" smtClean="0"/>
              <a:t>8527</a:t>
            </a:r>
          </a:p>
          <a:p>
            <a:pPr lvl="1">
              <a:buFont typeface="Arial" panose="020B0604020202020204" pitchFamily="34" charset="0"/>
              <a:buChar char="•"/>
            </a:pPr>
            <a:r>
              <a:rPr lang="en-US" dirty="0" smtClean="0"/>
              <a:t>No objection to the resolutions</a:t>
            </a:r>
          </a:p>
          <a:p>
            <a:pPr>
              <a:buFont typeface="Arial" panose="020B0604020202020204" pitchFamily="34" charset="0"/>
              <a:buChar char="•"/>
            </a:pPr>
            <a:r>
              <a:rPr lang="en-US" dirty="0" smtClean="0"/>
              <a:t>11-17/0249r2</a:t>
            </a:r>
          </a:p>
          <a:p>
            <a:pPr lvl="1">
              <a:buFont typeface="Arial" panose="020B0604020202020204" pitchFamily="34" charset="0"/>
              <a:buChar char="•"/>
            </a:pPr>
            <a:r>
              <a:rPr lang="en-GB" dirty="0"/>
              <a:t>8700, 8057, 8274, 8298, 7645, 5913, 9294</a:t>
            </a:r>
            <a:r>
              <a:rPr lang="en-GB" dirty="0">
                <a:solidFill>
                  <a:srgbClr val="FF0000"/>
                </a:solidFill>
              </a:rPr>
              <a:t>, </a:t>
            </a:r>
            <a:r>
              <a:rPr lang="en-GB" dirty="0">
                <a:solidFill>
                  <a:schemeClr val="tx1"/>
                </a:solidFill>
              </a:rPr>
              <a:t>7180, 7646, 9899</a:t>
            </a:r>
            <a:r>
              <a:rPr lang="en-GB" dirty="0"/>
              <a:t>, 9478, 10266, 3226, 3225, 7094, 8553, 9527, 9900, 9903, 3227, 7227, 8172, 6101, 7973, 9296, </a:t>
            </a:r>
            <a:r>
              <a:rPr lang="en-GB" dirty="0">
                <a:solidFill>
                  <a:schemeClr val="tx1"/>
                </a:solidFill>
              </a:rPr>
              <a:t>4826</a:t>
            </a:r>
            <a:r>
              <a:rPr lang="en-GB" dirty="0"/>
              <a:t>, 4827, 8704, 8277, 3233, 5718, 5989, 9096, 9097, 3234, 9590, 5719, 5192, 8218, 8345, 5995, 8219, 5996, 7974, 10015, 6699, 5017, </a:t>
            </a:r>
            <a:r>
              <a:rPr lang="en-GB" dirty="0" smtClean="0"/>
              <a:t>9915</a:t>
            </a:r>
          </a:p>
          <a:p>
            <a:pPr lvl="1">
              <a:buFont typeface="Arial" panose="020B0604020202020204" pitchFamily="34" charset="0"/>
              <a:buChar char="•"/>
            </a:pPr>
            <a:r>
              <a:rPr lang="en-GB" dirty="0" smtClean="0">
                <a:solidFill>
                  <a:srgbClr val="FF0000"/>
                </a:solidFill>
              </a:rPr>
              <a:t>SP is deferred till tomorrow</a:t>
            </a:r>
          </a:p>
          <a:p>
            <a:pPr lvl="1">
              <a:buFont typeface="Arial" panose="020B0604020202020204" pitchFamily="34" charset="0"/>
              <a:buChar char="•"/>
            </a:pPr>
            <a:r>
              <a:rPr lang="en-GB" dirty="0" smtClean="0">
                <a:solidFill>
                  <a:schemeClr val="tx1"/>
                </a:solidFill>
              </a:rPr>
              <a:t>No objection for the SP on all CIDs</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2271602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Covered </a:t>
            </a:r>
            <a:endParaRPr lang="en-US" dirty="0"/>
          </a:p>
        </p:txBody>
      </p:sp>
      <p:sp>
        <p:nvSpPr>
          <p:cNvPr id="3" name="Content Placeholder 2"/>
          <p:cNvSpPr>
            <a:spLocks noGrp="1"/>
          </p:cNvSpPr>
          <p:nvPr>
            <p:ph idx="1"/>
          </p:nvPr>
        </p:nvSpPr>
        <p:spPr>
          <a:xfrm>
            <a:off x="685800" y="1600200"/>
            <a:ext cx="7770813" cy="4113213"/>
          </a:xfrm>
        </p:spPr>
        <p:txBody>
          <a:bodyPr/>
          <a:lstStyle/>
          <a:p>
            <a:pPr>
              <a:buFont typeface="Arial" panose="020B0604020202020204" pitchFamily="34" charset="0"/>
              <a:buChar char="•"/>
            </a:pPr>
            <a:r>
              <a:rPr lang="en-US" dirty="0" smtClean="0"/>
              <a:t>11-17/0140r0</a:t>
            </a:r>
          </a:p>
          <a:p>
            <a:pPr lvl="1">
              <a:buFont typeface="Arial" panose="020B0604020202020204" pitchFamily="34" charset="0"/>
              <a:buChar char="•"/>
            </a:pPr>
            <a:r>
              <a:rPr lang="en-GB" dirty="0"/>
              <a:t>8194, 5426, 7469, 7704, 7470, 5427, 7294, 8366, 7706, 3021, 8515, 8516, 8517, 8518, 9368, 5827, 7914, 7915, 7916, 7754, 7277, 9369, 5828, 7332, 6001, 6003, 9649, 7333, 5758, 8521, 8522, 3026, 4741, 7009, </a:t>
            </a:r>
            <a:r>
              <a:rPr lang="en-GB" dirty="0" smtClean="0"/>
              <a:t>3128</a:t>
            </a:r>
          </a:p>
          <a:p>
            <a:pPr lvl="1">
              <a:buFont typeface="Arial" panose="020B0604020202020204" pitchFamily="34" charset="0"/>
              <a:buChar char="•"/>
            </a:pPr>
            <a:r>
              <a:rPr lang="en-GB" dirty="0" smtClean="0"/>
              <a:t>No objection to the resolutions</a:t>
            </a:r>
          </a:p>
          <a:p>
            <a:pPr>
              <a:buFont typeface="Arial" panose="020B0604020202020204" pitchFamily="34" charset="0"/>
              <a:buChar char="•"/>
            </a:pPr>
            <a:r>
              <a:rPr lang="en-GB" dirty="0" smtClean="0"/>
              <a:t>11-17/0631r2</a:t>
            </a:r>
          </a:p>
          <a:p>
            <a:pPr lvl="1">
              <a:buFont typeface="Arial" panose="020B0604020202020204" pitchFamily="34" charset="0"/>
              <a:buChar char="•"/>
            </a:pPr>
            <a:r>
              <a:rPr lang="en-GB" dirty="0"/>
              <a:t>3030, 3122, 5326, 5919, 6088, 6347, 6348, 7357, 7381, 8541</a:t>
            </a:r>
            <a:endParaRPr lang="en-US" dirty="0"/>
          </a:p>
          <a:p>
            <a:pPr lvl="1">
              <a:buFont typeface="Arial" panose="020B0604020202020204" pitchFamily="34" charset="0"/>
              <a:buChar char="•"/>
            </a:pPr>
            <a:r>
              <a:rPr lang="en-US" dirty="0" smtClean="0"/>
              <a:t>No objection to the resolutions</a:t>
            </a:r>
          </a:p>
          <a:p>
            <a:pPr>
              <a:buFont typeface="Arial" panose="020B0604020202020204" pitchFamily="34" charset="0"/>
              <a:buChar char="•"/>
            </a:pPr>
            <a:r>
              <a:rPr lang="en-US" dirty="0" smtClean="0"/>
              <a:t>11-17/0646r4</a:t>
            </a:r>
          </a:p>
          <a:p>
            <a:pPr lvl="1">
              <a:buFont typeface="Arial" panose="020B0604020202020204" pitchFamily="34" charset="0"/>
              <a:buChar char="•"/>
            </a:pPr>
            <a:r>
              <a:rPr lang="en-US" dirty="0"/>
              <a:t>3237, 6005, 6007</a:t>
            </a:r>
            <a:r>
              <a:rPr lang="en-US" dirty="0">
                <a:solidFill>
                  <a:srgbClr val="FF0000"/>
                </a:solidFill>
              </a:rPr>
              <a:t>, 6106</a:t>
            </a:r>
            <a:r>
              <a:rPr lang="en-US" dirty="0"/>
              <a:t>, 7104, 7105, </a:t>
            </a:r>
            <a:r>
              <a:rPr lang="en-US" dirty="0">
                <a:solidFill>
                  <a:srgbClr val="00B050"/>
                </a:solidFill>
              </a:rPr>
              <a:t>7106</a:t>
            </a:r>
            <a:r>
              <a:rPr lang="en-US" dirty="0"/>
              <a:t>, 7415, 7416, 7426, 7545, </a:t>
            </a:r>
            <a:r>
              <a:rPr lang="en-US" dirty="0">
                <a:solidFill>
                  <a:srgbClr val="00B050"/>
                </a:solidFill>
              </a:rPr>
              <a:t>8152</a:t>
            </a:r>
            <a:r>
              <a:rPr lang="en-US" dirty="0"/>
              <a:t>, </a:t>
            </a:r>
            <a:r>
              <a:rPr lang="en-US" dirty="0">
                <a:solidFill>
                  <a:srgbClr val="00B050"/>
                </a:solidFill>
              </a:rPr>
              <a:t>8221</a:t>
            </a:r>
            <a:r>
              <a:rPr lang="en-US" dirty="0"/>
              <a:t>, </a:t>
            </a:r>
            <a:r>
              <a:rPr lang="en-US" dirty="0">
                <a:solidFill>
                  <a:srgbClr val="00B050"/>
                </a:solidFill>
              </a:rPr>
              <a:t>9533</a:t>
            </a:r>
            <a:r>
              <a:rPr lang="en-US" dirty="0"/>
              <a:t>, </a:t>
            </a:r>
            <a:r>
              <a:rPr lang="en-US" dirty="0">
                <a:solidFill>
                  <a:srgbClr val="FF0000"/>
                </a:solidFill>
              </a:rPr>
              <a:t>9571</a:t>
            </a:r>
            <a:r>
              <a:rPr lang="en-US" dirty="0"/>
              <a:t>, 9918, </a:t>
            </a:r>
            <a:r>
              <a:rPr lang="en-US" dirty="0">
                <a:solidFill>
                  <a:srgbClr val="FF0000"/>
                </a:solidFill>
              </a:rPr>
              <a:t>10173</a:t>
            </a:r>
            <a:r>
              <a:rPr lang="en-US" dirty="0"/>
              <a:t>, </a:t>
            </a:r>
            <a:r>
              <a:rPr lang="en-US" dirty="0" smtClean="0">
                <a:solidFill>
                  <a:schemeClr val="tx1"/>
                </a:solidFill>
              </a:rPr>
              <a:t>10176</a:t>
            </a:r>
          </a:p>
          <a:p>
            <a:pPr lvl="1">
              <a:buFont typeface="Arial" panose="020B0604020202020204" pitchFamily="34" charset="0"/>
              <a:buChar char="•"/>
            </a:pPr>
            <a:r>
              <a:rPr lang="en-US" dirty="0" smtClean="0"/>
              <a:t>No objection for the rest of the CIDs.</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7556697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May 05, 2017</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Call the meeting to order</a:t>
            </a:r>
          </a:p>
          <a:p>
            <a:pPr>
              <a:buFont typeface="Arial" panose="020B0604020202020204" pitchFamily="34" charset="0"/>
              <a:buChar char="•"/>
            </a:pPr>
            <a:r>
              <a:rPr lang="en-US" dirty="0" smtClean="0"/>
              <a:t>IEEE-SA IPR Policy and Procedure</a:t>
            </a:r>
          </a:p>
          <a:p>
            <a:pPr>
              <a:buFont typeface="Arial" panose="020B0604020202020204" pitchFamily="34" charset="0"/>
              <a:buChar char="•"/>
            </a:pPr>
            <a:r>
              <a:rPr lang="en-US" dirty="0"/>
              <a:t>9:00 – 10:30		comment resolution</a:t>
            </a:r>
          </a:p>
          <a:p>
            <a:pPr>
              <a:buFont typeface="Arial" panose="020B0604020202020204" pitchFamily="34" charset="0"/>
              <a:buChar char="•"/>
            </a:pPr>
            <a:r>
              <a:rPr lang="en-US" dirty="0"/>
              <a:t>10:30 – 10:45		Break</a:t>
            </a:r>
          </a:p>
          <a:p>
            <a:pPr>
              <a:buFont typeface="Arial" panose="020B0604020202020204" pitchFamily="34" charset="0"/>
              <a:buChar char="•"/>
            </a:pPr>
            <a:r>
              <a:rPr lang="en-US" dirty="0"/>
              <a:t>10:45 – 12:00 	Comment Resolution</a:t>
            </a:r>
          </a:p>
          <a:p>
            <a:pPr>
              <a:buFont typeface="Arial" panose="020B0604020202020204" pitchFamily="34" charset="0"/>
              <a:buChar char="•"/>
            </a:pPr>
            <a:r>
              <a:rPr lang="en-US" dirty="0"/>
              <a:t>12:00 – 1:30		Lunch</a:t>
            </a:r>
          </a:p>
          <a:p>
            <a:pPr>
              <a:buFont typeface="Arial" panose="020B0604020202020204" pitchFamily="34" charset="0"/>
              <a:buChar char="•"/>
            </a:pPr>
            <a:r>
              <a:rPr lang="en-US" dirty="0"/>
              <a:t>1:30 – 3:00		Comment resolution</a:t>
            </a:r>
          </a:p>
          <a:p>
            <a:pPr>
              <a:buFont typeface="Arial" panose="020B0604020202020204" pitchFamily="34" charset="0"/>
              <a:buChar char="•"/>
            </a:pPr>
            <a:r>
              <a:rPr lang="en-US" dirty="0"/>
              <a:t>3:00 – 3:15		Break</a:t>
            </a:r>
          </a:p>
          <a:p>
            <a:pPr>
              <a:buFont typeface="Arial" panose="020B0604020202020204" pitchFamily="34" charset="0"/>
              <a:buChar char="•"/>
            </a:pPr>
            <a:r>
              <a:rPr lang="en-US" dirty="0"/>
              <a:t>3:15 </a:t>
            </a:r>
            <a:r>
              <a:rPr lang="en-US" dirty="0" smtClean="0"/>
              <a:t>– 5:00</a:t>
            </a:r>
            <a:r>
              <a:rPr lang="en-US" dirty="0"/>
              <a:t>		Comment </a:t>
            </a:r>
            <a:r>
              <a:rPr lang="en-US" dirty="0" smtClean="0"/>
              <a:t>Resolution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Covered</a:t>
            </a:r>
            <a:endParaRPr lang="en-US" dirty="0"/>
          </a:p>
        </p:txBody>
      </p:sp>
      <p:sp>
        <p:nvSpPr>
          <p:cNvPr id="3" name="Content Placeholder 2"/>
          <p:cNvSpPr>
            <a:spLocks noGrp="1"/>
          </p:cNvSpPr>
          <p:nvPr>
            <p:ph idx="1"/>
          </p:nvPr>
        </p:nvSpPr>
        <p:spPr>
          <a:xfrm>
            <a:off x="685800" y="1524000"/>
            <a:ext cx="7770813" cy="4113213"/>
          </a:xfrm>
        </p:spPr>
        <p:txBody>
          <a:bodyPr/>
          <a:lstStyle/>
          <a:p>
            <a:pPr>
              <a:buFont typeface="Arial" panose="020B0604020202020204" pitchFamily="34" charset="0"/>
              <a:buChar char="•"/>
            </a:pPr>
            <a:r>
              <a:rPr lang="en-US" dirty="0" smtClean="0"/>
              <a:t>11-17/0722r0</a:t>
            </a:r>
          </a:p>
          <a:p>
            <a:pPr lvl="1">
              <a:buFont typeface="Arial" panose="020B0604020202020204" pitchFamily="34" charset="0"/>
              <a:buChar char="•"/>
            </a:pPr>
            <a:r>
              <a:rPr lang="en-US" dirty="0" smtClean="0"/>
              <a:t>CID  9947- </a:t>
            </a:r>
            <a:r>
              <a:rPr lang="en-US" dirty="0" smtClean="0">
                <a:solidFill>
                  <a:srgbClr val="FF0000"/>
                </a:solidFill>
              </a:rPr>
              <a:t>SP: Y/N/A: 5/10/13</a:t>
            </a:r>
          </a:p>
          <a:p>
            <a:pPr>
              <a:buFont typeface="Arial" panose="020B0604020202020204" pitchFamily="34" charset="0"/>
              <a:buChar char="•"/>
            </a:pPr>
            <a:r>
              <a:rPr lang="en-US" dirty="0" smtClean="0">
                <a:solidFill>
                  <a:schemeClr val="tx1"/>
                </a:solidFill>
              </a:rPr>
              <a:t>11-17/0719- Only for collecting feedback</a:t>
            </a:r>
          </a:p>
          <a:p>
            <a:pPr>
              <a:buFont typeface="Arial" panose="020B0604020202020204" pitchFamily="34" charset="0"/>
              <a:buChar char="•"/>
            </a:pPr>
            <a:r>
              <a:rPr lang="en-US" dirty="0" smtClean="0">
                <a:solidFill>
                  <a:schemeClr val="tx1"/>
                </a:solidFill>
              </a:rPr>
              <a:t>11-17/0601r1 revisited </a:t>
            </a:r>
          </a:p>
          <a:p>
            <a:pPr lvl="1">
              <a:buFont typeface="Arial" panose="020B0604020202020204" pitchFamily="34" charset="0"/>
              <a:buChar char="•"/>
            </a:pPr>
            <a:r>
              <a:rPr lang="en-US" dirty="0" smtClean="0">
                <a:solidFill>
                  <a:schemeClr val="tx1"/>
                </a:solidFill>
              </a:rPr>
              <a:t>Which option do you prefer?</a:t>
            </a:r>
          </a:p>
          <a:p>
            <a:pPr lvl="2">
              <a:buFont typeface="Arial" panose="020B0604020202020204" pitchFamily="34" charset="0"/>
              <a:buChar char="•"/>
            </a:pPr>
            <a:r>
              <a:rPr lang="en-US" dirty="0" smtClean="0">
                <a:solidFill>
                  <a:schemeClr val="tx1"/>
                </a:solidFill>
              </a:rPr>
              <a:t>Option 1: R0 of this document </a:t>
            </a:r>
          </a:p>
          <a:p>
            <a:pPr lvl="2">
              <a:buFont typeface="Arial" panose="020B0604020202020204" pitchFamily="34" charset="0"/>
              <a:buChar char="•"/>
            </a:pPr>
            <a:r>
              <a:rPr lang="en-US" dirty="0" smtClean="0">
                <a:solidFill>
                  <a:schemeClr val="tx1"/>
                </a:solidFill>
              </a:rPr>
              <a:t>Option 2: R1 of this document</a:t>
            </a:r>
          </a:p>
          <a:p>
            <a:pPr lvl="2">
              <a:buFont typeface="Arial" panose="020B0604020202020204" pitchFamily="34" charset="0"/>
              <a:buChar char="•"/>
            </a:pPr>
            <a:r>
              <a:rPr lang="en-US" dirty="0" smtClean="0">
                <a:solidFill>
                  <a:schemeClr val="tx1"/>
                </a:solidFill>
              </a:rPr>
              <a:t>Option 3: Non of the above</a:t>
            </a:r>
          </a:p>
          <a:p>
            <a:pPr lvl="1">
              <a:buFont typeface="Arial" panose="020B0604020202020204" pitchFamily="34" charset="0"/>
              <a:buChar char="•"/>
            </a:pPr>
            <a:r>
              <a:rPr lang="en-US" dirty="0" smtClean="0">
                <a:solidFill>
                  <a:schemeClr val="tx1"/>
                </a:solidFill>
              </a:rPr>
              <a:t>SP was withdrawn</a:t>
            </a:r>
          </a:p>
          <a:p>
            <a:pPr>
              <a:buFont typeface="Arial" panose="020B0604020202020204" pitchFamily="34" charset="0"/>
              <a:buChar char="•"/>
            </a:pPr>
            <a:r>
              <a:rPr lang="en-US" dirty="0" smtClean="0">
                <a:solidFill>
                  <a:schemeClr val="tx1"/>
                </a:solidFill>
              </a:rPr>
              <a:t>11-17/0297r0</a:t>
            </a:r>
          </a:p>
          <a:p>
            <a:pPr lvl="1">
              <a:buFont typeface="Arial" panose="020B0604020202020204" pitchFamily="34" charset="0"/>
              <a:buChar char="•"/>
            </a:pPr>
            <a:r>
              <a:rPr lang="en-US" dirty="0" smtClean="0">
                <a:solidFill>
                  <a:schemeClr val="tx1"/>
                </a:solidFill>
              </a:rPr>
              <a:t>3240</a:t>
            </a:r>
            <a:r>
              <a:rPr lang="en-US" dirty="0">
                <a:solidFill>
                  <a:schemeClr val="tx1"/>
                </a:solidFill>
              </a:rPr>
              <a:t>, 4847, 7403, 7636, 8109, 3248, 3257, 3266, 4176, 4187, 4196, 6753, 9982, </a:t>
            </a:r>
            <a:r>
              <a:rPr lang="en-US" dirty="0" smtClean="0">
                <a:solidFill>
                  <a:schemeClr val="tx1"/>
                </a:solidFill>
              </a:rPr>
              <a:t>10281</a:t>
            </a:r>
          </a:p>
          <a:p>
            <a:pPr lvl="1">
              <a:buFont typeface="Arial" panose="020B0604020202020204" pitchFamily="34" charset="0"/>
              <a:buChar char="•"/>
            </a:pPr>
            <a:r>
              <a:rPr lang="en-US" dirty="0" smtClean="0">
                <a:solidFill>
                  <a:schemeClr val="tx1"/>
                </a:solidFill>
              </a:rPr>
              <a:t>No objection to the resolutions of the CIDs</a:t>
            </a:r>
            <a:endParaRPr lang="en-US" dirty="0">
              <a:solidFill>
                <a:schemeClr val="tx1"/>
              </a:solidFill>
            </a:endParaRP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smtClean="0">
              <a:solidFill>
                <a:schemeClr val="tx1"/>
              </a:solidFill>
            </a:endParaRPr>
          </a:p>
          <a:p>
            <a:pPr>
              <a:buFont typeface="Arial" panose="020B0604020202020204" pitchFamily="34" charset="0"/>
              <a:buChar char="•"/>
            </a:pPr>
            <a:endParaRPr lang="en-US"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6431572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Covered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11-17/0645r2</a:t>
            </a:r>
          </a:p>
          <a:p>
            <a:pPr lvl="1">
              <a:buFont typeface="Arial" panose="020B0604020202020204" pitchFamily="34" charset="0"/>
              <a:buChar char="•"/>
            </a:pPr>
            <a:r>
              <a:rPr lang="en-US" dirty="0"/>
              <a:t>5386, 5401, 5722, 6182, 7043, 7410, 7414, 8282, 8300, </a:t>
            </a:r>
            <a:r>
              <a:rPr lang="en-US" dirty="0" smtClean="0"/>
              <a:t>8557</a:t>
            </a:r>
          </a:p>
          <a:p>
            <a:pPr lvl="1">
              <a:buFont typeface="Arial" panose="020B0604020202020204" pitchFamily="34" charset="0"/>
              <a:buChar char="•"/>
            </a:pPr>
            <a:r>
              <a:rPr lang="en-US" dirty="0" smtClean="0"/>
              <a:t>No objection to any of the resolutions</a:t>
            </a:r>
          </a:p>
          <a:p>
            <a:pPr>
              <a:buFont typeface="Arial" panose="020B0604020202020204" pitchFamily="34" charset="0"/>
              <a:buChar char="•"/>
            </a:pPr>
            <a:r>
              <a:rPr lang="en-US" dirty="0" smtClean="0"/>
              <a:t>11-17/0669r1 – revisit</a:t>
            </a:r>
          </a:p>
          <a:p>
            <a:pPr lvl="1">
              <a:buFont typeface="Arial" panose="020B0604020202020204" pitchFamily="34" charset="0"/>
              <a:buChar char="•"/>
            </a:pPr>
            <a:r>
              <a:rPr lang="en-US" dirty="0" smtClean="0"/>
              <a:t>CID 4928</a:t>
            </a:r>
          </a:p>
          <a:p>
            <a:pPr lvl="1">
              <a:buFont typeface="Arial" panose="020B0604020202020204" pitchFamily="34" charset="0"/>
              <a:buChar char="•"/>
            </a:pPr>
            <a:r>
              <a:rPr lang="en-US" dirty="0" smtClean="0"/>
              <a:t>SP is deferred likely till next week.</a:t>
            </a:r>
          </a:p>
          <a:p>
            <a:pPr>
              <a:buFont typeface="Arial" panose="020B0604020202020204" pitchFamily="34" charset="0"/>
              <a:buChar char="•"/>
            </a:pPr>
            <a:r>
              <a:rPr lang="en-US" dirty="0" smtClean="0"/>
              <a:t>11-17/0553r1</a:t>
            </a:r>
          </a:p>
          <a:p>
            <a:pPr lvl="1">
              <a:buFont typeface="Arial" panose="020B0604020202020204" pitchFamily="34" charset="0"/>
              <a:buChar char="•"/>
            </a:pPr>
            <a:r>
              <a:rPr lang="en-GB" dirty="0"/>
              <a:t>6187, 6183, 7605, 4793, 5402, 9392, 9393, 10332, 8136, 8135, 7947, 7944, 7943, 7942, 7941, 7940, 7949, 7950, 7948, 7962, 7863, 7864, 8401, </a:t>
            </a:r>
            <a:r>
              <a:rPr lang="en-GB" dirty="0" smtClean="0"/>
              <a:t>8393</a:t>
            </a:r>
          </a:p>
          <a:p>
            <a:pPr lvl="1">
              <a:buFont typeface="Arial" panose="020B0604020202020204" pitchFamily="34" charset="0"/>
              <a:buChar char="•"/>
            </a:pPr>
            <a:r>
              <a:rPr lang="en-US" dirty="0" smtClean="0"/>
              <a:t>SP is deferred. Adding changes based on feedback</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7334357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Submissions </a:t>
            </a:r>
            <a:r>
              <a:rPr lang="en-US" dirty="0" smtClean="0"/>
              <a:t>Covered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11-17/0646r4 - revisited</a:t>
            </a:r>
          </a:p>
          <a:p>
            <a:pPr marL="742950" lvl="2" indent="-342900">
              <a:spcBef>
                <a:spcPts val="600"/>
              </a:spcBef>
              <a:buFont typeface="Arial" panose="020B0604020202020204" pitchFamily="34" charset="0"/>
              <a:buChar char="•"/>
            </a:pPr>
            <a:r>
              <a:rPr lang="en-US" dirty="0"/>
              <a:t>	</a:t>
            </a:r>
            <a:r>
              <a:rPr lang="en-US" dirty="0" smtClean="0">
                <a:solidFill>
                  <a:schemeClr val="tx1"/>
                </a:solidFill>
              </a:rPr>
              <a:t>6106, 9571,10173</a:t>
            </a:r>
          </a:p>
          <a:p>
            <a:pPr marL="742950" lvl="2" indent="-342900">
              <a:spcBef>
                <a:spcPts val="600"/>
              </a:spcBef>
              <a:buFont typeface="Arial" panose="020B0604020202020204" pitchFamily="34" charset="0"/>
              <a:buChar char="•"/>
            </a:pPr>
            <a:r>
              <a:rPr lang="en-US" dirty="0" smtClean="0">
                <a:solidFill>
                  <a:schemeClr val="tx1"/>
                </a:solidFill>
              </a:rPr>
              <a:t>No objection to resolutions of these CIDs</a:t>
            </a:r>
          </a:p>
          <a:p>
            <a:pPr marL="342900" lvl="1" indent="-342900">
              <a:spcBef>
                <a:spcPts val="600"/>
              </a:spcBef>
              <a:buFont typeface="Arial" panose="020B0604020202020204" pitchFamily="34" charset="0"/>
              <a:buChar char="•"/>
            </a:pPr>
            <a:r>
              <a:rPr lang="en-US" sz="2400" b="1" dirty="0" smtClean="0">
                <a:solidFill>
                  <a:schemeClr val="tx1"/>
                </a:solidFill>
              </a:rPr>
              <a:t>11-17/0xxx – on SR, not uploaded- just for feedback</a:t>
            </a:r>
          </a:p>
          <a:p>
            <a:pPr marL="342900" lvl="1" indent="-342900">
              <a:spcBef>
                <a:spcPts val="600"/>
              </a:spcBef>
              <a:buFont typeface="Arial" panose="020B0604020202020204" pitchFamily="34" charset="0"/>
              <a:buChar char="•"/>
            </a:pPr>
            <a:r>
              <a:rPr lang="en-US" sz="2400" b="1" dirty="0" smtClean="0">
                <a:solidFill>
                  <a:schemeClr val="tx1"/>
                </a:solidFill>
              </a:rPr>
              <a:t>11-17/0700r1</a:t>
            </a:r>
          </a:p>
          <a:p>
            <a:pPr marL="742950" lvl="2" indent="-342900">
              <a:spcBef>
                <a:spcPts val="600"/>
              </a:spcBef>
              <a:buFont typeface="Arial" panose="020B0604020202020204" pitchFamily="34" charset="0"/>
              <a:buChar char="•"/>
            </a:pPr>
            <a:r>
              <a:rPr lang="en-GB" sz="2000" dirty="0"/>
              <a:t>5344 , 5339, 6466 , 6794 ,7183 ,5744 ,6793 ,10302 ,6797, 6799,  6801,  6802 ,6803,  6806 ,9107 ,6809 ,6810 and </a:t>
            </a:r>
            <a:r>
              <a:rPr lang="en-GB" sz="2000" dirty="0" smtClean="0"/>
              <a:t>6813</a:t>
            </a:r>
          </a:p>
          <a:p>
            <a:pPr marL="742950" lvl="2" indent="-342900">
              <a:spcBef>
                <a:spcPts val="600"/>
              </a:spcBef>
              <a:buFont typeface="Arial" panose="020B0604020202020204" pitchFamily="34" charset="0"/>
              <a:buChar char="•"/>
            </a:pPr>
            <a:r>
              <a:rPr lang="en-GB" sz="2000" b="1" dirty="0" smtClean="0">
                <a:solidFill>
                  <a:schemeClr val="tx1"/>
                </a:solidFill>
              </a:rPr>
              <a:t>No objection to the resolutions</a:t>
            </a:r>
          </a:p>
          <a:p>
            <a:pPr marL="342900" lvl="1" indent="-342900">
              <a:spcBef>
                <a:spcPts val="600"/>
              </a:spcBef>
              <a:buFont typeface="Arial" panose="020B0604020202020204" pitchFamily="34" charset="0"/>
              <a:buChar char="•"/>
            </a:pPr>
            <a:r>
              <a:rPr lang="en-GB" sz="2200" b="1" dirty="0" smtClean="0">
                <a:solidFill>
                  <a:schemeClr val="tx1"/>
                </a:solidFill>
              </a:rPr>
              <a:t>11-17/0723r2</a:t>
            </a:r>
          </a:p>
          <a:p>
            <a:pPr marL="742950" lvl="2" indent="-342900">
              <a:spcBef>
                <a:spcPts val="600"/>
              </a:spcBef>
              <a:buFont typeface="Arial" panose="020B0604020202020204" pitchFamily="34" charset="0"/>
              <a:buChar char="•"/>
            </a:pPr>
            <a:r>
              <a:rPr lang="en-GB" dirty="0"/>
              <a:t>3187, 5756, 8266, 9431, 9432, 9691, 9857, 9858, 9859, 9860, </a:t>
            </a:r>
            <a:r>
              <a:rPr lang="en-GB" dirty="0" smtClean="0"/>
              <a:t>10179</a:t>
            </a:r>
            <a:endParaRPr lang="en-US" dirty="0"/>
          </a:p>
          <a:p>
            <a:pPr marL="742950" lvl="2" indent="-342900">
              <a:spcBef>
                <a:spcPts val="600"/>
              </a:spcBef>
              <a:buFont typeface="Arial" panose="020B0604020202020204" pitchFamily="34" charset="0"/>
              <a:buChar char="•"/>
            </a:pPr>
            <a:r>
              <a:rPr lang="en-US" b="1" dirty="0" smtClean="0">
                <a:solidFill>
                  <a:schemeClr val="tx1"/>
                </a:solidFill>
              </a:rPr>
              <a:t>No objection to CIDs resolutions.</a:t>
            </a:r>
          </a:p>
          <a:p>
            <a:pPr marL="342900" lvl="1" indent="-342900">
              <a:spcBef>
                <a:spcPts val="600"/>
              </a:spcBef>
            </a:pPr>
            <a:endParaRPr lang="en-US"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861707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1671</TotalTime>
  <Words>2090</Words>
  <Application>Microsoft Office PowerPoint</Application>
  <PresentationFormat>On-screen Show (4:3)</PresentationFormat>
  <Paragraphs>346</Paragraphs>
  <Slides>28</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28</vt:i4>
      </vt:variant>
    </vt:vector>
  </HeadingPairs>
  <TitlesOfParts>
    <vt:vector size="40" baseType="lpstr">
      <vt:lpstr>Arial Unicode MS</vt:lpstr>
      <vt:lpstr>MS Gothic</vt:lpstr>
      <vt:lpstr>ＭＳ Ｐゴシック</vt:lpstr>
      <vt:lpstr>ＭＳ Ｐゴシック</vt:lpstr>
      <vt:lpstr>Arial</vt:lpstr>
      <vt:lpstr>Arial Black</vt:lpstr>
      <vt:lpstr>Monotype Sorts</vt:lpstr>
      <vt:lpstr>Times New Roman</vt:lpstr>
      <vt:lpstr>Wingdings</vt:lpstr>
      <vt:lpstr>Office Theme</vt:lpstr>
      <vt:lpstr>Document</vt:lpstr>
      <vt:lpstr>Worksheet</vt:lpstr>
      <vt:lpstr>TGax May 2017 Ad Hoc Meeting Agenda (Non-PHY ad hoc)</vt:lpstr>
      <vt:lpstr>  IEEE 802.11 TGax: High Efficiency WLAN Task Group</vt:lpstr>
      <vt:lpstr>Meeting Protocol</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General Flow of the Meeting</vt:lpstr>
      <vt:lpstr>Agenda for Wednesday May 03 2017</vt:lpstr>
      <vt:lpstr>Wednesday</vt:lpstr>
      <vt:lpstr>Submissions</vt:lpstr>
      <vt:lpstr>Submissions Covered</vt:lpstr>
      <vt:lpstr>Submissions Covered</vt:lpstr>
      <vt:lpstr>Submissions Covered</vt:lpstr>
      <vt:lpstr>Agenda for Thursday May 04, 2017 </vt:lpstr>
      <vt:lpstr>Submissions Covered</vt:lpstr>
      <vt:lpstr>Submissions Covered </vt:lpstr>
      <vt:lpstr>Submissions Covered</vt:lpstr>
      <vt:lpstr>Submissions Covered </vt:lpstr>
      <vt:lpstr>Submissions Covered</vt:lpstr>
      <vt:lpstr>Submissions Covered </vt:lpstr>
      <vt:lpstr>Agenda for Friday May 05, 2017 </vt:lpstr>
      <vt:lpstr>Submissions Covered</vt:lpstr>
      <vt:lpstr>Submissions Covered </vt:lpstr>
      <vt:lpstr>Submissions Covered</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116</cp:revision>
  <cp:lastPrinted>1601-01-01T00:00:00Z</cp:lastPrinted>
  <dcterms:created xsi:type="dcterms:W3CDTF">2017-01-26T15:28:16Z</dcterms:created>
  <dcterms:modified xsi:type="dcterms:W3CDTF">2017-05-06T20:43:00Z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1493127858</vt:lpwstr>
  </property>
</Properties>
</file>