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80" r:id="rId14"/>
    <p:sldId id="272" r:id="rId15"/>
    <p:sldId id="281" r:id="rId16"/>
    <p:sldId id="282" r:id="rId17"/>
    <p:sldId id="283" r:id="rId18"/>
    <p:sldId id="277" r:id="rId19"/>
    <p:sldId id="284" r:id="rId20"/>
    <p:sldId id="285" r:id="rId21"/>
    <p:sldId id="286" r:id="rId22"/>
    <p:sldId id="287" r:id="rId23"/>
    <p:sldId id="288" r:id="rId24"/>
    <p:sldId id="289" r:id="rId25"/>
    <p:sldId id="278"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802.11-17/0616r2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83234409"/>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38"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(09:00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smtClean="0"/>
              <a:t>Including morning and afternoon breaks and lunch break</a:t>
            </a:r>
          </a:p>
          <a:p>
            <a:pPr lvl="1"/>
            <a:r>
              <a:rPr lang="en-US" altLang="en-US" sz="1800" dirty="0" smtClean="0"/>
              <a:t>Comment Resolution</a:t>
            </a:r>
            <a:endParaRPr lang="en-US" altLang="en-US" sz="1800" dirty="0"/>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Including morning and afternoon breaks and lunch break</a:t>
            </a:r>
          </a:p>
          <a:p>
            <a:pPr lvl="1"/>
            <a:r>
              <a:rPr lang="en-US" altLang="en-US" sz="1800" dirty="0" smtClean="0"/>
              <a:t>Comment </a:t>
            </a:r>
            <a:r>
              <a:rPr lang="en-US" altLang="en-US" sz="1800" dirty="0"/>
              <a:t>Resolution</a:t>
            </a:r>
          </a:p>
          <a:p>
            <a:pPr lvl="1"/>
            <a:r>
              <a:rPr lang="en-US" altLang="en-US" sz="1800" dirty="0"/>
              <a:t>Recess</a:t>
            </a:r>
          </a:p>
          <a:p>
            <a:r>
              <a:rPr lang="en-US" altLang="en-US" sz="2000" dirty="0"/>
              <a:t>Friday (9:00 am – </a:t>
            </a:r>
            <a:r>
              <a:rPr lang="en-US" altLang="en-US" sz="2000" dirty="0" smtClean="0"/>
              <a:t>5:00 </a:t>
            </a:r>
            <a:r>
              <a:rPr lang="en-US" altLang="en-US" sz="2000" dirty="0"/>
              <a:t>pm)</a:t>
            </a:r>
          </a:p>
          <a:p>
            <a:pPr lvl="1"/>
            <a:r>
              <a:rPr lang="en-US" altLang="en-US" sz="1800" dirty="0"/>
              <a:t>Including morning and afternoon breaks and lunch break</a:t>
            </a:r>
          </a:p>
          <a:p>
            <a:pPr lvl="1"/>
            <a:r>
              <a:rPr lang="en-US" altLang="en-US" sz="1800" dirty="0" smtClean="0"/>
              <a:t>Comment Resolution</a:t>
            </a:r>
          </a:p>
          <a:p>
            <a:pPr lvl="1"/>
            <a:r>
              <a:rPr lang="en-US" altLang="en-US" sz="1800" dirty="0" smtClean="0"/>
              <a:t>Closing report</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03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Content Placeholder 2"/>
          <p:cNvSpPr>
            <a:spLocks noGrp="1"/>
          </p:cNvSpPr>
          <p:nvPr>
            <p:ph idx="1"/>
          </p:nvPr>
        </p:nvSpPr>
        <p:spPr/>
        <p:txBody>
          <a:bodyPr/>
          <a:lstStyle/>
          <a:p>
            <a:r>
              <a:rPr lang="en-US" dirty="0" smtClean="0"/>
              <a:t>9:00 – 10:30		Start of meeting and comment resolution</a:t>
            </a:r>
          </a:p>
          <a:p>
            <a:r>
              <a:rPr lang="en-US" dirty="0" smtClean="0"/>
              <a:t>10:30 – 10:45		Break</a:t>
            </a:r>
          </a:p>
          <a:p>
            <a:r>
              <a:rPr lang="en-US" dirty="0" smtClean="0"/>
              <a:t>10:45 – 12:00 	Comment Resolution</a:t>
            </a:r>
          </a:p>
          <a:p>
            <a:r>
              <a:rPr lang="en-US" dirty="0" smtClean="0"/>
              <a:t>12:00 – 1:30		Lunch</a:t>
            </a:r>
          </a:p>
          <a:p>
            <a:r>
              <a:rPr lang="en-US" dirty="0" smtClean="0"/>
              <a:t>1:30 – 3:00		Comment resolution</a:t>
            </a:r>
          </a:p>
          <a:p>
            <a:r>
              <a:rPr lang="en-US" dirty="0" smtClean="0"/>
              <a:t>3:00 – 3:15		Break</a:t>
            </a:r>
          </a:p>
          <a:p>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60342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7" name="Content Placeholder 6"/>
          <p:cNvSpPr>
            <a:spLocks noGrp="1"/>
          </p:cNvSpPr>
          <p:nvPr>
            <p:ph idx="1"/>
          </p:nvPr>
        </p:nvSpPr>
        <p:spPr>
          <a:xfrm>
            <a:off x="685800" y="1981201"/>
            <a:ext cx="7770813" cy="762000"/>
          </a:xfrm>
        </p:spPr>
        <p:txBody>
          <a:bodyPr/>
          <a:lstStyle/>
          <a:p>
            <a:r>
              <a:rPr lang="en-US" dirty="0" smtClean="0"/>
              <a:t>Refer to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45003835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21"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11-17/0601</a:t>
            </a:r>
          </a:p>
          <a:p>
            <a:pPr lvl="1">
              <a:buFont typeface="Arial" panose="020B0604020202020204" pitchFamily="34" charset="0"/>
              <a:buChar char="•"/>
            </a:pPr>
            <a:r>
              <a:rPr lang="en-US" dirty="0"/>
              <a:t>	</a:t>
            </a:r>
            <a:r>
              <a:rPr lang="en-GB" dirty="0" smtClean="0">
                <a:solidFill>
                  <a:srgbClr val="FF0000"/>
                </a:solidFill>
              </a:rPr>
              <a:t>5851</a:t>
            </a:r>
            <a:r>
              <a:rPr lang="en-GB" dirty="0"/>
              <a:t>, 7249, 9495, 9803, </a:t>
            </a:r>
            <a:r>
              <a:rPr lang="en-GB" dirty="0">
                <a:solidFill>
                  <a:srgbClr val="002060"/>
                </a:solidFill>
              </a:rPr>
              <a:t>6260, 7051, 7192, </a:t>
            </a:r>
            <a:r>
              <a:rPr lang="en-GB" dirty="0" smtClean="0">
                <a:solidFill>
                  <a:srgbClr val="002060"/>
                </a:solidFill>
              </a:rPr>
              <a:t>7193 (ED)</a:t>
            </a:r>
          </a:p>
          <a:p>
            <a:pPr lvl="1">
              <a:buFont typeface="Arial" panose="020B0604020202020204" pitchFamily="34" charset="0"/>
              <a:buChar char="•"/>
            </a:pPr>
            <a:r>
              <a:rPr lang="en-US" dirty="0" smtClean="0">
                <a:solidFill>
                  <a:schemeClr val="tx1"/>
                </a:solidFill>
              </a:rPr>
              <a:t>More discussion is needed for 5851</a:t>
            </a:r>
            <a:endParaRPr lang="en-US" dirty="0">
              <a:solidFill>
                <a:schemeClr val="tx1"/>
              </a:solidFill>
            </a:endParaRPr>
          </a:p>
          <a:p>
            <a:pPr>
              <a:buFont typeface="Arial" panose="020B0604020202020204" pitchFamily="34" charset="0"/>
              <a:buChar char="•"/>
            </a:pPr>
            <a:r>
              <a:rPr lang="en-US" dirty="0" smtClean="0"/>
              <a:t>11-17/0295</a:t>
            </a:r>
          </a:p>
          <a:p>
            <a:pPr lvl="1">
              <a:buFont typeface="Arial" panose="020B0604020202020204" pitchFamily="34" charset="0"/>
              <a:buChar char="•"/>
            </a:pP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5890, 6739, 6740, 6741, 6742, 6743, 6744, 7112, 7113, 10278, </a:t>
            </a:r>
            <a:r>
              <a:rPr lang="en-GB" dirty="0" smtClean="0">
                <a:solidFill>
                  <a:srgbClr val="002060"/>
                </a:solidFill>
              </a:rPr>
              <a:t>10279 (ED)</a:t>
            </a:r>
            <a:endParaRPr lang="en-US" dirty="0">
              <a:solidFill>
                <a:srgbClr val="002060"/>
              </a:solidFill>
            </a:endParaRPr>
          </a:p>
          <a:p>
            <a:pPr>
              <a:buFont typeface="Arial" panose="020B0604020202020204" pitchFamily="34" charset="0"/>
              <a:buChar char="•"/>
            </a:pPr>
            <a:r>
              <a:rPr lang="en-US" dirty="0" smtClean="0"/>
              <a:t>11-17/0702</a:t>
            </a:r>
          </a:p>
          <a:p>
            <a:pPr lvl="1">
              <a:buFont typeface="Arial" panose="020B0604020202020204" pitchFamily="34" charset="0"/>
              <a:buChar char="•"/>
            </a:pPr>
            <a:r>
              <a:rPr lang="en-US" dirty="0" smtClean="0"/>
              <a:t>CID 9574</a:t>
            </a:r>
          </a:p>
          <a:p>
            <a:pPr lvl="1">
              <a:buFont typeface="Arial" panose="020B0604020202020204" pitchFamily="34" charset="0"/>
              <a:buChar char="•"/>
            </a:pPr>
            <a:r>
              <a:rPr lang="en-US" dirty="0" smtClean="0"/>
              <a:t>Changes are needed and then discuss the updated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581646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11-17/0362</a:t>
            </a:r>
          </a:p>
          <a:p>
            <a:pPr lvl="1">
              <a:buFont typeface="Arial" panose="020B0604020202020204" pitchFamily="34" charset="0"/>
              <a:buChar char="•"/>
            </a:pPr>
            <a:r>
              <a:rPr lang="en-US" dirty="0"/>
              <a:t>	</a:t>
            </a:r>
            <a:r>
              <a:rPr lang="en-GB" dirty="0"/>
              <a:t>4575 4581 5134 5135 5837 6368 6369 6370 6371 7759 7760 8159 9371 </a:t>
            </a:r>
            <a:endParaRPr lang="en-GB" dirty="0" smtClean="0"/>
          </a:p>
          <a:p>
            <a:pPr lvl="1">
              <a:buFont typeface="Arial" panose="020B0604020202020204" pitchFamily="34" charset="0"/>
              <a:buChar char="•"/>
            </a:pPr>
            <a:r>
              <a:rPr lang="en-GB" dirty="0" smtClean="0"/>
              <a:t>No objection to any of the proposed resolutions</a:t>
            </a:r>
          </a:p>
          <a:p>
            <a:pPr>
              <a:buFont typeface="Arial" panose="020B0604020202020204" pitchFamily="34" charset="0"/>
              <a:buChar char="•"/>
            </a:pPr>
            <a:r>
              <a:rPr lang="en-GB" dirty="0" smtClean="0"/>
              <a:t>11-17/0689</a:t>
            </a:r>
          </a:p>
          <a:p>
            <a:pPr lvl="1">
              <a:buFont typeface="Arial" panose="020B0604020202020204" pitchFamily="34" charset="0"/>
              <a:buChar char="•"/>
            </a:pPr>
            <a:r>
              <a:rPr lang="en-GB" dirty="0"/>
              <a:t>5928 3302 8158 8535 8544 7539 8545 9118 8546 8160 7544 </a:t>
            </a:r>
            <a:r>
              <a:rPr lang="en-GB" dirty="0" smtClean="0"/>
              <a:t>5802</a:t>
            </a:r>
          </a:p>
          <a:p>
            <a:pPr lvl="1">
              <a:buFont typeface="Arial" panose="020B0604020202020204" pitchFamily="34" charset="0"/>
              <a:buChar char="•"/>
            </a:pPr>
            <a:r>
              <a:rPr lang="en-GB" dirty="0" smtClean="0"/>
              <a:t>No objection to any of the resolutions </a:t>
            </a:r>
          </a:p>
          <a:p>
            <a:pPr>
              <a:buFont typeface="Arial" panose="020B0604020202020204" pitchFamily="34" charset="0"/>
              <a:buChar char="•"/>
            </a:pPr>
            <a:r>
              <a:rPr lang="en-US" dirty="0" smtClean="0"/>
              <a:t>11-17/0308</a:t>
            </a:r>
          </a:p>
          <a:p>
            <a:pPr lvl="1">
              <a:buFont typeface="Arial" panose="020B0604020202020204" pitchFamily="34" charset="0"/>
              <a:buChar char="•"/>
            </a:pPr>
            <a:r>
              <a:rPr lang="en-US" dirty="0" smtClean="0"/>
              <a:t>CID 5917 and CID 8165</a:t>
            </a:r>
          </a:p>
          <a:p>
            <a:pPr lvl="1">
              <a:buFont typeface="Arial" panose="020B0604020202020204" pitchFamily="34" charset="0"/>
              <a:buChar char="•"/>
            </a:pPr>
            <a:r>
              <a:rPr lang="en-US" dirty="0" smtClean="0"/>
              <a:t>Adding MU BSS load element – to be discussed next week.</a:t>
            </a:r>
          </a:p>
          <a:p>
            <a:pPr>
              <a:buFont typeface="Arial" panose="020B0604020202020204" pitchFamily="34" charset="0"/>
              <a:buChar char="•"/>
            </a:pPr>
            <a:r>
              <a:rPr lang="en-US" dirty="0" smtClean="0"/>
              <a:t>11-17/0669</a:t>
            </a:r>
          </a:p>
          <a:p>
            <a:pPr lvl="1">
              <a:buFont typeface="Arial" panose="020B0604020202020204" pitchFamily="34" charset="0"/>
              <a:buChar char="•"/>
            </a:pPr>
            <a:r>
              <a:rPr lang="en-US" dirty="0" smtClean="0"/>
              <a:t>CID 4928 –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830484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11-17/0361</a:t>
            </a:r>
          </a:p>
          <a:p>
            <a:pPr lvl="1">
              <a:buFont typeface="Arial" panose="020B0604020202020204" pitchFamily="34" charset="0"/>
              <a:buChar char="•"/>
            </a:pPr>
            <a:r>
              <a:rPr lang="en-US" dirty="0" smtClean="0"/>
              <a:t>Related to BSS Load element – to be discussed next week.</a:t>
            </a:r>
          </a:p>
          <a:p>
            <a:pPr>
              <a:buFont typeface="Arial" panose="020B0604020202020204" pitchFamily="34" charset="0"/>
              <a:buChar char="•"/>
            </a:pPr>
            <a:r>
              <a:rPr lang="en-US" dirty="0" smtClean="0"/>
              <a:t>11-17/0296</a:t>
            </a:r>
          </a:p>
          <a:p>
            <a:pPr lvl="1">
              <a:buFont typeface="Arial" panose="020B0604020202020204" pitchFamily="34" charset="0"/>
              <a:buChar char="•"/>
            </a:pPr>
            <a:r>
              <a:rPr lang="en-GB" dirty="0"/>
              <a:t>4843, 4844, 5065, 5662, 5964, 6954, 7397, 7401, 7402, 7627, 7628, 8108, 8143, </a:t>
            </a:r>
            <a:r>
              <a:rPr lang="en-GB" dirty="0">
                <a:solidFill>
                  <a:srgbClr val="FF0000"/>
                </a:solidFill>
              </a:rPr>
              <a:t>8153</a:t>
            </a:r>
            <a:r>
              <a:rPr lang="en-GB" dirty="0"/>
              <a:t>, 8225, 8226, 8594, 9659, </a:t>
            </a:r>
            <a:r>
              <a:rPr lang="en-GB" dirty="0" smtClean="0">
                <a:solidFill>
                  <a:srgbClr val="002060"/>
                </a:solidFill>
              </a:rPr>
              <a:t>6748 (ED)</a:t>
            </a:r>
          </a:p>
          <a:p>
            <a:pPr lvl="1">
              <a:buFont typeface="Arial" panose="020B0604020202020204" pitchFamily="34" charset="0"/>
              <a:buChar char="•"/>
            </a:pPr>
            <a:r>
              <a:rPr lang="en-GB" dirty="0" smtClean="0">
                <a:solidFill>
                  <a:schemeClr val="tx1"/>
                </a:solidFill>
              </a:rPr>
              <a:t>To be continued on Thursday</a:t>
            </a:r>
            <a:endParaRPr lang="en-US" dirty="0">
              <a:solidFill>
                <a:schemeClr val="tx1"/>
              </a:solidFill>
            </a:endParaRP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29887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04,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9:00 – 10:30		</a:t>
            </a:r>
            <a:r>
              <a:rPr lang="en-US" dirty="0" smtClean="0"/>
              <a:t>comment </a:t>
            </a:r>
            <a:r>
              <a:rPr lang="en-US" dirty="0"/>
              <a:t>resolution</a:t>
            </a:r>
          </a:p>
          <a:p>
            <a:r>
              <a:rPr lang="en-US" dirty="0"/>
              <a:t>10:30 – 10:45		Break</a:t>
            </a:r>
          </a:p>
          <a:p>
            <a:r>
              <a:rPr lang="en-US" dirty="0"/>
              <a:t>10:45 – 12:00 	Comment Resolution</a:t>
            </a:r>
          </a:p>
          <a:p>
            <a:r>
              <a:rPr lang="en-US" dirty="0"/>
              <a:t>12:00 – 1:30		Lunch</a:t>
            </a:r>
          </a:p>
          <a:p>
            <a:r>
              <a:rPr lang="en-US" dirty="0"/>
              <a:t>1:30 – 3:00		Comment resolution</a:t>
            </a:r>
          </a:p>
          <a:p>
            <a:r>
              <a:rPr lang="en-US" dirty="0"/>
              <a:t>3:00 – 3:15		Break</a:t>
            </a:r>
          </a:p>
          <a:p>
            <a:r>
              <a:rPr lang="en-US" dirty="0"/>
              <a:t>3:15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11-17/0296</a:t>
            </a:r>
          </a:p>
          <a:p>
            <a:pPr lvl="1">
              <a:buFont typeface="Arial" panose="020B0604020202020204" pitchFamily="34" charset="0"/>
              <a:buChar char="•"/>
            </a:pPr>
            <a:r>
              <a:rPr lang="en-US" dirty="0" smtClean="0"/>
              <a:t>Continue the discussion of submission 11-17/0296</a:t>
            </a:r>
          </a:p>
          <a:p>
            <a:pPr lvl="1">
              <a:buFont typeface="Arial" panose="020B0604020202020204" pitchFamily="34" charset="0"/>
              <a:buChar char="•"/>
            </a:pPr>
            <a:r>
              <a:rPr lang="en-US" dirty="0" smtClean="0"/>
              <a:t>CID 8153 is deferred</a:t>
            </a:r>
          </a:p>
          <a:p>
            <a:pPr lvl="1">
              <a:buFont typeface="Arial" panose="020B0604020202020204" pitchFamily="34" charset="0"/>
              <a:buChar char="•"/>
            </a:pPr>
            <a:r>
              <a:rPr lang="en-US" dirty="0" smtClean="0"/>
              <a:t>No objection to the resolutions of the other CIDs</a:t>
            </a:r>
          </a:p>
          <a:p>
            <a:pPr>
              <a:buFont typeface="Arial" panose="020B0604020202020204" pitchFamily="34" charset="0"/>
              <a:buChar char="•"/>
            </a:pPr>
            <a:r>
              <a:rPr lang="en-US" dirty="0" smtClean="0"/>
              <a:t>11-17/0298</a:t>
            </a:r>
          </a:p>
          <a:p>
            <a:pPr lvl="1">
              <a:buFont typeface="Arial" panose="020B0604020202020204" pitchFamily="34" charset="0"/>
              <a:buChar char="•"/>
            </a:pPr>
            <a:r>
              <a:rPr lang="en-GB" dirty="0"/>
              <a:t>5656, 5963, 7395</a:t>
            </a:r>
            <a:r>
              <a:rPr lang="en-GB" b="1" dirty="0"/>
              <a:t>, </a:t>
            </a:r>
            <a:r>
              <a:rPr lang="en-GB" dirty="0"/>
              <a:t>7396, 7400, 7618, 7619, 8067, 10277, </a:t>
            </a:r>
            <a:r>
              <a:rPr lang="en-GB" dirty="0">
                <a:solidFill>
                  <a:srgbClr val="002060"/>
                </a:solidFill>
              </a:rPr>
              <a:t>8322, </a:t>
            </a:r>
            <a:r>
              <a:rPr lang="en-GB" dirty="0" smtClean="0">
                <a:solidFill>
                  <a:srgbClr val="002060"/>
                </a:solidFill>
              </a:rPr>
              <a:t>9978 (ED)</a:t>
            </a:r>
            <a:endParaRPr lang="en-US" dirty="0"/>
          </a:p>
          <a:p>
            <a:pPr lvl="1">
              <a:buFont typeface="Arial" panose="020B0604020202020204" pitchFamily="34" charset="0"/>
              <a:buChar char="•"/>
            </a:pPr>
            <a:r>
              <a:rPr lang="en-US" dirty="0" smtClean="0">
                <a:solidFill>
                  <a:schemeClr val="tx1"/>
                </a:solidFill>
              </a:rPr>
              <a:t>No objection to any of the resolutions.</a:t>
            </a:r>
          </a:p>
          <a:p>
            <a:pPr>
              <a:buFont typeface="Arial" panose="020B0604020202020204" pitchFamily="34" charset="0"/>
              <a:buChar char="•"/>
            </a:pPr>
            <a:r>
              <a:rPr lang="en-US" dirty="0" smtClean="0">
                <a:solidFill>
                  <a:schemeClr val="tx1"/>
                </a:solidFill>
              </a:rPr>
              <a:t>11-17/0682</a:t>
            </a:r>
          </a:p>
          <a:p>
            <a:pPr lvl="1">
              <a:buFont typeface="Arial" panose="020B0604020202020204" pitchFamily="34" charset="0"/>
              <a:buChar char="•"/>
            </a:pPr>
            <a:r>
              <a:rPr lang="en-GB" dirty="0"/>
              <a:t>5957, </a:t>
            </a:r>
            <a:r>
              <a:rPr lang="en-GB" dirty="0" smtClean="0"/>
              <a:t>8223</a:t>
            </a:r>
          </a:p>
          <a:p>
            <a:pPr lvl="1">
              <a:buFont typeface="Arial" panose="020B0604020202020204" pitchFamily="34" charset="0"/>
              <a:buChar char="•"/>
            </a:pPr>
            <a:r>
              <a:rPr lang="en-US" dirty="0" smtClean="0"/>
              <a:t>No objection</a:t>
            </a:r>
            <a:endParaRPr lang="en-US" dirty="0"/>
          </a:p>
          <a:p>
            <a:pPr lvl="1">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777663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Seoul</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03-05,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11-17/0683</a:t>
            </a:r>
          </a:p>
          <a:p>
            <a:pPr lvl="1">
              <a:buFont typeface="Arial" panose="020B0604020202020204" pitchFamily="34" charset="0"/>
              <a:buChar char="•"/>
            </a:pPr>
            <a:r>
              <a:rPr lang="en-US" dirty="0" smtClean="0"/>
              <a:t>4845, </a:t>
            </a:r>
            <a:r>
              <a:rPr lang="en-US" dirty="0"/>
              <a:t>4848, 4849, </a:t>
            </a:r>
            <a:r>
              <a:rPr lang="en-US" dirty="0">
                <a:solidFill>
                  <a:srgbClr val="FF0000"/>
                </a:solidFill>
              </a:rPr>
              <a:t>4850,</a:t>
            </a:r>
            <a:r>
              <a:rPr lang="en-US" dirty="0"/>
              <a:t> 4851, 5663, 5665, 6044, 7189, 7398, 7399, 7629, 7630, 7631, </a:t>
            </a:r>
            <a:r>
              <a:rPr lang="en-US" dirty="0" smtClean="0"/>
              <a:t>7632, </a:t>
            </a:r>
            <a:r>
              <a:rPr lang="en-US" dirty="0"/>
              <a:t>8132, 8595, 9313, 9979, 5084, 5664, 9576, 10280, 7635, 4847	</a:t>
            </a:r>
            <a:endParaRPr lang="en-US" dirty="0" smtClean="0"/>
          </a:p>
          <a:p>
            <a:pPr lvl="1">
              <a:buFont typeface="Arial" panose="020B0604020202020204" pitchFamily="34" charset="0"/>
              <a:buChar char="•"/>
            </a:pPr>
            <a:r>
              <a:rPr lang="en-US" dirty="0" smtClean="0"/>
              <a:t>CID 4850 is deferred</a:t>
            </a:r>
          </a:p>
          <a:p>
            <a:pPr lvl="1">
              <a:buFont typeface="Arial" panose="020B0604020202020204" pitchFamily="34" charset="0"/>
              <a:buChar char="•"/>
            </a:pPr>
            <a:r>
              <a:rPr lang="en-US" dirty="0" smtClean="0"/>
              <a:t>No objection to resolutions of the rest of the CIDs</a:t>
            </a:r>
          </a:p>
          <a:p>
            <a:pPr>
              <a:buFont typeface="Arial" panose="020B0604020202020204" pitchFamily="34" charset="0"/>
              <a:buChar char="•"/>
            </a:pPr>
            <a:r>
              <a:rPr lang="en-US" dirty="0" smtClean="0"/>
              <a:t>11-17/0686</a:t>
            </a:r>
          </a:p>
          <a:p>
            <a:pPr lvl="1">
              <a:buFont typeface="Arial" panose="020B0604020202020204" pitchFamily="34" charset="0"/>
              <a:buChar char="•"/>
            </a:pPr>
            <a:r>
              <a:rPr lang="en-GB" dirty="0"/>
              <a:t>5670, 5852, 6751, 7633, 7634, 7822, 8086, 8089, 8090, 8229, 8286, 8287, 9314, 9744, 9745, 9746, 9935, 9936, 9980, 5666, 5667, 5669, 6749, 6750, 6752, </a:t>
            </a:r>
            <a:r>
              <a:rPr lang="en-GB" dirty="0" smtClean="0"/>
              <a:t>7114</a:t>
            </a:r>
          </a:p>
          <a:p>
            <a:pPr lvl="1">
              <a:buFont typeface="Arial" panose="020B0604020202020204" pitchFamily="34" charset="0"/>
              <a:buChar char="•"/>
            </a:pPr>
            <a:r>
              <a:rPr lang="en-GB" dirty="0" smtClean="0"/>
              <a:t>No objection</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50051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11-17/0687</a:t>
            </a:r>
          </a:p>
          <a:p>
            <a:pPr lvl="1">
              <a:buFont typeface="Arial" panose="020B0604020202020204" pitchFamily="34" charset="0"/>
              <a:buChar char="•"/>
            </a:pPr>
            <a:r>
              <a:rPr lang="en-US" dirty="0" smtClean="0"/>
              <a:t>3076</a:t>
            </a:r>
            <a:r>
              <a:rPr lang="en-US" dirty="0"/>
              <a:t>, 5671, </a:t>
            </a:r>
            <a:r>
              <a:rPr lang="en-US" dirty="0" smtClean="0"/>
              <a:t>5672</a:t>
            </a:r>
            <a:r>
              <a:rPr lang="en-US" dirty="0" smtClean="0"/>
              <a:t>, </a:t>
            </a:r>
            <a:r>
              <a:rPr lang="en-US" dirty="0"/>
              <a:t>8125, 8126, 8145, 8154, 9577, 9981, 4846, </a:t>
            </a:r>
            <a:r>
              <a:rPr lang="en-US" dirty="0" smtClean="0"/>
              <a:t>8130</a:t>
            </a:r>
          </a:p>
          <a:p>
            <a:pPr lvl="1">
              <a:buFont typeface="Arial" panose="020B0604020202020204" pitchFamily="34" charset="0"/>
              <a:buChar char="•"/>
            </a:pPr>
            <a:r>
              <a:rPr lang="en-US" dirty="0" smtClean="0"/>
              <a:t>No objection to resolutions</a:t>
            </a:r>
          </a:p>
          <a:p>
            <a:pPr>
              <a:buFont typeface="Arial" panose="020B0604020202020204" pitchFamily="34" charset="0"/>
              <a:buChar char="•"/>
            </a:pPr>
            <a:r>
              <a:rPr lang="en-US" dirty="0" smtClean="0"/>
              <a:t>11-17/0693</a:t>
            </a:r>
          </a:p>
          <a:p>
            <a:pPr lvl="1">
              <a:buFont typeface="Arial" panose="020B0604020202020204" pitchFamily="34" charset="0"/>
              <a:buChar char="•"/>
            </a:pPr>
            <a:r>
              <a:rPr lang="en-GB" dirty="0"/>
              <a:t>CID 3048, 3049, 5349, 5351, 3038, and </a:t>
            </a:r>
            <a:r>
              <a:rPr lang="en-GB" dirty="0" smtClean="0"/>
              <a:t>4472</a:t>
            </a:r>
          </a:p>
          <a:p>
            <a:pPr lvl="1">
              <a:buFont typeface="Arial" panose="020B0604020202020204" pitchFamily="34" charset="0"/>
              <a:buChar char="•"/>
            </a:pPr>
            <a:r>
              <a:rPr lang="en-GB" dirty="0" smtClean="0"/>
              <a:t>No objection to proposed resolutions</a:t>
            </a:r>
            <a:r>
              <a:rPr lang="en-GB" dirty="0" smtClean="0"/>
              <a:t>.</a:t>
            </a:r>
          </a:p>
          <a:p>
            <a:pPr>
              <a:buFont typeface="Arial" panose="020B0604020202020204" pitchFamily="34" charset="0"/>
              <a:buChar char="•"/>
            </a:pPr>
            <a:r>
              <a:rPr lang="en-GB" dirty="0" smtClean="0"/>
              <a:t>11-17/325</a:t>
            </a:r>
          </a:p>
          <a:p>
            <a:pPr lvl="1">
              <a:buFont typeface="Arial" panose="020B0604020202020204" pitchFamily="34" charset="0"/>
              <a:buChar char="•"/>
            </a:pPr>
            <a:r>
              <a:rPr lang="en-GB" dirty="0"/>
              <a:t>3028, 3029, 4452, 4460, 4686, 4697, 7918, 7919, 9660, 9841, 9842, 3093, 5509, 5510, 5674, 5675, 5782, 6041, 6045, 6046, 7593, 7594, 7595, 7596, 7597, 9753, 9959, 9960, 3046, </a:t>
            </a:r>
            <a:r>
              <a:rPr lang="en-GB" dirty="0" smtClean="0"/>
              <a:t>8316</a:t>
            </a:r>
          </a:p>
          <a:p>
            <a:pPr lvl="1">
              <a:buFont typeface="Arial" panose="020B0604020202020204" pitchFamily="34" charset="0"/>
              <a:buChar char="•"/>
            </a:pPr>
            <a:r>
              <a:rPr lang="en-GB" dirty="0" smtClean="0"/>
              <a:t>No </a:t>
            </a:r>
            <a:r>
              <a:rPr lang="en-GB" dirty="0" err="1" smtClean="0"/>
              <a:t>objetion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097007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11-17/0267</a:t>
            </a:r>
          </a:p>
          <a:p>
            <a:pPr lvl="1">
              <a:buFont typeface="Arial" panose="020B0604020202020204" pitchFamily="34" charset="0"/>
              <a:buChar char="•"/>
            </a:pPr>
            <a:r>
              <a:rPr lang="en-GB" dirty="0"/>
              <a:t>3198, 3199, 3200, 5204, 5205, 5207, 5208, 5484, 5489, 5494, , 5496, 5497, 5499, 5500, 5501, 5502, 5503, 5690, 5691, 5870, 7122, 7123, 7129, 7406, 7612, 8073, 8104, 8232, 8239, 9315,9540, 9944, 9946, 9947, 10031, 10032, 7125, 3197, 5689, 9541, , 3196, 6025, 7823, </a:t>
            </a:r>
            <a:r>
              <a:rPr lang="en-GB" dirty="0" smtClean="0"/>
              <a:t>8233</a:t>
            </a:r>
          </a:p>
          <a:p>
            <a:pPr lvl="1">
              <a:buFont typeface="Arial" panose="020B0604020202020204" pitchFamily="34" charset="0"/>
              <a:buChar char="•"/>
            </a:pPr>
            <a:r>
              <a:rPr lang="en-US" dirty="0" smtClean="0"/>
              <a:t>SP is deferred for tomorrow.</a:t>
            </a:r>
          </a:p>
          <a:p>
            <a:pPr>
              <a:buFont typeface="Arial" panose="020B0604020202020204" pitchFamily="34" charset="0"/>
              <a:buChar char="•"/>
            </a:pPr>
            <a:r>
              <a:rPr lang="en-US" dirty="0" smtClean="0"/>
              <a:t>11-17/0634</a:t>
            </a:r>
          </a:p>
          <a:p>
            <a:pPr lvl="1">
              <a:buFont typeface="Arial" panose="020B0604020202020204" pitchFamily="34" charset="0"/>
              <a:buChar char="•"/>
            </a:pPr>
            <a:r>
              <a:rPr lang="en-GB" dirty="0"/>
              <a:t>5411, 9406, 6188, 9405, 7417, 7418, 9404, 9408</a:t>
            </a:r>
            <a:r>
              <a:rPr lang="en-GB" dirty="0">
                <a:solidFill>
                  <a:srgbClr val="FF0000"/>
                </a:solidFill>
              </a:rPr>
              <a:t>, 9448</a:t>
            </a:r>
            <a:r>
              <a:rPr lang="en-GB" dirty="0"/>
              <a:t>, 3238, 7652, 8301, 9105, 9326, 9493, 9581, </a:t>
            </a:r>
            <a:r>
              <a:rPr lang="en-GB" dirty="0" smtClean="0"/>
              <a:t>10175</a:t>
            </a:r>
          </a:p>
          <a:p>
            <a:pPr lvl="1">
              <a:buFont typeface="Arial" panose="020B0604020202020204" pitchFamily="34" charset="0"/>
              <a:buChar char="•"/>
            </a:pPr>
            <a:r>
              <a:rPr lang="en-US" dirty="0" smtClean="0"/>
              <a:t>No objection to any of the resolutions.</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815174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11-17/0644</a:t>
            </a:r>
          </a:p>
          <a:p>
            <a:pPr lvl="1">
              <a:buFont typeface="Arial" panose="020B0604020202020204" pitchFamily="34" charset="0"/>
              <a:buChar char="•"/>
            </a:pPr>
            <a:r>
              <a:rPr lang="en-US" dirty="0" smtClean="0"/>
              <a:t>CID 6052 – no objection</a:t>
            </a:r>
          </a:p>
          <a:p>
            <a:pPr>
              <a:buFont typeface="Arial" panose="020B0604020202020204" pitchFamily="34" charset="0"/>
              <a:buChar char="•"/>
            </a:pPr>
            <a:r>
              <a:rPr lang="en-US" dirty="0" smtClean="0"/>
              <a:t>11-17/0708</a:t>
            </a:r>
          </a:p>
          <a:p>
            <a:pPr lvl="1">
              <a:buFont typeface="Arial" panose="020B0604020202020204" pitchFamily="34" charset="0"/>
              <a:buChar char="•"/>
            </a:pPr>
            <a:r>
              <a:rPr lang="en-US" dirty="0"/>
              <a:t>8220, 7411, 5399, 6181, 9417, 8278, 9919, 5395, 5396, 6180, 9416, </a:t>
            </a:r>
            <a:r>
              <a:rPr lang="en-US" dirty="0" smtClean="0"/>
              <a:t>8527</a:t>
            </a:r>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11-17/0249</a:t>
            </a:r>
          </a:p>
          <a:p>
            <a:pPr lvl="1">
              <a:buFont typeface="Arial" panose="020B0604020202020204" pitchFamily="34" charset="0"/>
              <a:buChar char="•"/>
            </a:pPr>
            <a:r>
              <a:rPr lang="en-GB" dirty="0"/>
              <a:t>8700, 8057, 8274, 8298, 7645, 5913, 9294</a:t>
            </a:r>
            <a:r>
              <a:rPr lang="en-GB" dirty="0">
                <a:solidFill>
                  <a:srgbClr val="FF0000"/>
                </a:solidFill>
              </a:rPr>
              <a:t>, 7180</a:t>
            </a:r>
            <a:r>
              <a:rPr lang="en-GB" dirty="0"/>
              <a:t>, </a:t>
            </a:r>
            <a:r>
              <a:rPr lang="en-GB" dirty="0">
                <a:solidFill>
                  <a:srgbClr val="FF0000"/>
                </a:solidFill>
              </a:rPr>
              <a:t>7646</a:t>
            </a:r>
            <a:r>
              <a:rPr lang="en-GB" dirty="0"/>
              <a:t>, </a:t>
            </a:r>
            <a:r>
              <a:rPr lang="en-GB" dirty="0">
                <a:solidFill>
                  <a:srgbClr val="FF0000"/>
                </a:solidFill>
              </a:rPr>
              <a:t>9899</a:t>
            </a:r>
            <a:r>
              <a:rPr lang="en-GB" dirty="0"/>
              <a:t>, 9478, 10266, 3226, 3225, 7094, 8553, 9527, 9900, 9903, 3227, 7227, 8172, 6101, 7973, 9296, </a:t>
            </a:r>
            <a:r>
              <a:rPr lang="en-GB" dirty="0">
                <a:solidFill>
                  <a:srgbClr val="FF0000"/>
                </a:solidFill>
              </a:rPr>
              <a:t>4826</a:t>
            </a:r>
            <a:r>
              <a:rPr lang="en-GB" dirty="0"/>
              <a:t>, 4827, 8704, 8277, 3233, 5718, 5989, 9096, 9097, 3234, 9590, 5719, 5192, 8218, 8345, 5995, 8219, 5996, 7974, 10015, 6699, 5017, </a:t>
            </a:r>
            <a:r>
              <a:rPr lang="en-GB" dirty="0" smtClean="0"/>
              <a:t>9915</a:t>
            </a:r>
          </a:p>
          <a:p>
            <a:pPr lvl="1">
              <a:buFont typeface="Arial" panose="020B0604020202020204" pitchFamily="34" charset="0"/>
              <a:buChar char="•"/>
            </a:pPr>
            <a:r>
              <a:rPr lang="en-GB" dirty="0" smtClean="0"/>
              <a:t>SP is deferred till tomorrow</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27160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11-17/0140</a:t>
            </a:r>
          </a:p>
          <a:p>
            <a:pPr lvl="1">
              <a:buFont typeface="Arial" panose="020B0604020202020204" pitchFamily="34" charset="0"/>
              <a:buChar char="•"/>
            </a:pPr>
            <a:r>
              <a:rPr lang="en-GB" dirty="0"/>
              <a:t>8194, 5426, 7469, 7704, 7470, 5427, 7294, 8366, 7706, 3021, 8515, 8516, 8517, 8518, 9368, 5827, 7914, 7915, 7916, 7754, 7277, 9369, 5828, 7332, 6001, 6003, 9649, 7333, 5758, 8521, 8522, 3026, 4741, 7009, </a:t>
            </a:r>
            <a:r>
              <a:rPr lang="en-GB" dirty="0" smtClean="0"/>
              <a:t>3128</a:t>
            </a:r>
          </a:p>
          <a:p>
            <a:pPr lvl="1">
              <a:buFont typeface="Arial" panose="020B0604020202020204" pitchFamily="34" charset="0"/>
              <a:buChar char="•"/>
            </a:pPr>
            <a:r>
              <a:rPr lang="en-GB" dirty="0" smtClean="0"/>
              <a:t>No objection to the resolutions</a:t>
            </a:r>
          </a:p>
          <a:p>
            <a:pPr>
              <a:buFont typeface="Arial" panose="020B0604020202020204" pitchFamily="34" charset="0"/>
              <a:buChar char="•"/>
            </a:pPr>
            <a:r>
              <a:rPr lang="en-GB" dirty="0" smtClean="0"/>
              <a:t>11-17/0631</a:t>
            </a:r>
          </a:p>
          <a:p>
            <a:pPr lvl="1">
              <a:buFont typeface="Arial" panose="020B0604020202020204" pitchFamily="34" charset="0"/>
              <a:buChar char="•"/>
            </a:pPr>
            <a:r>
              <a:rPr lang="en-GB" dirty="0"/>
              <a:t>3030, 3122, 5326, 5919, 6088, 6347, 6348, 7357, 7381, 8541</a:t>
            </a:r>
            <a:endParaRPr lang="en-US" dirty="0"/>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11-17/0646</a:t>
            </a:r>
          </a:p>
          <a:p>
            <a:pPr lvl="1">
              <a:buFont typeface="Arial" panose="020B0604020202020204" pitchFamily="34" charset="0"/>
              <a:buChar char="•"/>
            </a:pPr>
            <a:r>
              <a:rPr lang="en-US" dirty="0"/>
              <a:t>3237, 6005, 6007</a:t>
            </a:r>
            <a:r>
              <a:rPr lang="en-US" dirty="0">
                <a:solidFill>
                  <a:srgbClr val="FF0000"/>
                </a:solidFill>
              </a:rPr>
              <a:t>, 6106</a:t>
            </a:r>
            <a:r>
              <a:rPr lang="en-US" dirty="0"/>
              <a:t>, 7104, 7105, </a:t>
            </a:r>
            <a:r>
              <a:rPr lang="en-US" dirty="0">
                <a:solidFill>
                  <a:srgbClr val="00B050"/>
                </a:solidFill>
              </a:rPr>
              <a:t>7106</a:t>
            </a:r>
            <a:r>
              <a:rPr lang="en-US" dirty="0"/>
              <a:t>, 7415, 7416, 7426, 7545, </a:t>
            </a:r>
            <a:r>
              <a:rPr lang="en-US" dirty="0">
                <a:solidFill>
                  <a:srgbClr val="00B050"/>
                </a:solidFill>
              </a:rPr>
              <a:t>8152</a:t>
            </a:r>
            <a:r>
              <a:rPr lang="en-US" dirty="0"/>
              <a:t>, </a:t>
            </a:r>
            <a:r>
              <a:rPr lang="en-US" dirty="0">
                <a:solidFill>
                  <a:srgbClr val="00B050"/>
                </a:solidFill>
              </a:rPr>
              <a:t>8221</a:t>
            </a:r>
            <a:r>
              <a:rPr lang="en-US" dirty="0"/>
              <a:t>, </a:t>
            </a:r>
            <a:r>
              <a:rPr lang="en-US" dirty="0">
                <a:solidFill>
                  <a:srgbClr val="00B050"/>
                </a:solidFill>
              </a:rPr>
              <a:t>9533</a:t>
            </a:r>
            <a:r>
              <a:rPr lang="en-US" dirty="0"/>
              <a:t>, </a:t>
            </a:r>
            <a:r>
              <a:rPr lang="en-US" dirty="0">
                <a:solidFill>
                  <a:srgbClr val="FF0000"/>
                </a:solidFill>
              </a:rPr>
              <a:t>9571</a:t>
            </a:r>
            <a:r>
              <a:rPr lang="en-US" dirty="0"/>
              <a:t>, 9918, </a:t>
            </a:r>
            <a:r>
              <a:rPr lang="en-US" dirty="0">
                <a:solidFill>
                  <a:srgbClr val="FF0000"/>
                </a:solidFill>
              </a:rPr>
              <a:t>10173</a:t>
            </a:r>
            <a:r>
              <a:rPr lang="en-US" dirty="0"/>
              <a:t>, </a:t>
            </a:r>
            <a:r>
              <a:rPr lang="en-US" dirty="0" smtClean="0">
                <a:solidFill>
                  <a:schemeClr val="tx1"/>
                </a:solidFill>
              </a:rPr>
              <a:t>10176</a:t>
            </a:r>
          </a:p>
          <a:p>
            <a:pPr lvl="1">
              <a:buFont typeface="Arial" panose="020B0604020202020204" pitchFamily="34" charset="0"/>
              <a:buChar char="•"/>
            </a:pPr>
            <a:r>
              <a:rPr lang="en-US" dirty="0" smtClean="0"/>
              <a:t>No objection for the rest </a:t>
            </a:r>
            <a:r>
              <a:rPr lang="en-US" smtClean="0"/>
              <a:t>of the CIDs.</a:t>
            </a:r>
            <a:endParaRPr lang="en-US"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755669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05,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IEEE-SA IPR Policy and Procedure</a:t>
            </a:r>
          </a:p>
          <a:p>
            <a:r>
              <a:rPr lang="en-US" dirty="0"/>
              <a:t>9:00 – 10:30		comment resolution</a:t>
            </a:r>
          </a:p>
          <a:p>
            <a:r>
              <a:rPr lang="en-US" dirty="0"/>
              <a:t>10:30 – 10:45		Break</a:t>
            </a:r>
          </a:p>
          <a:p>
            <a:r>
              <a:rPr lang="en-US" dirty="0"/>
              <a:t>10:45 – 12:00 	Comment Resolution</a:t>
            </a:r>
          </a:p>
          <a:p>
            <a:r>
              <a:rPr lang="en-US" dirty="0"/>
              <a:t>12:00 – 1:30		Lunch</a:t>
            </a:r>
          </a:p>
          <a:p>
            <a:r>
              <a:rPr lang="en-US" dirty="0"/>
              <a:t>1:30 – 3:00		Comment resolution</a:t>
            </a:r>
          </a:p>
          <a:p>
            <a:r>
              <a:rPr lang="en-US" dirty="0"/>
              <a:t>3:00 – 3:15		Break</a:t>
            </a:r>
          </a:p>
          <a:p>
            <a:r>
              <a:rPr lang="en-US" dirty="0"/>
              <a:t>3:15 </a:t>
            </a:r>
            <a:r>
              <a:rPr lang="en-US" dirty="0" smtClean="0"/>
              <a:t>– 5:00</a:t>
            </a:r>
            <a:r>
              <a:rPr lang="en-US" dirty="0"/>
              <a:t>		Comment </a:t>
            </a:r>
            <a:r>
              <a:rPr lang="en-US" dirty="0" smtClean="0"/>
              <a:t>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TotalTime>
  <Words>1853</Words>
  <Application>Microsoft Office PowerPoint</Application>
  <PresentationFormat>On-screen Show (4:3)</PresentationFormat>
  <Paragraphs>298</Paragraphs>
  <Slides>25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May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May 03 2017</vt:lpstr>
      <vt:lpstr>Wednesday</vt:lpstr>
      <vt:lpstr>Submissions</vt:lpstr>
      <vt:lpstr>Submissions Covered</vt:lpstr>
      <vt:lpstr>Submissions Covered</vt:lpstr>
      <vt:lpstr>Submissions Covered</vt:lpstr>
      <vt:lpstr>Agenda for Thursday May 04, 2017 </vt:lpstr>
      <vt:lpstr>Submissions Covered</vt:lpstr>
      <vt:lpstr>Submissions Covered </vt:lpstr>
      <vt:lpstr>Submissions Covered</vt:lpstr>
      <vt:lpstr>Submissions Covered </vt:lpstr>
      <vt:lpstr>Submissions Covered</vt:lpstr>
      <vt:lpstr>Submissions Covered </vt:lpstr>
      <vt:lpstr>Agenda for Friday May 05,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82</cp:revision>
  <cp:lastPrinted>1601-01-01T00:00:00Z</cp:lastPrinted>
  <dcterms:created xsi:type="dcterms:W3CDTF">2017-01-26T15:28:16Z</dcterms:created>
  <dcterms:modified xsi:type="dcterms:W3CDTF">2017-05-04T08:57:08Z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1493127858</vt:lpwstr>
  </property>
</Properties>
</file>