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80" r:id="rId14"/>
    <p:sldId id="272" r:id="rId15"/>
    <p:sldId id="281" r:id="rId16"/>
    <p:sldId id="282" r:id="rId17"/>
    <p:sldId id="283"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802.11-17/0616r1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83234409"/>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16"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(09:00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smtClean="0"/>
              <a:t>Including morning and afternoon breaks and lunch break</a:t>
            </a:r>
          </a:p>
          <a:p>
            <a:pPr lvl="1"/>
            <a:r>
              <a:rPr lang="en-US" altLang="en-US" sz="1800" dirty="0" smtClean="0"/>
              <a:t>Comment Resolution</a:t>
            </a:r>
            <a:endParaRPr lang="en-US" altLang="en-US" sz="1800" dirty="0"/>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Including morning and afternoon breaks and lunch break</a:t>
            </a:r>
          </a:p>
          <a:p>
            <a:pPr lvl="1"/>
            <a:r>
              <a:rPr lang="en-US" altLang="en-US" sz="1800" dirty="0" smtClean="0"/>
              <a:t>Comment </a:t>
            </a:r>
            <a:r>
              <a:rPr lang="en-US" altLang="en-US" sz="1800" dirty="0"/>
              <a:t>Resolution</a:t>
            </a:r>
          </a:p>
          <a:p>
            <a:pPr lvl="1"/>
            <a:r>
              <a:rPr lang="en-US" altLang="en-US" sz="1800" dirty="0"/>
              <a:t>Recess</a:t>
            </a:r>
          </a:p>
          <a:p>
            <a:r>
              <a:rPr lang="en-US" altLang="en-US" sz="2000" dirty="0"/>
              <a:t>Friday (9:00 am – </a:t>
            </a:r>
            <a:r>
              <a:rPr lang="en-US" altLang="en-US" sz="2000" dirty="0" smtClean="0"/>
              <a:t>5:00 </a:t>
            </a:r>
            <a:r>
              <a:rPr lang="en-US" altLang="en-US" sz="2000" dirty="0"/>
              <a:t>pm)</a:t>
            </a:r>
          </a:p>
          <a:p>
            <a:pPr lvl="1"/>
            <a:r>
              <a:rPr lang="en-US" altLang="en-US" sz="1800" dirty="0"/>
              <a:t>Including morning and afternoon breaks and lunch break</a:t>
            </a:r>
          </a:p>
          <a:p>
            <a:pPr lvl="1"/>
            <a:r>
              <a:rPr lang="en-US" altLang="en-US" sz="1800" dirty="0" smtClean="0"/>
              <a:t>Comment Resolution</a:t>
            </a:r>
          </a:p>
          <a:p>
            <a:pPr lvl="1"/>
            <a:r>
              <a:rPr lang="en-US" altLang="en-US" sz="1800" dirty="0" smtClean="0"/>
              <a:t>Closing report</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03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Content Placeholder 2"/>
          <p:cNvSpPr>
            <a:spLocks noGrp="1"/>
          </p:cNvSpPr>
          <p:nvPr>
            <p:ph idx="1"/>
          </p:nvPr>
        </p:nvSpPr>
        <p:spPr/>
        <p:txBody>
          <a:bodyPr/>
          <a:lstStyle/>
          <a:p>
            <a:r>
              <a:rPr lang="en-US" dirty="0" smtClean="0"/>
              <a:t>9:00 – 10:30		Start of meeting and comment resolution</a:t>
            </a:r>
          </a:p>
          <a:p>
            <a:r>
              <a:rPr lang="en-US" dirty="0" smtClean="0"/>
              <a:t>10:30 – 10:45		Break</a:t>
            </a:r>
          </a:p>
          <a:p>
            <a:r>
              <a:rPr lang="en-US" dirty="0" smtClean="0"/>
              <a:t>10:45 – 12:00 	Comment Resolution</a:t>
            </a:r>
          </a:p>
          <a:p>
            <a:r>
              <a:rPr lang="en-US" dirty="0" smtClean="0"/>
              <a:t>12:00 – 1:30		Lunch</a:t>
            </a:r>
          </a:p>
          <a:p>
            <a:r>
              <a:rPr lang="en-US" dirty="0" smtClean="0"/>
              <a:t>1:30 – 3:00		Comment resolution</a:t>
            </a:r>
          </a:p>
          <a:p>
            <a:r>
              <a:rPr lang="en-US" dirty="0" smtClean="0"/>
              <a:t>3:00 – 3:15		Break</a:t>
            </a:r>
          </a:p>
          <a:p>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60342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7" name="Content Placeholder 6"/>
          <p:cNvSpPr>
            <a:spLocks noGrp="1"/>
          </p:cNvSpPr>
          <p:nvPr>
            <p:ph idx="1"/>
          </p:nvPr>
        </p:nvSpPr>
        <p:spPr>
          <a:xfrm>
            <a:off x="685800" y="1981201"/>
            <a:ext cx="7770813" cy="762000"/>
          </a:xfrm>
        </p:spPr>
        <p:txBody>
          <a:bodyPr/>
          <a:lstStyle/>
          <a:p>
            <a:r>
              <a:rPr lang="en-US" dirty="0" smtClean="0"/>
              <a:t>Refer to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45003835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099"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11-17/0601</a:t>
            </a:r>
          </a:p>
          <a:p>
            <a:pPr lvl="1">
              <a:buFont typeface="Arial" panose="020B0604020202020204" pitchFamily="34" charset="0"/>
              <a:buChar char="•"/>
            </a:pPr>
            <a:r>
              <a:rPr lang="en-US" dirty="0"/>
              <a:t>	</a:t>
            </a:r>
            <a:r>
              <a:rPr lang="en-GB" dirty="0" smtClean="0">
                <a:solidFill>
                  <a:srgbClr val="FF0000"/>
                </a:solidFill>
              </a:rPr>
              <a:t>5851</a:t>
            </a:r>
            <a:r>
              <a:rPr lang="en-GB" dirty="0"/>
              <a:t>, 7249, 9495, 9803, </a:t>
            </a:r>
            <a:r>
              <a:rPr lang="en-GB" dirty="0">
                <a:solidFill>
                  <a:srgbClr val="002060"/>
                </a:solidFill>
              </a:rPr>
              <a:t>6260, 7051, 7192, </a:t>
            </a:r>
            <a:r>
              <a:rPr lang="en-GB" dirty="0" smtClean="0">
                <a:solidFill>
                  <a:srgbClr val="002060"/>
                </a:solidFill>
              </a:rPr>
              <a:t>7193 (ED)</a:t>
            </a:r>
          </a:p>
          <a:p>
            <a:pPr lvl="1">
              <a:buFont typeface="Arial" panose="020B0604020202020204" pitchFamily="34" charset="0"/>
              <a:buChar char="•"/>
            </a:pPr>
            <a:r>
              <a:rPr lang="en-US" dirty="0" smtClean="0">
                <a:solidFill>
                  <a:schemeClr val="tx1"/>
                </a:solidFill>
              </a:rPr>
              <a:t>More discussion is needed for 5851</a:t>
            </a:r>
            <a:endParaRPr lang="en-US" dirty="0">
              <a:solidFill>
                <a:schemeClr val="tx1"/>
              </a:solidFill>
            </a:endParaRPr>
          </a:p>
          <a:p>
            <a:pPr>
              <a:buFont typeface="Arial" panose="020B0604020202020204" pitchFamily="34" charset="0"/>
              <a:buChar char="•"/>
            </a:pPr>
            <a:r>
              <a:rPr lang="en-US" dirty="0" smtClean="0"/>
              <a:t>11-17/0295</a:t>
            </a:r>
          </a:p>
          <a:p>
            <a:pPr lvl="1">
              <a:buFont typeface="Arial" panose="020B0604020202020204" pitchFamily="34" charset="0"/>
              <a:buChar char="•"/>
            </a:pP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5890, 6739, 6740, 6741, 6742, 6743, 6744, 7112, 7113, 10278, </a:t>
            </a:r>
            <a:r>
              <a:rPr lang="en-GB" dirty="0" smtClean="0">
                <a:solidFill>
                  <a:srgbClr val="002060"/>
                </a:solidFill>
              </a:rPr>
              <a:t>10279 (ED)</a:t>
            </a:r>
            <a:endParaRPr lang="en-US" dirty="0">
              <a:solidFill>
                <a:srgbClr val="002060"/>
              </a:solidFill>
            </a:endParaRPr>
          </a:p>
          <a:p>
            <a:pPr>
              <a:buFont typeface="Arial" panose="020B0604020202020204" pitchFamily="34" charset="0"/>
              <a:buChar char="•"/>
            </a:pPr>
            <a:r>
              <a:rPr lang="en-US" dirty="0" smtClean="0"/>
              <a:t>11-17/0702</a:t>
            </a:r>
          </a:p>
          <a:p>
            <a:pPr lvl="1">
              <a:buFont typeface="Arial" panose="020B0604020202020204" pitchFamily="34" charset="0"/>
              <a:buChar char="•"/>
            </a:pPr>
            <a:r>
              <a:rPr lang="en-US" dirty="0" smtClean="0"/>
              <a:t>CID 9574</a:t>
            </a:r>
          </a:p>
          <a:p>
            <a:pPr lvl="1">
              <a:buFont typeface="Arial" panose="020B0604020202020204" pitchFamily="34" charset="0"/>
              <a:buChar char="•"/>
            </a:pPr>
            <a:r>
              <a:rPr lang="en-US" dirty="0" smtClean="0"/>
              <a:t>Changes are needed and then discuss the updated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581646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11-17/0362</a:t>
            </a:r>
          </a:p>
          <a:p>
            <a:pPr lvl="1">
              <a:buFont typeface="Arial" panose="020B0604020202020204" pitchFamily="34" charset="0"/>
              <a:buChar char="•"/>
            </a:pPr>
            <a:r>
              <a:rPr lang="en-US" dirty="0"/>
              <a:t>	</a:t>
            </a:r>
            <a:r>
              <a:rPr lang="en-GB" dirty="0"/>
              <a:t>4575 4581 5134 5135 5837 6368 6369 6370 6371 7759 7760 8159 9371 </a:t>
            </a:r>
            <a:endParaRPr lang="en-GB" dirty="0" smtClean="0"/>
          </a:p>
          <a:p>
            <a:pPr lvl="1">
              <a:buFont typeface="Arial" panose="020B0604020202020204" pitchFamily="34" charset="0"/>
              <a:buChar char="•"/>
            </a:pPr>
            <a:r>
              <a:rPr lang="en-GB" dirty="0" smtClean="0"/>
              <a:t>No objection to any of the proposed resolutions</a:t>
            </a:r>
          </a:p>
          <a:p>
            <a:pPr>
              <a:buFont typeface="Arial" panose="020B0604020202020204" pitchFamily="34" charset="0"/>
              <a:buChar char="•"/>
            </a:pPr>
            <a:r>
              <a:rPr lang="en-GB" dirty="0" smtClean="0"/>
              <a:t>11-17/0689</a:t>
            </a:r>
          </a:p>
          <a:p>
            <a:pPr lvl="1">
              <a:buFont typeface="Arial" panose="020B0604020202020204" pitchFamily="34" charset="0"/>
              <a:buChar char="•"/>
            </a:pPr>
            <a:r>
              <a:rPr lang="en-GB" dirty="0"/>
              <a:t>5928 3302 8158 8535 8544 7539 8545 9118 8546 8160 7544 </a:t>
            </a:r>
            <a:r>
              <a:rPr lang="en-GB" dirty="0" smtClean="0"/>
              <a:t>5802</a:t>
            </a:r>
          </a:p>
          <a:p>
            <a:pPr lvl="1">
              <a:buFont typeface="Arial" panose="020B0604020202020204" pitchFamily="34" charset="0"/>
              <a:buChar char="•"/>
            </a:pPr>
            <a:r>
              <a:rPr lang="en-GB" dirty="0" smtClean="0"/>
              <a:t>No objection to any of the resolutions </a:t>
            </a:r>
          </a:p>
          <a:p>
            <a:pPr>
              <a:buFont typeface="Arial" panose="020B0604020202020204" pitchFamily="34" charset="0"/>
              <a:buChar char="•"/>
            </a:pPr>
            <a:r>
              <a:rPr lang="en-US" dirty="0" smtClean="0"/>
              <a:t>11-17/0308</a:t>
            </a:r>
          </a:p>
          <a:p>
            <a:pPr lvl="1">
              <a:buFont typeface="Arial" panose="020B0604020202020204" pitchFamily="34" charset="0"/>
              <a:buChar char="•"/>
            </a:pPr>
            <a:r>
              <a:rPr lang="en-US" dirty="0" smtClean="0"/>
              <a:t>CID 5917 and CID 8165</a:t>
            </a:r>
          </a:p>
          <a:p>
            <a:pPr lvl="1">
              <a:buFont typeface="Arial" panose="020B0604020202020204" pitchFamily="34" charset="0"/>
              <a:buChar char="•"/>
            </a:pPr>
            <a:r>
              <a:rPr lang="en-US" dirty="0" smtClean="0"/>
              <a:t>Adding MU BSS load element – to be discussed next week.</a:t>
            </a:r>
          </a:p>
          <a:p>
            <a:pPr>
              <a:buFont typeface="Arial" panose="020B0604020202020204" pitchFamily="34" charset="0"/>
              <a:buChar char="•"/>
            </a:pPr>
            <a:r>
              <a:rPr lang="en-US" dirty="0" smtClean="0"/>
              <a:t>11-17/0669</a:t>
            </a:r>
          </a:p>
          <a:p>
            <a:pPr lvl="1">
              <a:buFont typeface="Arial" panose="020B0604020202020204" pitchFamily="34" charset="0"/>
              <a:buChar char="•"/>
            </a:pPr>
            <a:r>
              <a:rPr lang="en-US" dirty="0" smtClean="0"/>
              <a:t>CID 4928 –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83048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11-17/0361</a:t>
            </a:r>
          </a:p>
          <a:p>
            <a:pPr lvl="1">
              <a:buFont typeface="Arial" panose="020B0604020202020204" pitchFamily="34" charset="0"/>
              <a:buChar char="•"/>
            </a:pPr>
            <a:r>
              <a:rPr lang="en-US" dirty="0" smtClean="0"/>
              <a:t>Related to BSS Load element – to be discussed next week.</a:t>
            </a:r>
          </a:p>
          <a:p>
            <a:pPr>
              <a:buFont typeface="Arial" panose="020B0604020202020204" pitchFamily="34" charset="0"/>
              <a:buChar char="•"/>
            </a:pPr>
            <a:r>
              <a:rPr lang="en-US" dirty="0" smtClean="0"/>
              <a:t>11-17/0296</a:t>
            </a:r>
          </a:p>
          <a:p>
            <a:pPr lvl="1">
              <a:buFont typeface="Arial" panose="020B0604020202020204" pitchFamily="34" charset="0"/>
              <a:buChar char="•"/>
            </a:pPr>
            <a:r>
              <a:rPr lang="en-GB" dirty="0"/>
              <a:t>4843, 4844, 5065, 5662, 5964, 6954, 7397, 7401, 7402, 7627, 7628, 8108, 8143, 8153, 8225, 8226, 8594, 9659, </a:t>
            </a:r>
            <a:r>
              <a:rPr lang="en-GB" dirty="0" smtClean="0">
                <a:solidFill>
                  <a:srgbClr val="002060"/>
                </a:solidFill>
              </a:rPr>
              <a:t>6748 (ED)</a:t>
            </a:r>
            <a:endParaRPr lang="en-US" dirty="0">
              <a:solidFill>
                <a:srgbClr val="002060"/>
              </a:solidFill>
            </a:endParaRP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29887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04,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9:00 – 10:30		</a:t>
            </a:r>
            <a:r>
              <a:rPr lang="en-US" dirty="0" smtClean="0"/>
              <a:t>comment </a:t>
            </a:r>
            <a:r>
              <a:rPr lang="en-US" dirty="0"/>
              <a:t>resolution</a:t>
            </a:r>
          </a:p>
          <a:p>
            <a:r>
              <a:rPr lang="en-US" dirty="0"/>
              <a:t>10:30 – 10:45		Break</a:t>
            </a:r>
          </a:p>
          <a:p>
            <a:r>
              <a:rPr lang="en-US" dirty="0"/>
              <a:t>10:45 – 12:00 	Comment Resolution</a:t>
            </a:r>
          </a:p>
          <a:p>
            <a:r>
              <a:rPr lang="en-US" dirty="0"/>
              <a:t>12:00 – 1:30		Lunch</a:t>
            </a:r>
          </a:p>
          <a:p>
            <a:r>
              <a:rPr lang="en-US" dirty="0"/>
              <a:t>1:30 – 3:00		Comment resolution</a:t>
            </a:r>
          </a:p>
          <a:p>
            <a:r>
              <a:rPr lang="en-US" dirty="0"/>
              <a:t>3:00 – 3:15		Break</a:t>
            </a:r>
          </a:p>
          <a:p>
            <a:r>
              <a:rPr lang="en-US" dirty="0"/>
              <a:t>3:15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05,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Seoul</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03-05,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785</TotalTime>
  <Words>1135</Words>
  <Application>Microsoft Office PowerPoint</Application>
  <PresentationFormat>On-screen Show (4:3)</PresentationFormat>
  <Paragraphs>215</Paragraphs>
  <Slides>19</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31"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Microsoft Excel Worksheet</vt:lpstr>
      <vt:lpstr>TGax May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May 03 2017</vt:lpstr>
      <vt:lpstr>Wednesday</vt:lpstr>
      <vt:lpstr>Submissions</vt:lpstr>
      <vt:lpstr>Submissions Covered</vt:lpstr>
      <vt:lpstr>Submissions Covered</vt:lpstr>
      <vt:lpstr>PowerPoint Presentation</vt:lpstr>
      <vt:lpstr>Agenda for Thursday May 04, 2017 </vt:lpstr>
      <vt:lpstr>Agenda for Friday May 05,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49</cp:revision>
  <cp:lastPrinted>1601-01-01T00:00:00Z</cp:lastPrinted>
  <dcterms:created xsi:type="dcterms:W3CDTF">2017-01-26T15:28:16Z</dcterms:created>
  <dcterms:modified xsi:type="dcterms:W3CDTF">2017-05-03T08:29:10Z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1493127858</vt:lpwstr>
  </property>
</Properties>
</file>