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31" r:id="rId2"/>
    <p:sldId id="332" r:id="rId3"/>
    <p:sldId id="460" r:id="rId4"/>
    <p:sldId id="468" r:id="rId5"/>
    <p:sldId id="461" r:id="rId6"/>
    <p:sldId id="462" r:id="rId7"/>
    <p:sldId id="463" r:id="rId8"/>
    <p:sldId id="464" r:id="rId9"/>
    <p:sldId id="465" r:id="rId10"/>
    <p:sldId id="466" r:id="rId11"/>
    <p:sldId id="467" r:id="rId12"/>
    <p:sldId id="459" r:id="rId13"/>
    <p:sldId id="449"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75" autoAdjust="0"/>
    <p:restoredTop sz="94616" autoAdjust="0"/>
  </p:normalViewPr>
  <p:slideViewPr>
    <p:cSldViewPr>
      <p:cViewPr varScale="1">
        <p:scale>
          <a:sx n="129" d="100"/>
          <a:sy n="129" d="100"/>
        </p:scale>
        <p:origin x="1308" y="12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738" y="28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802.11-16/0240r0</a:t>
            </a:r>
          </a:p>
        </p:txBody>
      </p:sp>
      <p:sp>
        <p:nvSpPr>
          <p:cNvPr id="3075" name="Rectangle 3"/>
          <p:cNvSpPr>
            <a:spLocks noGrp="1" noChangeArrowheads="1"/>
          </p:cNvSpPr>
          <p:nvPr>
            <p:ph type="dt" sz="quarter" idx="1"/>
          </p:nvPr>
        </p:nvSpPr>
        <p:spPr bwMode="auto">
          <a:xfrm>
            <a:off x="682625" y="20320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ltLang="en-US"/>
              <a:t>February 2016</a:t>
            </a:r>
            <a:endParaRPr lang="en-GB" altLang="en-US"/>
          </a:p>
        </p:txBody>
      </p:sp>
      <p:sp>
        <p:nvSpPr>
          <p:cNvPr id="3076" name="Rectangle 4"/>
          <p:cNvSpPr>
            <a:spLocks noGrp="1" noChangeArrowheads="1"/>
          </p:cNvSpPr>
          <p:nvPr>
            <p:ph type="ftr" sz="quarter" idx="2"/>
          </p:nvPr>
        </p:nvSpPr>
        <p:spPr bwMode="auto">
          <a:xfrm>
            <a:off x="4125913" y="9612313"/>
            <a:ext cx="20637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dirty="0" smtClean="0">
                <a:cs typeface="+mn-cs"/>
              </a:defRPr>
            </a:lvl1pPr>
          </a:lstStyle>
          <a:p>
            <a:pPr>
              <a:defRPr/>
            </a:pPr>
            <a:r>
              <a:rPr lang="en-GB"/>
              <a:t>Jonathan Segev, Intel corporation</a:t>
            </a:r>
          </a:p>
        </p:txBody>
      </p:sp>
      <p:sp>
        <p:nvSpPr>
          <p:cNvPr id="3077" name="Rectangle 5"/>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smtClean="0"/>
            </a:lvl1pPr>
          </a:lstStyle>
          <a:p>
            <a:pPr>
              <a:defRPr/>
            </a:pPr>
            <a:r>
              <a:rPr lang="en-GB" altLang="en-US"/>
              <a:t>Page </a:t>
            </a:r>
            <a:fld id="{B05D124D-B753-4AD7-A9AC-A80D0099F744}" type="slidenum">
              <a:rPr lang="en-GB" altLang="en-US"/>
              <a:pPr>
                <a:defRPr/>
              </a:pPr>
              <a:t>‹#›</a:t>
            </a:fld>
            <a:endParaRPr lang="en-GB" altLang="en-US"/>
          </a:p>
        </p:txBody>
      </p:sp>
      <p:sp>
        <p:nvSpPr>
          <p:cNvPr id="3078" name="Line 6"/>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991" name="Rectangle 7"/>
          <p:cNvSpPr>
            <a:spLocks noChangeArrowheads="1"/>
          </p:cNvSpPr>
          <p:nvPr/>
        </p:nvSpPr>
        <p:spPr bwMode="auto">
          <a:xfrm>
            <a:off x="681038" y="9612313"/>
            <a:ext cx="711200" cy="182562"/>
          </a:xfrm>
          <a:prstGeom prst="rect">
            <a:avLst/>
          </a:prstGeom>
          <a:noFill/>
          <a:ln>
            <a:noFill/>
          </a:ln>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mtClean="0">
                <a:cs typeface="+mn-cs"/>
              </a:rPr>
              <a:t>Submission</a:t>
            </a:r>
          </a:p>
        </p:txBody>
      </p:sp>
      <p:sp>
        <p:nvSpPr>
          <p:cNvPr id="3080" name="Line 8"/>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4988819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802.11-16/0240r0</a:t>
            </a:r>
          </a:p>
        </p:txBody>
      </p:sp>
      <p:sp>
        <p:nvSpPr>
          <p:cNvPr id="2051" name="Rectangle 3"/>
          <p:cNvSpPr>
            <a:spLocks noGrp="1" noChangeArrowheads="1"/>
          </p:cNvSpPr>
          <p:nvPr>
            <p:ph type="dt" idx="1"/>
          </p:nvPr>
        </p:nvSpPr>
        <p:spPr bwMode="auto">
          <a:xfrm>
            <a:off x="641350" y="11747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ltLang="en-US"/>
              <a:t>February 2016</a:t>
            </a:r>
            <a:endParaRPr lang="en-GB" altLang="en-US"/>
          </a:p>
        </p:txBody>
      </p:sp>
      <p:sp>
        <p:nvSpPr>
          <p:cNvPr id="2052" name="Rectangle 4"/>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3627438" y="9615488"/>
            <a:ext cx="25273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dirty="0" smtClean="0">
                <a:cs typeface="+mn-cs"/>
              </a:defRPr>
            </a:lvl5pPr>
          </a:lstStyle>
          <a:p>
            <a:pPr lvl="4">
              <a:defRPr/>
            </a:pPr>
            <a:r>
              <a:rPr lang="en-GB"/>
              <a:t>Jonathan Segev, Intel corporation</a:t>
            </a:r>
          </a:p>
        </p:txBody>
      </p:sp>
      <p:sp>
        <p:nvSpPr>
          <p:cNvPr id="2055" name="Rectangle 7"/>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mtClean="0"/>
            </a:lvl1pPr>
          </a:lstStyle>
          <a:p>
            <a:pPr>
              <a:defRPr/>
            </a:pPr>
            <a:r>
              <a:rPr lang="en-GB" altLang="en-US"/>
              <a:t>Page </a:t>
            </a:r>
            <a:fld id="{F7A2E455-8045-40E3-B607-C20A94008654}" type="slidenum">
              <a:rPr lang="en-GB" altLang="en-US"/>
              <a:pPr>
                <a:defRPr/>
              </a:pPr>
              <a:t>‹#›</a:t>
            </a:fld>
            <a:endParaRPr lang="en-GB" altLang="en-US"/>
          </a:p>
        </p:txBody>
      </p:sp>
      <p:sp>
        <p:nvSpPr>
          <p:cNvPr id="21512" name="Rectangle 8"/>
          <p:cNvSpPr>
            <a:spLocks noChangeArrowheads="1"/>
          </p:cNvSpPr>
          <p:nvPr/>
        </p:nvSpPr>
        <p:spPr bwMode="auto">
          <a:xfrm>
            <a:off x="709613" y="9615488"/>
            <a:ext cx="711200" cy="182562"/>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mtClean="0">
                <a:cs typeface="+mn-cs"/>
              </a:rPr>
              <a:t>Submission</a:t>
            </a:r>
          </a:p>
        </p:txBody>
      </p:sp>
      <p:sp>
        <p:nvSpPr>
          <p:cNvPr id="2057" name="Line 9"/>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090132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p>
            <a:pPr>
              <a:defRPr/>
            </a:pPr>
            <a:r>
              <a:rPr lang="en-GB" altLang="en-US"/>
              <a:t>doc.: IEEE 802.11-16/0240r0</a:t>
            </a:r>
          </a:p>
        </p:txBody>
      </p:sp>
      <p:sp>
        <p:nvSpPr>
          <p:cNvPr id="512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February 2016</a:t>
            </a:r>
            <a:endParaRPr lang="en-GB" altLang="en-US" sz="1400" smtClean="0"/>
          </a:p>
        </p:txBody>
      </p:sp>
      <p:sp>
        <p:nvSpPr>
          <p:cNvPr id="19460" name="Rectangle 6"/>
          <p:cNvSpPr>
            <a:spLocks noGrp="1" noChangeArrowheads="1"/>
          </p:cNvSpPr>
          <p:nvPr>
            <p:ph type="ftr" sz="quarter" idx="4"/>
          </p:nvPr>
        </p:nvSpPr>
        <p:spPr/>
        <p:txBody>
          <a:bodyPr/>
          <a:lstStyle/>
          <a:p>
            <a:pPr lvl="4">
              <a:defRPr/>
            </a:pPr>
            <a:r>
              <a:rPr lang="en-GB" altLang="en-US"/>
              <a:t>Jonathan Segev, Intel corporation</a:t>
            </a:r>
          </a:p>
        </p:txBody>
      </p:sp>
      <p:sp>
        <p:nvSpPr>
          <p:cNvPr id="51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284FC91-732B-460C-BBC1-F18610803DFF}" type="slidenum">
              <a:rPr lang="en-GB" altLang="en-US"/>
              <a:pPr>
                <a:spcBef>
                  <a:spcPct val="0"/>
                </a:spcBef>
              </a:pPr>
              <a:t>1</a:t>
            </a:fld>
            <a:endParaRPr lang="en-GB" altLang="en-US"/>
          </a:p>
        </p:txBody>
      </p:sp>
      <p:sp>
        <p:nvSpPr>
          <p:cNvPr id="5126" name="Rectangle 2"/>
          <p:cNvSpPr>
            <a:spLocks noGrp="1" noRot="1" noChangeAspect="1" noChangeArrowheads="1" noTextEdit="1"/>
          </p:cNvSpPr>
          <p:nvPr>
            <p:ph type="sldImg"/>
          </p:nvPr>
        </p:nvSpPr>
        <p:spPr>
          <a:xfrm>
            <a:off x="922338" y="750888"/>
            <a:ext cx="4949825" cy="3711575"/>
          </a:xfrm>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81405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p:txBody>
          <a:bodyPr/>
          <a:lstStyle/>
          <a:p>
            <a:pPr>
              <a:defRPr/>
            </a:pPr>
            <a:r>
              <a:rPr lang="en-GB" altLang="en-US"/>
              <a:t>doc.: IEEE 802.11-16/0240r0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February 2016</a:t>
            </a:r>
            <a:endParaRPr lang="en-GB" altLang="en-US" sz="1400" smtClean="0"/>
          </a:p>
        </p:txBody>
      </p:sp>
      <p:sp>
        <p:nvSpPr>
          <p:cNvPr id="20484" name="Rectangle 6"/>
          <p:cNvSpPr>
            <a:spLocks noGrp="1" noChangeArrowheads="1"/>
          </p:cNvSpPr>
          <p:nvPr>
            <p:ph type="ftr" sz="quarter" idx="4"/>
          </p:nvPr>
        </p:nvSpPr>
        <p:spPr/>
        <p:txBody>
          <a:bodyPr/>
          <a:lstStyle/>
          <a:p>
            <a:pPr lvl="4">
              <a:defRPr/>
            </a:pPr>
            <a:r>
              <a:rPr lang="en-GB" altLang="en-US"/>
              <a:t>Jonathan Segev, Intel corporation</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6F8F7342-8895-48C1-B48E-6C4E484B7927}" type="slidenum">
              <a:rPr lang="en-GB" altLang="en-US"/>
              <a:pPr>
                <a:spcBef>
                  <a:spcPct val="0"/>
                </a:spcBef>
              </a:pPr>
              <a:t>2</a:t>
            </a:fld>
            <a:endParaRPr lang="en-GB" altLang="en-US"/>
          </a:p>
        </p:txBody>
      </p:sp>
      <p:sp>
        <p:nvSpPr>
          <p:cNvPr id="7174" name="Rectangle 2"/>
          <p:cNvSpPr>
            <a:spLocks noGrp="1" noRot="1" noChangeAspect="1" noChangeArrowheads="1" noTextEdit="1"/>
          </p:cNvSpPr>
          <p:nvPr>
            <p:ph type="sldImg"/>
          </p:nvPr>
        </p:nvSpPr>
        <p:spPr>
          <a:xfrm>
            <a:off x="922338" y="750888"/>
            <a:ext cx="4949825" cy="3711575"/>
          </a:xfrm>
          <a:ln cap="flat"/>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smtClean="0"/>
          </a:p>
        </p:txBody>
      </p:sp>
    </p:spTree>
    <p:extLst>
      <p:ext uri="{BB962C8B-B14F-4D97-AF65-F5344CB8AC3E}">
        <p14:creationId xmlns:p14="http://schemas.microsoft.com/office/powerpoint/2010/main" val="3563142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 イメージ プレースホルダ 1"/>
          <p:cNvSpPr>
            <a:spLocks noGrp="1" noRot="1" noChangeAspect="1" noTextEdit="1"/>
          </p:cNvSpPr>
          <p:nvPr>
            <p:ph type="sldImg"/>
          </p:nvPr>
        </p:nvSpPr>
        <p:spPr>
          <a:xfrm>
            <a:off x="923925" y="750888"/>
            <a:ext cx="4946650" cy="3711575"/>
          </a:xfrm>
          <a:ln/>
        </p:spPr>
      </p:sp>
      <p:sp>
        <p:nvSpPr>
          <p:cNvPr id="2048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4" name="ヘッダー プレースホルダ 3"/>
          <p:cNvSpPr>
            <a:spLocks noGrp="1"/>
          </p:cNvSpPr>
          <p:nvPr>
            <p:ph type="hdr" sz="quarter"/>
          </p:nvPr>
        </p:nvSpPr>
        <p:spPr>
          <a:xfrm>
            <a:off x="3949700" y="117475"/>
            <a:ext cx="2205038" cy="215900"/>
          </a:xfrm>
        </p:spPr>
        <p:txBody>
          <a:bodyPr/>
          <a:lstStyle/>
          <a:p>
            <a:pPr>
              <a:defRPr/>
            </a:pPr>
            <a:r>
              <a:rPr lang="en-US"/>
              <a:t>doc.: IEEE 802.11-16/0240r0</a:t>
            </a:r>
          </a:p>
        </p:txBody>
      </p:sp>
      <p:sp>
        <p:nvSpPr>
          <p:cNvPr id="20485" name="日付プレースホルダ 4"/>
          <p:cNvSpPr>
            <a:spLocks noGrp="1"/>
          </p:cNvSpPr>
          <p:nvPr>
            <p:ph type="dt" sz="quarter" idx="1"/>
          </p:nvPr>
        </p:nvSpPr>
        <p:spPr>
          <a:xfrm>
            <a:off x="641350" y="117475"/>
            <a:ext cx="8128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February 2016</a:t>
            </a:r>
          </a:p>
        </p:txBody>
      </p:sp>
      <p:sp>
        <p:nvSpPr>
          <p:cNvPr id="6" name="フッター プレースホルダ 5"/>
          <p:cNvSpPr>
            <a:spLocks noGrp="1"/>
          </p:cNvSpPr>
          <p:nvPr>
            <p:ph type="ftr" sz="quarter" idx="4"/>
          </p:nvPr>
        </p:nvSpPr>
        <p:spPr>
          <a:xfrm>
            <a:off x="3513138" y="9615488"/>
            <a:ext cx="2641600" cy="184150"/>
          </a:xfrm>
        </p:spPr>
        <p:txBody>
          <a:bodyPr/>
          <a:lstStyle/>
          <a:p>
            <a:pPr lvl="4">
              <a:defRPr/>
            </a:pPr>
            <a:r>
              <a:rPr lang="en-US"/>
              <a:t>Rich Kennedy, Research In Motion</a:t>
            </a:r>
          </a:p>
        </p:txBody>
      </p:sp>
      <p:sp>
        <p:nvSpPr>
          <p:cNvPr id="20487" name="スライド番号プレースホルダ 6"/>
          <p:cNvSpPr>
            <a:spLocks noGrp="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a:t>Page </a:t>
            </a:r>
            <a:fld id="{AD7D3080-9918-4A54-864D-B3AC9ABF0F93}" type="slidenum">
              <a:rPr lang="en-US" altLang="ja-JP"/>
              <a:pPr>
                <a:spcBef>
                  <a:spcPct val="0"/>
                </a:spcBef>
              </a:pPr>
              <a:t>13</a:t>
            </a:fld>
            <a:endParaRPr lang="en-US" altLang="ja-JP"/>
          </a:p>
        </p:txBody>
      </p:sp>
    </p:spTree>
    <p:extLst>
      <p:ext uri="{BB962C8B-B14F-4D97-AF65-F5344CB8AC3E}">
        <p14:creationId xmlns:p14="http://schemas.microsoft.com/office/powerpoint/2010/main" val="107409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en-US"/>
              <a:t>Slide </a:t>
            </a:r>
            <a:fld id="{C5A34150-8B67-4D5E-9845-93907849607D}" type="slidenum">
              <a:rPr lang="en-GB" altLang="en-US"/>
              <a:pPr>
                <a:defRPr/>
              </a:pPr>
              <a:t>‹#›</a:t>
            </a:fld>
            <a:endParaRPr lang="en-GB" altLang="en-US"/>
          </a:p>
        </p:txBody>
      </p:sp>
    </p:spTree>
    <p:extLst>
      <p:ext uri="{BB962C8B-B14F-4D97-AF65-F5344CB8AC3E}">
        <p14:creationId xmlns:p14="http://schemas.microsoft.com/office/powerpoint/2010/main" val="98702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en-US"/>
              <a:t>Slide </a:t>
            </a:r>
            <a:fld id="{2D750E3C-EAD7-4289-9B1E-121E301730D0}" type="slidenum">
              <a:rPr lang="en-GB" altLang="en-US"/>
              <a:pPr>
                <a:defRPr/>
              </a:pPr>
              <a:t>‹#›</a:t>
            </a:fld>
            <a:endParaRPr lang="en-GB" altLang="en-US"/>
          </a:p>
        </p:txBody>
      </p:sp>
    </p:spTree>
    <p:extLst>
      <p:ext uri="{BB962C8B-B14F-4D97-AF65-F5344CB8AC3E}">
        <p14:creationId xmlns:p14="http://schemas.microsoft.com/office/powerpoint/2010/main" val="581809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en-US"/>
              <a:t>Slide </a:t>
            </a:r>
            <a:fld id="{A2813BDA-7C1A-458C-8D41-854B6656FB88}" type="slidenum">
              <a:rPr lang="en-GB" altLang="en-US"/>
              <a:pPr>
                <a:defRPr/>
              </a:pPr>
              <a:t>‹#›</a:t>
            </a:fld>
            <a:endParaRPr lang="en-GB" altLang="en-US"/>
          </a:p>
        </p:txBody>
      </p:sp>
    </p:spTree>
    <p:extLst>
      <p:ext uri="{BB962C8B-B14F-4D97-AF65-F5344CB8AC3E}">
        <p14:creationId xmlns:p14="http://schemas.microsoft.com/office/powerpoint/2010/main" val="118108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en-US"/>
              <a:t>Slide </a:t>
            </a:r>
            <a:fld id="{1FE3E70E-7BF2-44E1-A724-0D4D86D077CF}" type="slidenum">
              <a:rPr lang="en-GB" altLang="en-US"/>
              <a:pPr>
                <a:defRPr/>
              </a:pPr>
              <a:t>‹#›</a:t>
            </a:fld>
            <a:endParaRPr lang="en-GB" altLang="en-US"/>
          </a:p>
        </p:txBody>
      </p:sp>
    </p:spTree>
    <p:extLst>
      <p:ext uri="{BB962C8B-B14F-4D97-AF65-F5344CB8AC3E}">
        <p14:creationId xmlns:p14="http://schemas.microsoft.com/office/powerpoint/2010/main" val="3537663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en-US"/>
              <a:t>Slide </a:t>
            </a:r>
            <a:fld id="{4CBF67A5-6B07-41B3-BB67-9BCDE216D397}" type="slidenum">
              <a:rPr lang="en-GB" altLang="en-US"/>
              <a:pPr>
                <a:defRPr/>
              </a:pPr>
              <a:t>‹#›</a:t>
            </a:fld>
            <a:endParaRPr lang="en-GB" altLang="en-US"/>
          </a:p>
        </p:txBody>
      </p:sp>
    </p:spTree>
    <p:extLst>
      <p:ext uri="{BB962C8B-B14F-4D97-AF65-F5344CB8AC3E}">
        <p14:creationId xmlns:p14="http://schemas.microsoft.com/office/powerpoint/2010/main" val="421296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ltLang="en-US"/>
              <a:t>Slide </a:t>
            </a:r>
            <a:fld id="{0669CFCD-0A89-42AE-A14A-F0C6324011B2}" type="slidenum">
              <a:rPr lang="en-GB" altLang="en-US"/>
              <a:pPr>
                <a:defRPr/>
              </a:pPr>
              <a:t>‹#›</a:t>
            </a:fld>
            <a:endParaRPr lang="en-GB" altLang="en-US"/>
          </a:p>
        </p:txBody>
      </p:sp>
    </p:spTree>
    <p:extLst>
      <p:ext uri="{BB962C8B-B14F-4D97-AF65-F5344CB8AC3E}">
        <p14:creationId xmlns:p14="http://schemas.microsoft.com/office/powerpoint/2010/main" val="153731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GB" altLang="en-US"/>
              <a:t>Slide </a:t>
            </a:r>
            <a:fld id="{74EECD23-325B-4D8F-A621-6DD8BD9032B9}" type="slidenum">
              <a:rPr lang="en-GB" altLang="en-US"/>
              <a:pPr>
                <a:defRPr/>
              </a:pPr>
              <a:t>‹#›</a:t>
            </a:fld>
            <a:endParaRPr lang="en-GB" altLang="en-US"/>
          </a:p>
        </p:txBody>
      </p:sp>
    </p:spTree>
    <p:extLst>
      <p:ext uri="{BB962C8B-B14F-4D97-AF65-F5344CB8AC3E}">
        <p14:creationId xmlns:p14="http://schemas.microsoft.com/office/powerpoint/2010/main" val="2914322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GB" altLang="en-US"/>
              <a:t>Slide </a:t>
            </a:r>
            <a:fld id="{18CD6EA6-E99E-4C0C-AAB0-4277A97219BC}" type="slidenum">
              <a:rPr lang="en-GB" altLang="en-US"/>
              <a:pPr>
                <a:defRPr/>
              </a:pPr>
              <a:t>‹#›</a:t>
            </a:fld>
            <a:endParaRPr lang="en-GB" altLang="en-US"/>
          </a:p>
        </p:txBody>
      </p:sp>
    </p:spTree>
    <p:extLst>
      <p:ext uri="{BB962C8B-B14F-4D97-AF65-F5344CB8AC3E}">
        <p14:creationId xmlns:p14="http://schemas.microsoft.com/office/powerpoint/2010/main" val="1607688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GB" altLang="en-US"/>
              <a:t>Slide </a:t>
            </a:r>
            <a:fld id="{36628236-550B-44B8-BFCB-F4EFD6765604}" type="slidenum">
              <a:rPr lang="en-GB" altLang="en-US"/>
              <a:pPr>
                <a:defRPr/>
              </a:pPr>
              <a:t>‹#›</a:t>
            </a:fld>
            <a:endParaRPr lang="en-GB" altLang="en-US"/>
          </a:p>
        </p:txBody>
      </p:sp>
    </p:spTree>
    <p:extLst>
      <p:ext uri="{BB962C8B-B14F-4D97-AF65-F5344CB8AC3E}">
        <p14:creationId xmlns:p14="http://schemas.microsoft.com/office/powerpoint/2010/main" val="346109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ltLang="en-US"/>
              <a:t>Slide </a:t>
            </a:r>
            <a:fld id="{5DA1B8F8-8545-4FC3-8974-EFD6C8975D12}" type="slidenum">
              <a:rPr lang="en-GB" altLang="en-US"/>
              <a:pPr>
                <a:defRPr/>
              </a:pPr>
              <a:t>‹#›</a:t>
            </a:fld>
            <a:endParaRPr lang="en-GB" altLang="en-US"/>
          </a:p>
        </p:txBody>
      </p:sp>
    </p:spTree>
    <p:extLst>
      <p:ext uri="{BB962C8B-B14F-4D97-AF65-F5344CB8AC3E}">
        <p14:creationId xmlns:p14="http://schemas.microsoft.com/office/powerpoint/2010/main" val="1743436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ltLang="en-US"/>
              <a:t>Slide </a:t>
            </a:r>
            <a:fld id="{5BD4E9DF-563B-4D0E-BFA8-3007AE819436}" type="slidenum">
              <a:rPr lang="en-GB" altLang="en-US"/>
              <a:pPr>
                <a:defRPr/>
              </a:pPr>
              <a:t>‹#›</a:t>
            </a:fld>
            <a:endParaRPr lang="en-GB" altLang="en-US"/>
          </a:p>
        </p:txBody>
      </p:sp>
    </p:spTree>
    <p:extLst>
      <p:ext uri="{BB962C8B-B14F-4D97-AF65-F5344CB8AC3E}">
        <p14:creationId xmlns:p14="http://schemas.microsoft.com/office/powerpoint/2010/main" val="2111268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696913" y="333375"/>
            <a:ext cx="228441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en-US" smtClean="0"/>
              <a:t>April 2017</a:t>
            </a:r>
            <a:endParaRPr lang="en-GB" altLang="en-US"/>
          </a:p>
        </p:txBody>
      </p:sp>
      <p:sp>
        <p:nvSpPr>
          <p:cNvPr id="1029" name="Rectangle 5"/>
          <p:cNvSpPr>
            <a:spLocks noGrp="1" noChangeArrowheads="1"/>
          </p:cNvSpPr>
          <p:nvPr>
            <p:ph type="ftr" sz="quarter" idx="3"/>
          </p:nvPr>
        </p:nvSpPr>
        <p:spPr bwMode="auto">
          <a:xfrm>
            <a:off x="6480175" y="6475413"/>
            <a:ext cx="20637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cs typeface="+mn-cs"/>
              </a:defRPr>
            </a:lvl1pPr>
          </a:lstStyle>
          <a:p>
            <a:pPr>
              <a:defRPr/>
            </a:pPr>
            <a:r>
              <a:rPr lang="en-GB"/>
              <a:t>Jonathan Segev,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mtClean="0"/>
            </a:lvl1pPr>
          </a:lstStyle>
          <a:p>
            <a:pPr>
              <a:defRPr/>
            </a:pPr>
            <a:r>
              <a:rPr lang="en-GB" altLang="en-US"/>
              <a:t>Slide </a:t>
            </a:r>
            <a:fld id="{77ABEDB3-E7C1-48EF-8F12-48BAE91C3227}" type="slidenum">
              <a:rPr lang="en-GB" altLang="en-US"/>
              <a:pPr>
                <a:defRPr/>
              </a:pPr>
              <a:t>‹#›</a:t>
            </a:fld>
            <a:endParaRPr lang="en-GB" altLang="en-US"/>
          </a:p>
        </p:txBody>
      </p:sp>
      <p:sp>
        <p:nvSpPr>
          <p:cNvPr id="1031" name="Rectangle 7"/>
          <p:cNvSpPr>
            <a:spLocks noChangeArrowheads="1"/>
          </p:cNvSpPr>
          <p:nvPr/>
        </p:nvSpPr>
        <p:spPr bwMode="auto">
          <a:xfrm>
            <a:off x="5047070" y="332601"/>
            <a:ext cx="3398430" cy="276999"/>
          </a:xfrm>
          <a:prstGeom prst="rect">
            <a:avLst/>
          </a:prstGeom>
          <a:noFill/>
          <a:ln>
            <a:noFill/>
          </a:ln>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smtClean="0">
                <a:cs typeface="+mn-cs"/>
              </a:rPr>
              <a:t>doc.: </a:t>
            </a:r>
            <a:r>
              <a:rPr lang="en-GB" altLang="en-US" sz="1800" b="1" smtClean="0">
                <a:cs typeface="+mn-cs"/>
              </a:rPr>
              <a:t>IEEE 802.11-16/0599r0</a:t>
            </a:r>
            <a:endParaRPr lang="en-GB" altLang="en-US" sz="1800" b="1" dirty="0" smtClean="0">
              <a:cs typeface="+mn-cs"/>
            </a:endParaRPr>
          </a:p>
        </p:txBody>
      </p:sp>
      <p:sp>
        <p:nvSpPr>
          <p:cNvPr id="1032" name="Line 8"/>
          <p:cNvSpPr>
            <a:spLocks noChangeShapeType="1"/>
          </p:cNvSpPr>
          <p:nvPr/>
        </p:nvSpPr>
        <p:spPr bwMode="auto">
          <a:xfrm>
            <a:off x="684213" y="620713"/>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mtClean="0">
                <a:cs typeface="+mn-cs"/>
              </a:rPr>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11/joinme.html" TargetMode="External"/><Relationship Id="rId2" Type="http://schemas.openxmlformats.org/officeDocument/2006/relationships/hyperlink" Target="https://join.m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802.org/11/joinme.html" TargetMode="External"/><Relationship Id="rId2" Type="http://schemas.openxmlformats.org/officeDocument/2006/relationships/hyperlink" Target="https://join.m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roywant@google.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April 2017</a:t>
            </a:r>
            <a:endParaRPr lang="en-GB" altLang="en-US" sz="1800" smtClean="0"/>
          </a:p>
        </p:txBody>
      </p:sp>
      <p:sp>
        <p:nvSpPr>
          <p:cNvPr id="40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31A1631-9BA0-47B8-9E3E-BEC4A0652CCD}" type="slidenum">
              <a:rPr lang="en-GB" altLang="en-US" sz="1200" b="0"/>
              <a:pPr>
                <a:spcBef>
                  <a:spcPct val="0"/>
                </a:spcBef>
                <a:buFontTx/>
                <a:buNone/>
              </a:pPr>
              <a:t>1</a:t>
            </a:fld>
            <a:endParaRPr lang="en-GB" altLang="en-US" sz="1200" b="0"/>
          </a:p>
        </p:txBody>
      </p:sp>
      <p:sp>
        <p:nvSpPr>
          <p:cNvPr id="4100" name="Rectangle 2"/>
          <p:cNvSpPr>
            <a:spLocks noGrp="1" noChangeArrowheads="1"/>
          </p:cNvSpPr>
          <p:nvPr>
            <p:ph type="title"/>
          </p:nvPr>
        </p:nvSpPr>
        <p:spPr/>
        <p:txBody>
          <a:bodyPr/>
          <a:lstStyle/>
          <a:p>
            <a:r>
              <a:rPr lang="en-GB" altLang="en-US" smtClean="0"/>
              <a:t>IEEE 802.11 TGaz </a:t>
            </a:r>
            <a:br>
              <a:rPr lang="en-GB" altLang="en-US" smtClean="0"/>
            </a:br>
            <a:r>
              <a:rPr lang="en-GB" altLang="en-US" smtClean="0"/>
              <a:t>April Teleconference Agenda</a:t>
            </a:r>
          </a:p>
        </p:txBody>
      </p:sp>
      <p:sp>
        <p:nvSpPr>
          <p:cNvPr id="4101" name="Rectangle 4"/>
          <p:cNvSpPr>
            <a:spLocks noGrp="1" noChangeArrowheads="1"/>
          </p:cNvSpPr>
          <p:nvPr>
            <p:ph type="body" idx="1"/>
          </p:nvPr>
        </p:nvSpPr>
        <p:spPr>
          <a:xfrm>
            <a:off x="685800" y="1752600"/>
            <a:ext cx="7772400" cy="381000"/>
          </a:xfrm>
        </p:spPr>
        <p:txBody>
          <a:bodyPr/>
          <a:lstStyle/>
          <a:p>
            <a:pPr algn="ctr">
              <a:buFontTx/>
              <a:buNone/>
            </a:pPr>
            <a:r>
              <a:rPr lang="en-GB" altLang="en-US" sz="2000" smtClean="0"/>
              <a:t>Date:</a:t>
            </a:r>
            <a:r>
              <a:rPr lang="en-GB" altLang="en-US" sz="2000" b="0" smtClean="0"/>
              <a:t> 2017-04-19</a:t>
            </a:r>
          </a:p>
        </p:txBody>
      </p:sp>
      <p:graphicFrame>
        <p:nvGraphicFramePr>
          <p:cNvPr id="4102" name="Object 5"/>
          <p:cNvGraphicFramePr>
            <a:graphicFrameLocks noChangeAspect="1"/>
          </p:cNvGraphicFramePr>
          <p:nvPr>
            <p:extLst>
              <p:ext uri="{D42A27DB-BD31-4B8C-83A1-F6EECF244321}">
                <p14:modId xmlns:p14="http://schemas.microsoft.com/office/powerpoint/2010/main" val="1992283034"/>
              </p:ext>
            </p:extLst>
          </p:nvPr>
        </p:nvGraphicFramePr>
        <p:xfrm>
          <a:off x="565150" y="2316163"/>
          <a:ext cx="7893050" cy="2252662"/>
        </p:xfrm>
        <a:graphic>
          <a:graphicData uri="http://schemas.openxmlformats.org/presentationml/2006/ole">
            <mc:AlternateContent xmlns:mc="http://schemas.openxmlformats.org/markup-compatibility/2006">
              <mc:Choice xmlns:v="urn:schemas-microsoft-com:vml" Requires="v">
                <p:oleObj spid="_x0000_s4107" name="Document" r:id="rId4" imgW="8130596" imgH="2322904" progId="Word.Document.8">
                  <p:embed/>
                </p:oleObj>
              </mc:Choice>
              <mc:Fallback>
                <p:oleObj name="Document" r:id="rId4" imgW="8130596" imgH="2322904" progId="Word.Documen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5150" y="2316163"/>
                        <a:ext cx="7893050" cy="2252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3" name="Rectangle 6"/>
          <p:cNvSpPr>
            <a:spLocks noChangeArrowheads="1"/>
          </p:cNvSpPr>
          <p:nvPr/>
        </p:nvSpPr>
        <p:spPr bwMode="auto">
          <a:xfrm>
            <a:off x="533400" y="19351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2" name="Footer Placeholder 1"/>
          <p:cNvSpPr>
            <a:spLocks noGrp="1"/>
          </p:cNvSpPr>
          <p:nvPr>
            <p:ph type="ftr" sz="quarter" idx="11"/>
          </p:nvPr>
        </p:nvSpPr>
        <p:spPr/>
        <p:txBody>
          <a:bodyPr/>
          <a:lstStyle/>
          <a:p>
            <a:pPr>
              <a:defRPr/>
            </a:pPr>
            <a:r>
              <a:rPr lang="en-GB" smtClean="0"/>
              <a:t>Jonathan Segev, Intel corporation</a:t>
            </a:r>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692696"/>
            <a:ext cx="7772400" cy="1066800"/>
          </a:xfrm>
        </p:spPr>
        <p:txBody>
          <a:bodyPr/>
          <a:lstStyle/>
          <a:p>
            <a:r>
              <a:rPr lang="en-US" smtClean="0"/>
              <a:t>IEEE-SA policy documents</a:t>
            </a:r>
            <a:endParaRPr lang="en-US"/>
          </a:p>
        </p:txBody>
      </p:sp>
      <p:sp>
        <p:nvSpPr>
          <p:cNvPr id="4" name="Date Placeholder 3"/>
          <p:cNvSpPr>
            <a:spLocks noGrp="1"/>
          </p:cNvSpPr>
          <p:nvPr>
            <p:ph type="dt" sz="half" idx="10"/>
          </p:nvPr>
        </p:nvSpPr>
        <p:spPr/>
        <p:txBody>
          <a:bodyPr/>
          <a:lstStyle/>
          <a:p>
            <a:pPr>
              <a:defRPr/>
            </a:pPr>
            <a:r>
              <a:rPr lang="en-US" altLang="en-US" smtClean="0"/>
              <a:t>April 2017</a:t>
            </a:r>
            <a:endParaRPr lang="en-GB" altLang="en-US"/>
          </a:p>
        </p:txBody>
      </p:sp>
      <p:sp>
        <p:nvSpPr>
          <p:cNvPr id="5" name="Footer Placeholder 4"/>
          <p:cNvSpPr>
            <a:spLocks noGrp="1"/>
          </p:cNvSpPr>
          <p:nvPr>
            <p:ph type="ftr" sz="quarter" idx="11"/>
          </p:nvPr>
        </p:nvSpPr>
        <p:spPr/>
        <p:txBody>
          <a:bodyPr/>
          <a:lstStyle/>
          <a:p>
            <a:pPr>
              <a:defRPr/>
            </a:pPr>
            <a:r>
              <a:rPr lang="en-GB" smtClean="0"/>
              <a:t>Jonathan Segev, Intel corporation</a:t>
            </a:r>
            <a:endParaRPr lang="en-GB"/>
          </a:p>
        </p:txBody>
      </p:sp>
      <p:sp>
        <p:nvSpPr>
          <p:cNvPr id="6" name="Slide Number Placeholder 5"/>
          <p:cNvSpPr>
            <a:spLocks noGrp="1"/>
          </p:cNvSpPr>
          <p:nvPr>
            <p:ph type="sldNum" sz="quarter" idx="12"/>
          </p:nvPr>
        </p:nvSpPr>
        <p:spPr/>
        <p:txBody>
          <a:bodyPr/>
          <a:lstStyle/>
          <a:p>
            <a:pPr>
              <a:defRPr/>
            </a:pPr>
            <a:r>
              <a:rPr lang="en-GB" altLang="en-US" smtClean="0"/>
              <a:t>Slide </a:t>
            </a:r>
            <a:fld id="{1FE3E70E-7BF2-44E1-A724-0D4D86D077CF}" type="slidenum">
              <a:rPr lang="en-GB" altLang="en-US" smtClean="0"/>
              <a:pPr>
                <a:defRPr/>
              </a:pPr>
              <a:t>10</a:t>
            </a:fld>
            <a:endParaRPr lang="en-GB" altLang="en-US"/>
          </a:p>
        </p:txBody>
      </p:sp>
      <p:sp>
        <p:nvSpPr>
          <p:cNvPr id="7" name="Content Placeholder 2"/>
          <p:cNvSpPr txBox="1">
            <a:spLocks/>
          </p:cNvSpPr>
          <p:nvPr/>
        </p:nvSpPr>
        <p:spPr bwMode="auto">
          <a:xfrm>
            <a:off x="685800" y="1988840"/>
            <a:ext cx="8229600" cy="456436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smtClean="0">
                <a:ln>
                  <a:noFill/>
                </a:ln>
                <a:effectLst/>
                <a:uLnTx/>
                <a:uFillTx/>
                <a:latin typeface="Times New Roman"/>
                <a:ea typeface="+mn-ea"/>
                <a:cs typeface="+mn-cs"/>
              </a:rPr>
              <a:t>IEEE </a:t>
            </a:r>
            <a:r>
              <a:rPr kumimoji="0" lang="en-US" sz="2000" b="1" i="0" u="none" strike="noStrike" kern="0" cap="none" spc="0" normalizeH="0" baseline="0" noProof="0" dirty="0" smtClean="0">
                <a:ln>
                  <a:noFill/>
                </a:ln>
                <a:effectLst/>
                <a:uLnTx/>
                <a:uFillTx/>
                <a:latin typeface="Times New Roman"/>
                <a:ea typeface="+mn-ea"/>
                <a:cs typeface="+mn-cs"/>
              </a:rPr>
              <a:t>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effectLst/>
                <a:uLnTx/>
                <a:uFillTx/>
                <a:latin typeface="Times New Roman"/>
                <a:hlinkClick r:id="rId2"/>
              </a:rPr>
              <a:t>http://www.ieee.org/about/corporate/governance/p7-8.html</a:t>
            </a:r>
            <a:r>
              <a:rPr kumimoji="0" lang="en-US" sz="18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effectLst/>
                <a:uLnTx/>
                <a:uFillTx/>
                <a:latin typeface="Times New Roman"/>
                <a:hlinkClick r:id="rId3"/>
              </a:rPr>
              <a:t>http://standards.ieee.org/faqs/affiliation.html</a:t>
            </a:r>
            <a:r>
              <a:rPr kumimoji="0" lang="en-US" sz="18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1800" b="0" i="0" u="none" strike="noStrike" kern="0" cap="none" spc="0" normalizeH="0" baseline="0" noProof="0" dirty="0" smtClean="0">
                <a:ln>
                  <a:noFill/>
                </a:ln>
                <a:effectLst/>
                <a:uLnTx/>
                <a:uFillTx/>
                <a:latin typeface="Times New Roman"/>
              </a:rPr>
              <a:t>  </a:t>
            </a:r>
            <a:endParaRPr kumimoji="0" lang="en-US" sz="18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18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effectLst/>
                <a:uLnTx/>
                <a:uFillTx/>
                <a:latin typeface="Times New Roman"/>
                <a:hlinkClick r:id="rId7"/>
              </a:rPr>
              <a:t>http://standards.ieee.org/board/pat/faq.pdf</a:t>
            </a:r>
            <a:r>
              <a:rPr kumimoji="0" lang="en-US" sz="1800" b="0" i="0" u="none" strike="noStrike" kern="0" cap="none" spc="0" normalizeH="0" baseline="0" noProof="0" dirty="0" smtClean="0">
                <a:ln>
                  <a:noFill/>
                </a:ln>
                <a:effectLst/>
                <a:uLnTx/>
                <a:uFillTx/>
                <a:latin typeface="Times New Roman"/>
              </a:rPr>
              <a:t> and </a:t>
            </a:r>
            <a:r>
              <a:rPr kumimoji="0" lang="en-US" sz="1800" b="0" i="0" u="none" strike="noStrike" kern="0" cap="none" spc="0" normalizeH="0" baseline="0" noProof="0" dirty="0" smtClean="0">
                <a:ln>
                  <a:noFill/>
                </a:ln>
                <a:effectLst/>
                <a:uLnTx/>
                <a:uFillTx/>
                <a:latin typeface="Times New Roman"/>
                <a:hlinkClick r:id="rId5"/>
              </a:rPr>
              <a:t>http://standards.ieee.org/board/pat/pat-slideset.ppt</a:t>
            </a:r>
            <a:r>
              <a:rPr kumimoji="0" lang="en-US" sz="18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100" b="1" i="0" u="none" strike="noStrike" kern="0" cap="none" spc="0" normalizeH="0" baseline="0" noProof="0" dirty="0" smtClean="0">
              <a:ln>
                <a:noFill/>
              </a:ln>
              <a:effectLst/>
              <a:uLnTx/>
              <a:uFillTx/>
              <a:latin typeface="Times New Roman"/>
              <a:ea typeface="+mn-ea"/>
              <a:cs typeface="+mn-cs"/>
            </a:endParaRPr>
          </a:p>
        </p:txBody>
      </p:sp>
    </p:spTree>
    <p:extLst>
      <p:ext uri="{BB962C8B-B14F-4D97-AF65-F5344CB8AC3E}">
        <p14:creationId xmlns:p14="http://schemas.microsoft.com/office/powerpoint/2010/main" val="820308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a:solidFill>
                  <a:srgbClr val="000000"/>
                </a:solidFill>
              </a:rPr>
              <a:t>Current IEEE-SA Rule </a:t>
            </a:r>
            <a:r>
              <a:rPr lang="en-US" smtClean="0">
                <a:solidFill>
                  <a:srgbClr val="000000"/>
                </a:solidFill>
              </a:rPr>
              <a:t>documents</a:t>
            </a:r>
            <a:endParaRPr lang="en-US"/>
          </a:p>
        </p:txBody>
      </p:sp>
      <p:sp>
        <p:nvSpPr>
          <p:cNvPr id="4" name="Date Placeholder 3"/>
          <p:cNvSpPr>
            <a:spLocks noGrp="1"/>
          </p:cNvSpPr>
          <p:nvPr>
            <p:ph type="dt" sz="half" idx="10"/>
          </p:nvPr>
        </p:nvSpPr>
        <p:spPr/>
        <p:txBody>
          <a:bodyPr/>
          <a:lstStyle/>
          <a:p>
            <a:pPr>
              <a:defRPr/>
            </a:pPr>
            <a:r>
              <a:rPr lang="en-US" altLang="en-US" smtClean="0"/>
              <a:t>April 2017</a:t>
            </a:r>
            <a:endParaRPr lang="en-GB" altLang="en-US"/>
          </a:p>
        </p:txBody>
      </p:sp>
      <p:sp>
        <p:nvSpPr>
          <p:cNvPr id="5" name="Footer Placeholder 4"/>
          <p:cNvSpPr>
            <a:spLocks noGrp="1"/>
          </p:cNvSpPr>
          <p:nvPr>
            <p:ph type="ftr" sz="quarter" idx="11"/>
          </p:nvPr>
        </p:nvSpPr>
        <p:spPr/>
        <p:txBody>
          <a:bodyPr/>
          <a:lstStyle/>
          <a:p>
            <a:pPr>
              <a:defRPr/>
            </a:pPr>
            <a:r>
              <a:rPr lang="en-GB" smtClean="0"/>
              <a:t>Jonathan Segev, Intel corporation</a:t>
            </a:r>
            <a:endParaRPr lang="en-GB"/>
          </a:p>
        </p:txBody>
      </p:sp>
      <p:sp>
        <p:nvSpPr>
          <p:cNvPr id="6" name="Slide Number Placeholder 5"/>
          <p:cNvSpPr>
            <a:spLocks noGrp="1"/>
          </p:cNvSpPr>
          <p:nvPr>
            <p:ph type="sldNum" sz="quarter" idx="12"/>
          </p:nvPr>
        </p:nvSpPr>
        <p:spPr/>
        <p:txBody>
          <a:bodyPr/>
          <a:lstStyle/>
          <a:p>
            <a:pPr>
              <a:defRPr/>
            </a:pPr>
            <a:r>
              <a:rPr lang="en-GB" altLang="en-US" smtClean="0"/>
              <a:t>Slide </a:t>
            </a:r>
            <a:fld id="{1FE3E70E-7BF2-44E1-A724-0D4D86D077CF}" type="slidenum">
              <a:rPr lang="en-GB" altLang="en-US" smtClean="0"/>
              <a:pPr>
                <a:defRPr/>
              </a:pPr>
              <a:t>11</a:t>
            </a:fld>
            <a:endParaRPr lang="en-GB" altLang="en-US"/>
          </a:p>
        </p:txBody>
      </p:sp>
      <p:sp>
        <p:nvSpPr>
          <p:cNvPr id="7"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3475016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Teleconference Logistics</a:t>
            </a:r>
          </a:p>
        </p:txBody>
      </p:sp>
      <p:sp>
        <p:nvSpPr>
          <p:cNvPr id="18435" name="Content Placeholder 2"/>
          <p:cNvSpPr>
            <a:spLocks noGrp="1"/>
          </p:cNvSpPr>
          <p:nvPr>
            <p:ph idx="1"/>
          </p:nvPr>
        </p:nvSpPr>
        <p:spPr/>
        <p:txBody>
          <a:bodyPr/>
          <a:lstStyle/>
          <a:p>
            <a:r>
              <a:rPr lang="en-US" altLang="en-US" smtClean="0"/>
              <a:t>Meeting coordinates are as follows:</a:t>
            </a:r>
          </a:p>
          <a:p>
            <a:pPr lvl="1"/>
            <a:r>
              <a:rPr lang="en-US" altLang="en-US" smtClean="0">
                <a:hlinkClick r:id="rId2"/>
              </a:rPr>
              <a:t>https://join.me/</a:t>
            </a:r>
            <a:r>
              <a:rPr lang="en-US" altLang="en-US" smtClean="0"/>
              <a:t> to download the desktop app.</a:t>
            </a:r>
          </a:p>
          <a:p>
            <a:pPr lvl="1"/>
            <a:r>
              <a:rPr lang="en-US" altLang="en-US" smtClean="0"/>
              <a:t>Please use the </a:t>
            </a:r>
            <a:r>
              <a:rPr lang="en-US" altLang="en-US" b="1" u="sng" smtClean="0"/>
              <a:t>JOIN</a:t>
            </a:r>
            <a:r>
              <a:rPr lang="en-US" altLang="en-US" b="1" smtClean="0"/>
              <a:t> </a:t>
            </a:r>
            <a:r>
              <a:rPr lang="en-US" altLang="en-US" smtClean="0"/>
              <a:t>option with password </a:t>
            </a:r>
            <a:r>
              <a:rPr lang="en-US" altLang="en-US" smtClean="0">
                <a:solidFill>
                  <a:srgbClr val="0066FF"/>
                </a:solidFill>
              </a:rPr>
              <a:t>IEEE802.11</a:t>
            </a:r>
            <a:r>
              <a:rPr lang="en-US" altLang="en-US" smtClean="0"/>
              <a:t> </a:t>
            </a:r>
            <a:r>
              <a:rPr lang="en-US" altLang="en-US"/>
              <a:t> </a:t>
            </a:r>
            <a:r>
              <a:rPr lang="en-US" altLang="en-US" smtClean="0"/>
              <a:t>- DO NOT use the START button. </a:t>
            </a:r>
          </a:p>
          <a:p>
            <a:pPr lvl="1"/>
            <a:r>
              <a:rPr lang="en-US" altLang="en-US" smtClean="0"/>
              <a:t>Link to local dial-in numbers using line phone can be found at: </a:t>
            </a:r>
            <a:r>
              <a:rPr lang="en-US" altLang="en-US" smtClean="0">
                <a:hlinkClick r:id="rId3"/>
              </a:rPr>
              <a:t>http://www.ieee802.org/11/joinme.html</a:t>
            </a:r>
            <a:r>
              <a:rPr lang="en-US" altLang="en-US" smtClean="0"/>
              <a:t> </a:t>
            </a:r>
          </a:p>
        </p:txBody>
      </p:sp>
      <p:sp>
        <p:nvSpPr>
          <p:cNvPr id="1843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r>
              <a:rPr lang="en-US" altLang="en-US" sz="1800" smtClean="0"/>
              <a:t>April 2017</a:t>
            </a:r>
            <a:endParaRPr lang="en-GB" altLang="en-US" sz="1800" smtClean="0"/>
          </a:p>
        </p:txBody>
      </p:sp>
      <p:sp>
        <p:nvSpPr>
          <p:cNvPr id="1843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r>
              <a:rPr lang="en-GB" altLang="en-US"/>
              <a:t>Slide </a:t>
            </a:r>
            <a:fld id="{15189739-536B-41BA-A787-39B10279093A}" type="slidenum">
              <a:rPr lang="en-GB" altLang="en-US"/>
              <a:pPr/>
              <a:t>12</a:t>
            </a:fld>
            <a:endParaRPr lang="en-GB" altLang="en-US"/>
          </a:p>
        </p:txBody>
      </p:sp>
      <p:sp>
        <p:nvSpPr>
          <p:cNvPr id="2" name="Footer Placeholder 1"/>
          <p:cNvSpPr>
            <a:spLocks noGrp="1"/>
          </p:cNvSpPr>
          <p:nvPr>
            <p:ph type="ftr" sz="quarter" idx="11"/>
          </p:nvPr>
        </p:nvSpPr>
        <p:spPr/>
        <p:txBody>
          <a:bodyPr/>
          <a:lstStyle/>
          <a:p>
            <a:pPr>
              <a:defRPr/>
            </a:pPr>
            <a:r>
              <a:rPr lang="en-GB" smtClean="0"/>
              <a:t>Jonathan Segev, Intel corporation</a:t>
            </a:r>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457200"/>
          </a:xfrm>
        </p:spPr>
        <p:txBody>
          <a:bodyPr/>
          <a:lstStyle/>
          <a:p>
            <a:r>
              <a:rPr lang="en-US" altLang="ja-JP" smtClean="0">
                <a:ea typeface="MS PGothic" panose="020B0600070205080204" pitchFamily="34" charset="-128"/>
              </a:rPr>
              <a:t>Agenda for April 19</a:t>
            </a:r>
            <a:r>
              <a:rPr lang="en-US" altLang="ja-JP" baseline="30000" smtClean="0">
                <a:ea typeface="MS PGothic" panose="020B0600070205080204" pitchFamily="34" charset="-128"/>
              </a:rPr>
              <a:t>th</a:t>
            </a:r>
            <a:r>
              <a:rPr lang="en-US" altLang="ja-JP" smtClean="0">
                <a:ea typeface="MS PGothic" panose="020B0600070205080204" pitchFamily="34" charset="-128"/>
              </a:rPr>
              <a:t> </a:t>
            </a:r>
          </a:p>
        </p:txBody>
      </p:sp>
      <p:sp>
        <p:nvSpPr>
          <p:cNvPr id="19459" name="Content Placeholder 2"/>
          <p:cNvSpPr>
            <a:spLocks noGrp="1"/>
          </p:cNvSpPr>
          <p:nvPr>
            <p:ph idx="1"/>
          </p:nvPr>
        </p:nvSpPr>
        <p:spPr>
          <a:xfrm>
            <a:off x="685800" y="1412875"/>
            <a:ext cx="8077200" cy="5064125"/>
          </a:xfrm>
        </p:spPr>
        <p:txBody>
          <a:bodyPr/>
          <a:lstStyle/>
          <a:p>
            <a:pPr marL="0">
              <a:buFontTx/>
              <a:buNone/>
            </a:pPr>
            <a:r>
              <a:rPr lang="en-US" altLang="en-US" smtClean="0">
                <a:solidFill>
                  <a:srgbClr val="000000"/>
                </a:solidFill>
                <a:ea typeface="SimSun" panose="02010600030101010101" pitchFamily="2" charset="-122"/>
              </a:rPr>
              <a:t>1.</a:t>
            </a:r>
            <a:r>
              <a:rPr lang="en-US" altLang="en-US" sz="800" smtClean="0">
                <a:solidFill>
                  <a:srgbClr val="000000"/>
                </a:solidFill>
                <a:ea typeface="SimSun" panose="02010600030101010101" pitchFamily="2" charset="-122"/>
              </a:rPr>
              <a:t>      </a:t>
            </a:r>
            <a:r>
              <a:rPr lang="en-US" altLang="en-US" smtClean="0">
                <a:solidFill>
                  <a:srgbClr val="000000"/>
                </a:solidFill>
                <a:ea typeface="SimSun" panose="02010600030101010101" pitchFamily="2" charset="-122"/>
              </a:rPr>
              <a:t>Call to order, Patent Policy, Attendance</a:t>
            </a:r>
            <a:endParaRPr lang="en-US" altLang="en-US" smtClean="0">
              <a:ea typeface="SimSun" panose="02010600030101010101" pitchFamily="2" charset="-122"/>
            </a:endParaRPr>
          </a:p>
          <a:p>
            <a:pPr marL="0">
              <a:buFontTx/>
              <a:buNone/>
            </a:pPr>
            <a:r>
              <a:rPr lang="en-US" altLang="en-US" smtClean="0">
                <a:solidFill>
                  <a:srgbClr val="000000"/>
                </a:solidFill>
                <a:ea typeface="SimSun" panose="02010600030101010101" pitchFamily="2" charset="-122"/>
              </a:rPr>
              <a:t>2.</a:t>
            </a:r>
            <a:r>
              <a:rPr lang="en-US" altLang="en-US" sz="800" smtClean="0">
                <a:solidFill>
                  <a:srgbClr val="000000"/>
                </a:solidFill>
                <a:ea typeface="SimSun" panose="02010600030101010101" pitchFamily="2" charset="-122"/>
              </a:rPr>
              <a:t>      </a:t>
            </a:r>
            <a:r>
              <a:rPr lang="en-US" altLang="en-US" smtClean="0">
                <a:solidFill>
                  <a:srgbClr val="000000"/>
                </a:solidFill>
                <a:ea typeface="SimSun" panose="02010600030101010101" pitchFamily="2" charset="-122"/>
              </a:rPr>
              <a:t>Approval of Agenda</a:t>
            </a:r>
            <a:endParaRPr lang="en-US" altLang="en-US" smtClean="0">
              <a:ea typeface="SimSun" panose="02010600030101010101" pitchFamily="2" charset="-122"/>
            </a:endParaRPr>
          </a:p>
          <a:p>
            <a:pPr marL="0">
              <a:buFontTx/>
              <a:buNone/>
            </a:pPr>
            <a:r>
              <a:rPr lang="en-US" altLang="en-US" smtClean="0">
                <a:solidFill>
                  <a:srgbClr val="000000"/>
                </a:solidFill>
                <a:ea typeface="SimSun" panose="02010600030101010101" pitchFamily="2" charset="-122"/>
              </a:rPr>
              <a:t>3.</a:t>
            </a:r>
            <a:r>
              <a:rPr lang="en-US" altLang="en-US" sz="800" smtClean="0">
                <a:solidFill>
                  <a:srgbClr val="000000"/>
                </a:solidFill>
                <a:ea typeface="SimSun" panose="02010600030101010101" pitchFamily="2" charset="-122"/>
              </a:rPr>
              <a:t>      </a:t>
            </a:r>
            <a:r>
              <a:rPr lang="en-US" altLang="en-US" smtClean="0">
                <a:solidFill>
                  <a:srgbClr val="000000"/>
                </a:solidFill>
                <a:ea typeface="SimSun" panose="02010600030101010101" pitchFamily="2" charset="-122"/>
              </a:rPr>
              <a:t>Review submissions:</a:t>
            </a:r>
          </a:p>
          <a:p>
            <a:pPr lvl="1"/>
            <a:r>
              <a:rPr lang="en-US" smtClean="0"/>
              <a:t>17-591r0 </a:t>
            </a:r>
            <a:r>
              <a:rPr lang="en-US"/>
              <a:t>– Ranging Protocol Parameter Negotiation Protocol (Ganesh Venkatesan)</a:t>
            </a:r>
          </a:p>
          <a:p>
            <a:pPr lvl="1"/>
            <a:r>
              <a:rPr lang="en-US"/>
              <a:t>Polling for MU measurements (Chittabrata Ghosh)</a:t>
            </a:r>
          </a:p>
          <a:p>
            <a:pPr marL="0">
              <a:buFontTx/>
              <a:buNone/>
            </a:pPr>
            <a:r>
              <a:rPr lang="en-US" altLang="en-US" smtClean="0">
                <a:solidFill>
                  <a:srgbClr val="000000"/>
                </a:solidFill>
                <a:ea typeface="SimSun" panose="02010600030101010101" pitchFamily="2" charset="-122"/>
              </a:rPr>
              <a:t>6.  Any other Business (AoB)</a:t>
            </a:r>
          </a:p>
          <a:p>
            <a:pPr marL="0">
              <a:buFontTx/>
              <a:buNone/>
            </a:pPr>
            <a:r>
              <a:rPr lang="en-US" altLang="en-US" smtClean="0">
                <a:solidFill>
                  <a:srgbClr val="000000"/>
                </a:solidFill>
                <a:ea typeface="SimSun" panose="02010600030101010101" pitchFamily="2" charset="-122"/>
              </a:rPr>
              <a:t>7.  Adjourn</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April 2017</a:t>
            </a:r>
            <a:endParaRPr lang="en-GB" altLang="en-US" sz="1800" smtClean="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ja-JP" sz="1200" b="0">
                <a:ea typeface="MS PGothic" panose="020B0600070205080204" pitchFamily="34" charset="-128"/>
              </a:rPr>
              <a:t>Slide </a:t>
            </a:r>
            <a:fld id="{266B518E-4A2E-480B-86A7-80C1F7AC8165}" type="slidenum">
              <a:rPr lang="en-US" altLang="ja-JP" sz="1200" b="0">
                <a:ea typeface="MS PGothic" panose="020B0600070205080204" pitchFamily="34" charset="-128"/>
              </a:rPr>
              <a:pPr>
                <a:spcBef>
                  <a:spcPct val="0"/>
                </a:spcBef>
                <a:buFontTx/>
                <a:buNone/>
              </a:pPr>
              <a:t>13</a:t>
            </a:fld>
            <a:endParaRPr lang="en-US" altLang="ja-JP" sz="1200" b="0">
              <a:ea typeface="MS PGothic" panose="020B0600070205080204" pitchFamily="34" charset="-128"/>
            </a:endParaRPr>
          </a:p>
        </p:txBody>
      </p:sp>
      <p:sp>
        <p:nvSpPr>
          <p:cNvPr id="2" name="Footer Placeholder 1"/>
          <p:cNvSpPr>
            <a:spLocks noGrp="1"/>
          </p:cNvSpPr>
          <p:nvPr>
            <p:ph type="ftr" sz="quarter" idx="11"/>
          </p:nvPr>
        </p:nvSpPr>
        <p:spPr/>
        <p:txBody>
          <a:bodyPr/>
          <a:lstStyle/>
          <a:p>
            <a:pPr>
              <a:defRPr/>
            </a:pPr>
            <a:r>
              <a:rPr lang="en-GB" smtClean="0"/>
              <a:t>Jonathan Segev, Intel corporation</a:t>
            </a:r>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April 2017</a:t>
            </a:r>
            <a:endParaRPr lang="en-GB" altLang="en-US" sz="1800" smtClean="0"/>
          </a:p>
        </p:txBody>
      </p:sp>
      <p:sp>
        <p:nvSpPr>
          <p:cNvPr id="61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0919A374-A19C-4BCD-8F8A-B2C86EFE1C5E}" type="slidenum">
              <a:rPr lang="en-GB" altLang="en-US" sz="1200" b="0"/>
              <a:pPr>
                <a:spcBef>
                  <a:spcPct val="0"/>
                </a:spcBef>
                <a:buFontTx/>
                <a:buNone/>
              </a:pPr>
              <a:t>2</a:t>
            </a:fld>
            <a:endParaRPr lang="en-GB" altLang="en-US" sz="1200" b="0"/>
          </a:p>
        </p:txBody>
      </p:sp>
      <p:sp>
        <p:nvSpPr>
          <p:cNvPr id="6148" name="Rectangle 2"/>
          <p:cNvSpPr>
            <a:spLocks noGrp="1" noChangeArrowheads="1"/>
          </p:cNvSpPr>
          <p:nvPr>
            <p:ph type="title"/>
          </p:nvPr>
        </p:nvSpPr>
        <p:spPr/>
        <p:txBody>
          <a:bodyPr/>
          <a:lstStyle/>
          <a:p>
            <a:r>
              <a:rPr lang="en-GB" altLang="en-US" smtClean="0"/>
              <a:t>Abstract</a:t>
            </a:r>
          </a:p>
        </p:txBody>
      </p:sp>
      <p:sp>
        <p:nvSpPr>
          <p:cNvPr id="6149" name="Rectangle 3"/>
          <p:cNvSpPr>
            <a:spLocks noGrp="1" noChangeArrowheads="1"/>
          </p:cNvSpPr>
          <p:nvPr>
            <p:ph type="body" idx="1"/>
          </p:nvPr>
        </p:nvSpPr>
        <p:spPr/>
        <p:txBody>
          <a:bodyPr/>
          <a:lstStyle/>
          <a:p>
            <a:pPr algn="ctr">
              <a:buFontTx/>
              <a:buNone/>
            </a:pPr>
            <a:r>
              <a:rPr lang="en-US" altLang="en-US" smtClean="0"/>
              <a:t>This presentation contains the IEEE 802.11 TGaz Next Generation Positioning agenda for the Apr. 2017 teleconference.</a:t>
            </a:r>
          </a:p>
        </p:txBody>
      </p:sp>
      <p:sp>
        <p:nvSpPr>
          <p:cNvPr id="2" name="Footer Placeholder 1"/>
          <p:cNvSpPr>
            <a:spLocks noGrp="1"/>
          </p:cNvSpPr>
          <p:nvPr>
            <p:ph type="ftr" sz="quarter" idx="11"/>
          </p:nvPr>
        </p:nvSpPr>
        <p:spPr/>
        <p:txBody>
          <a:bodyPr/>
          <a:lstStyle/>
          <a:p>
            <a:pPr>
              <a:defRPr/>
            </a:pPr>
            <a:r>
              <a:rPr lang="en-GB" smtClean="0"/>
              <a:t>Jonathan Segev, Intel corporation</a:t>
            </a:r>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Logistics</a:t>
            </a:r>
            <a:endParaRPr lang="en-US"/>
          </a:p>
        </p:txBody>
      </p:sp>
      <p:sp>
        <p:nvSpPr>
          <p:cNvPr id="3" name="Content Placeholder 2"/>
          <p:cNvSpPr>
            <a:spLocks noGrp="1"/>
          </p:cNvSpPr>
          <p:nvPr>
            <p:ph idx="1"/>
          </p:nvPr>
        </p:nvSpPr>
        <p:spPr>
          <a:xfrm>
            <a:off x="685800" y="1556792"/>
            <a:ext cx="7772400" cy="4539208"/>
          </a:xfrm>
        </p:spPr>
        <p:txBody>
          <a:bodyPr/>
          <a:lstStyle/>
          <a:p>
            <a:r>
              <a:rPr lang="en-US" altLang="en-US"/>
              <a:t>Meeting coordinates are as </a:t>
            </a:r>
            <a:r>
              <a:rPr lang="en-US" altLang="en-US"/>
              <a:t>follows</a:t>
            </a:r>
            <a:r>
              <a:rPr lang="en-US" altLang="en-US" smtClean="0"/>
              <a:t>:</a:t>
            </a:r>
          </a:p>
          <a:p>
            <a:pPr marL="0" indent="0">
              <a:buNone/>
            </a:pPr>
            <a:r>
              <a:rPr lang="en-US" altLang="en-US" smtClean="0"/>
              <a:t>Online:</a:t>
            </a:r>
            <a:endParaRPr lang="en-US" altLang="en-US"/>
          </a:p>
          <a:p>
            <a:pPr lvl="1"/>
            <a:r>
              <a:rPr lang="en-US" altLang="en-US">
                <a:hlinkClick r:id="rId2"/>
              </a:rPr>
              <a:t>https://join.me/</a:t>
            </a:r>
            <a:r>
              <a:rPr lang="en-US" altLang="en-US"/>
              <a:t> to download the desktop app.</a:t>
            </a:r>
          </a:p>
          <a:p>
            <a:pPr lvl="1"/>
            <a:r>
              <a:rPr lang="en-US" altLang="en-US" smtClean="0"/>
              <a:t>Please </a:t>
            </a:r>
            <a:r>
              <a:rPr lang="en-US" altLang="en-US"/>
              <a:t>use the </a:t>
            </a:r>
            <a:r>
              <a:rPr lang="en-US" altLang="en-US" b="1" u="sng"/>
              <a:t>JOIN</a:t>
            </a:r>
            <a:r>
              <a:rPr lang="en-US" altLang="en-US" b="1"/>
              <a:t> </a:t>
            </a:r>
            <a:r>
              <a:rPr lang="en-US" altLang="en-US"/>
              <a:t>option </a:t>
            </a:r>
            <a:r>
              <a:rPr lang="en-US" altLang="en-US"/>
              <a:t>with </a:t>
            </a:r>
            <a:r>
              <a:rPr lang="en-US" altLang="en-US" smtClean="0"/>
              <a:t>meeting code </a:t>
            </a:r>
            <a:r>
              <a:rPr lang="en-US" altLang="en-US" smtClean="0">
                <a:solidFill>
                  <a:srgbClr val="0066FF"/>
                </a:solidFill>
              </a:rPr>
              <a:t>IEEE802.11</a:t>
            </a:r>
            <a:r>
              <a:rPr lang="en-US" altLang="en-US" smtClean="0"/>
              <a:t>  </a:t>
            </a:r>
            <a:r>
              <a:rPr lang="en-US" altLang="en-US"/>
              <a:t>- DO NOT use the START button</a:t>
            </a:r>
            <a:r>
              <a:rPr lang="en-US" altLang="en-US"/>
              <a:t>. </a:t>
            </a:r>
            <a:endParaRPr lang="en-US" altLang="en-US"/>
          </a:p>
          <a:p>
            <a:pPr marL="0" indent="0">
              <a:buNone/>
            </a:pPr>
            <a:r>
              <a:rPr lang="en-US" altLang="en-US" smtClean="0"/>
              <a:t>Dial in:</a:t>
            </a:r>
            <a:endParaRPr lang="en-US" altLang="en-US"/>
          </a:p>
          <a:p>
            <a:pPr lvl="1"/>
            <a:r>
              <a:rPr lang="en-US" altLang="en-US"/>
              <a:t>Link to local dial-in numbers using line phone can be found at: </a:t>
            </a:r>
            <a:r>
              <a:rPr lang="en-US" altLang="en-US">
                <a:hlinkClick r:id="rId3"/>
              </a:rPr>
              <a:t>http://www.ieee802.org/11/joinme.html</a:t>
            </a:r>
            <a:r>
              <a:rPr lang="en-US" altLang="en-US"/>
              <a:t> </a:t>
            </a:r>
          </a:p>
          <a:p>
            <a:pPr lvl="1"/>
            <a:r>
              <a:rPr lang="en-US" b="1" smtClean="0"/>
              <a:t>Access code for those using dial in bridge: 808-571-868</a:t>
            </a:r>
            <a:r>
              <a:rPr lang="en-US" b="1"/>
              <a:t>#</a:t>
            </a:r>
            <a:r>
              <a:rPr lang="en-US"/>
              <a:t> </a:t>
            </a:r>
            <a:endParaRPr lang="en-US" smtClean="0"/>
          </a:p>
          <a:p>
            <a:pPr lvl="1"/>
            <a:r>
              <a:rPr lang="en-US" altLang="en-US" smtClean="0"/>
              <a:t>Meeting code for those using </a:t>
            </a:r>
          </a:p>
          <a:p>
            <a:endParaRPr lang="en-US" smtClean="0"/>
          </a:p>
          <a:p>
            <a:endParaRPr lang="en-US"/>
          </a:p>
        </p:txBody>
      </p:sp>
      <p:sp>
        <p:nvSpPr>
          <p:cNvPr id="4" name="Date Placeholder 3"/>
          <p:cNvSpPr>
            <a:spLocks noGrp="1"/>
          </p:cNvSpPr>
          <p:nvPr>
            <p:ph type="dt" sz="half" idx="10"/>
          </p:nvPr>
        </p:nvSpPr>
        <p:spPr/>
        <p:txBody>
          <a:bodyPr/>
          <a:lstStyle/>
          <a:p>
            <a:pPr>
              <a:defRPr/>
            </a:pPr>
            <a:r>
              <a:rPr lang="en-US" altLang="en-US" smtClean="0"/>
              <a:t>April 2017</a:t>
            </a:r>
            <a:endParaRPr lang="en-GB" altLang="en-US"/>
          </a:p>
        </p:txBody>
      </p:sp>
      <p:sp>
        <p:nvSpPr>
          <p:cNvPr id="5" name="Footer Placeholder 4"/>
          <p:cNvSpPr>
            <a:spLocks noGrp="1"/>
          </p:cNvSpPr>
          <p:nvPr>
            <p:ph type="ftr" sz="quarter" idx="11"/>
          </p:nvPr>
        </p:nvSpPr>
        <p:spPr/>
        <p:txBody>
          <a:bodyPr/>
          <a:lstStyle/>
          <a:p>
            <a:pPr>
              <a:defRPr/>
            </a:pPr>
            <a:r>
              <a:rPr lang="en-GB" smtClean="0"/>
              <a:t>Jonathan Segev, Intel corporation</a:t>
            </a:r>
            <a:endParaRPr lang="en-GB"/>
          </a:p>
        </p:txBody>
      </p:sp>
      <p:sp>
        <p:nvSpPr>
          <p:cNvPr id="6" name="Slide Number Placeholder 5"/>
          <p:cNvSpPr>
            <a:spLocks noGrp="1"/>
          </p:cNvSpPr>
          <p:nvPr>
            <p:ph type="sldNum" sz="quarter" idx="12"/>
          </p:nvPr>
        </p:nvSpPr>
        <p:spPr/>
        <p:txBody>
          <a:bodyPr/>
          <a:lstStyle/>
          <a:p>
            <a:pPr>
              <a:defRPr/>
            </a:pPr>
            <a:r>
              <a:rPr lang="en-GB" altLang="en-US" smtClean="0"/>
              <a:t>Slide </a:t>
            </a:r>
            <a:fld id="{1FE3E70E-7BF2-44E1-A724-0D4D86D077CF}" type="slidenum">
              <a:rPr lang="en-GB" altLang="en-US" smtClean="0"/>
              <a:pPr>
                <a:defRPr/>
              </a:pPr>
              <a:t>3</a:t>
            </a:fld>
            <a:endParaRPr lang="en-GB" altLang="en-US"/>
          </a:p>
        </p:txBody>
      </p:sp>
    </p:spTree>
    <p:extLst>
      <p:ext uri="{BB962C8B-B14F-4D97-AF65-F5344CB8AC3E}">
        <p14:creationId xmlns:p14="http://schemas.microsoft.com/office/powerpoint/2010/main" val="2570204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Logistics</a:t>
            </a:r>
            <a:endParaRPr lang="en-US"/>
          </a:p>
        </p:txBody>
      </p:sp>
      <p:sp>
        <p:nvSpPr>
          <p:cNvPr id="3" name="Content Placeholder 2"/>
          <p:cNvSpPr>
            <a:spLocks noGrp="1"/>
          </p:cNvSpPr>
          <p:nvPr>
            <p:ph idx="1"/>
          </p:nvPr>
        </p:nvSpPr>
        <p:spPr>
          <a:xfrm>
            <a:off x="685800" y="1556792"/>
            <a:ext cx="7772400" cy="4539208"/>
          </a:xfrm>
        </p:spPr>
        <p:txBody>
          <a:bodyPr/>
          <a:lstStyle/>
          <a:p>
            <a:pPr marL="457200" indent="-457200"/>
            <a:r>
              <a:rPr lang="en-US" altLang="en-US" smtClean="0"/>
              <a:t>Attendance</a:t>
            </a:r>
            <a:r>
              <a:rPr lang="en-US" altLang="en-US" smtClean="0"/>
              <a:t>:</a:t>
            </a:r>
            <a:endParaRPr lang="en-US" altLang="en-US" smtClean="0">
              <a:hlinkClick r:id="rId2"/>
            </a:endParaRPr>
          </a:p>
          <a:p>
            <a:pPr marL="857250" lvl="1" indent="-457200"/>
            <a:r>
              <a:rPr lang="en-US" altLang="en-US" smtClean="0"/>
              <a:t>To recored your attendance please send email to TG Secretary Roy Want: </a:t>
            </a:r>
            <a:r>
              <a:rPr lang="en-US"/>
              <a:t>(</a:t>
            </a:r>
            <a:r>
              <a:rPr lang="en-US">
                <a:hlinkClick r:id="rId3"/>
              </a:rPr>
              <a:t>roywant@google.com</a:t>
            </a:r>
            <a:r>
              <a:rPr lang="en-US"/>
              <a:t> ) and/or Jonathan Segev (</a:t>
            </a:r>
            <a:r>
              <a:rPr lang="en-US">
                <a:hlinkClick r:id="rId4"/>
              </a:rPr>
              <a:t>jonathan.segev@intel.com</a:t>
            </a:r>
            <a:r>
              <a:rPr lang="en-US"/>
              <a:t>) </a:t>
            </a:r>
          </a:p>
          <a:p>
            <a:r>
              <a:rPr lang="en-US" altLang="en-US" smtClean="0"/>
              <a:t>Documentation</a:t>
            </a:r>
            <a:endParaRPr lang="en-US" altLang="en-US" smtClean="0"/>
          </a:p>
          <a:p>
            <a:pPr lvl="1"/>
            <a:r>
              <a:rPr lang="en-US" altLang="en-US" smtClean="0">
                <a:hlinkClick r:id="rId5"/>
              </a:rPr>
              <a:t>https://mentor.ieee.org/802.11/documents</a:t>
            </a:r>
            <a:endParaRPr lang="en-US" altLang="en-US" smtClean="0"/>
          </a:p>
          <a:p>
            <a:pPr lvl="1"/>
            <a:r>
              <a:rPr lang="en-US" altLang="en-US" smtClean="0"/>
              <a:t>Use “TGaz” folder for documents relating to the TGaz activity.</a:t>
            </a:r>
          </a:p>
          <a:p>
            <a:pPr lvl="1"/>
            <a:endParaRPr lang="en-US" altLang="en-US" smtClean="0"/>
          </a:p>
          <a:p>
            <a:endParaRPr lang="en-US" smtClean="0"/>
          </a:p>
          <a:p>
            <a:endParaRPr lang="en-US"/>
          </a:p>
        </p:txBody>
      </p:sp>
      <p:sp>
        <p:nvSpPr>
          <p:cNvPr id="4" name="Date Placeholder 3"/>
          <p:cNvSpPr>
            <a:spLocks noGrp="1"/>
          </p:cNvSpPr>
          <p:nvPr>
            <p:ph type="dt" sz="half" idx="10"/>
          </p:nvPr>
        </p:nvSpPr>
        <p:spPr/>
        <p:txBody>
          <a:bodyPr/>
          <a:lstStyle/>
          <a:p>
            <a:pPr>
              <a:defRPr/>
            </a:pPr>
            <a:r>
              <a:rPr lang="en-US" altLang="en-US" smtClean="0"/>
              <a:t>April 2017</a:t>
            </a:r>
            <a:endParaRPr lang="en-GB" altLang="en-US"/>
          </a:p>
        </p:txBody>
      </p:sp>
      <p:sp>
        <p:nvSpPr>
          <p:cNvPr id="5" name="Footer Placeholder 4"/>
          <p:cNvSpPr>
            <a:spLocks noGrp="1"/>
          </p:cNvSpPr>
          <p:nvPr>
            <p:ph type="ftr" sz="quarter" idx="11"/>
          </p:nvPr>
        </p:nvSpPr>
        <p:spPr/>
        <p:txBody>
          <a:bodyPr/>
          <a:lstStyle/>
          <a:p>
            <a:pPr>
              <a:defRPr/>
            </a:pPr>
            <a:r>
              <a:rPr lang="en-GB" smtClean="0"/>
              <a:t>Jonathan Segev, Intel corporation</a:t>
            </a:r>
            <a:endParaRPr lang="en-GB"/>
          </a:p>
        </p:txBody>
      </p:sp>
      <p:sp>
        <p:nvSpPr>
          <p:cNvPr id="6" name="Slide Number Placeholder 5"/>
          <p:cNvSpPr>
            <a:spLocks noGrp="1"/>
          </p:cNvSpPr>
          <p:nvPr>
            <p:ph type="sldNum" sz="quarter" idx="12"/>
          </p:nvPr>
        </p:nvSpPr>
        <p:spPr/>
        <p:txBody>
          <a:bodyPr/>
          <a:lstStyle/>
          <a:p>
            <a:pPr>
              <a:defRPr/>
            </a:pPr>
            <a:r>
              <a:rPr lang="en-GB" altLang="en-US" smtClean="0"/>
              <a:t>Slide </a:t>
            </a:r>
            <a:fld id="{1FE3E70E-7BF2-44E1-A724-0D4D86D077CF}" type="slidenum">
              <a:rPr lang="en-GB" altLang="en-US" smtClean="0"/>
              <a:pPr>
                <a:defRPr/>
              </a:pPr>
              <a:t>4</a:t>
            </a:fld>
            <a:endParaRPr lang="en-GB" altLang="en-US"/>
          </a:p>
        </p:txBody>
      </p:sp>
    </p:spTree>
    <p:extLst>
      <p:ext uri="{BB962C8B-B14F-4D97-AF65-F5344CB8AC3E}">
        <p14:creationId xmlns:p14="http://schemas.microsoft.com/office/powerpoint/2010/main" val="3947426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03213"/>
          </a:xfrm>
        </p:spPr>
        <p:txBody>
          <a:bodyPr/>
          <a:lstStyle/>
          <a:p>
            <a:r>
              <a:rPr lang="en-US" altLang="en-US" u="sng" smtClean="0">
                <a:solidFill>
                  <a:schemeClr val="accent2"/>
                </a:solidFill>
              </a:rPr>
              <a:t>Participants, Patents, and Duty to Inform</a:t>
            </a:r>
            <a:endParaRPr lang="en-US"/>
          </a:p>
        </p:txBody>
      </p:sp>
      <p:sp>
        <p:nvSpPr>
          <p:cNvPr id="4" name="Date Placeholder 3"/>
          <p:cNvSpPr>
            <a:spLocks noGrp="1"/>
          </p:cNvSpPr>
          <p:nvPr>
            <p:ph type="dt" sz="half" idx="10"/>
          </p:nvPr>
        </p:nvSpPr>
        <p:spPr/>
        <p:txBody>
          <a:bodyPr/>
          <a:lstStyle/>
          <a:p>
            <a:pPr>
              <a:defRPr/>
            </a:pPr>
            <a:r>
              <a:rPr lang="en-US" altLang="en-US" smtClean="0"/>
              <a:t>April 2017</a:t>
            </a:r>
            <a:endParaRPr lang="en-GB" altLang="en-US"/>
          </a:p>
        </p:txBody>
      </p:sp>
      <p:sp>
        <p:nvSpPr>
          <p:cNvPr id="5" name="Footer Placeholder 4"/>
          <p:cNvSpPr>
            <a:spLocks noGrp="1"/>
          </p:cNvSpPr>
          <p:nvPr>
            <p:ph type="ftr" sz="quarter" idx="11"/>
          </p:nvPr>
        </p:nvSpPr>
        <p:spPr/>
        <p:txBody>
          <a:bodyPr/>
          <a:lstStyle/>
          <a:p>
            <a:pPr>
              <a:defRPr/>
            </a:pPr>
            <a:r>
              <a:rPr lang="en-GB" smtClean="0"/>
              <a:t>Jonathan Segev, Intel corporation</a:t>
            </a:r>
            <a:endParaRPr lang="en-GB"/>
          </a:p>
        </p:txBody>
      </p:sp>
      <p:sp>
        <p:nvSpPr>
          <p:cNvPr id="6" name="Slide Number Placeholder 5"/>
          <p:cNvSpPr>
            <a:spLocks noGrp="1"/>
          </p:cNvSpPr>
          <p:nvPr>
            <p:ph type="sldNum" sz="quarter" idx="12"/>
          </p:nvPr>
        </p:nvSpPr>
        <p:spPr/>
        <p:txBody>
          <a:bodyPr/>
          <a:lstStyle/>
          <a:p>
            <a:pPr>
              <a:defRPr/>
            </a:pPr>
            <a:r>
              <a:rPr lang="en-GB" altLang="en-US" smtClean="0"/>
              <a:t>Slide </a:t>
            </a:r>
            <a:fld id="{1FE3E70E-7BF2-44E1-A724-0D4D86D077CF}" type="slidenum">
              <a:rPr lang="en-GB" altLang="en-US" smtClean="0"/>
              <a:pPr>
                <a:defRPr/>
              </a:pPr>
              <a:t>5</a:t>
            </a:fld>
            <a:endParaRPr lang="en-GB" altLang="en-US"/>
          </a:p>
        </p:txBody>
      </p:sp>
      <p:sp>
        <p:nvSpPr>
          <p:cNvPr id="8"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430619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smtClean="0">
                <a:solidFill>
                  <a:schemeClr val="accent2"/>
                </a:solidFill>
              </a:rPr>
              <a:t>Patent Related Links</a:t>
            </a:r>
            <a:endParaRPr lang="en-US"/>
          </a:p>
        </p:txBody>
      </p:sp>
      <p:sp>
        <p:nvSpPr>
          <p:cNvPr id="4" name="Date Placeholder 3"/>
          <p:cNvSpPr>
            <a:spLocks noGrp="1"/>
          </p:cNvSpPr>
          <p:nvPr>
            <p:ph type="dt" sz="half" idx="10"/>
          </p:nvPr>
        </p:nvSpPr>
        <p:spPr/>
        <p:txBody>
          <a:bodyPr/>
          <a:lstStyle/>
          <a:p>
            <a:pPr>
              <a:defRPr/>
            </a:pPr>
            <a:r>
              <a:rPr lang="en-US" altLang="en-US" smtClean="0"/>
              <a:t>April 2017</a:t>
            </a:r>
            <a:endParaRPr lang="en-GB" altLang="en-US"/>
          </a:p>
        </p:txBody>
      </p:sp>
      <p:sp>
        <p:nvSpPr>
          <p:cNvPr id="5" name="Footer Placeholder 4"/>
          <p:cNvSpPr>
            <a:spLocks noGrp="1"/>
          </p:cNvSpPr>
          <p:nvPr>
            <p:ph type="ftr" sz="quarter" idx="11"/>
          </p:nvPr>
        </p:nvSpPr>
        <p:spPr/>
        <p:txBody>
          <a:bodyPr/>
          <a:lstStyle/>
          <a:p>
            <a:pPr>
              <a:defRPr/>
            </a:pPr>
            <a:r>
              <a:rPr lang="en-GB" smtClean="0"/>
              <a:t>Jonathan Segev, Intel corporation</a:t>
            </a:r>
            <a:endParaRPr lang="en-GB"/>
          </a:p>
        </p:txBody>
      </p:sp>
      <p:sp>
        <p:nvSpPr>
          <p:cNvPr id="6" name="Slide Number Placeholder 5"/>
          <p:cNvSpPr>
            <a:spLocks noGrp="1"/>
          </p:cNvSpPr>
          <p:nvPr>
            <p:ph type="sldNum" sz="quarter" idx="12"/>
          </p:nvPr>
        </p:nvSpPr>
        <p:spPr/>
        <p:txBody>
          <a:bodyPr/>
          <a:lstStyle/>
          <a:p>
            <a:pPr>
              <a:defRPr/>
            </a:pPr>
            <a:r>
              <a:rPr lang="en-GB" altLang="en-US" smtClean="0"/>
              <a:t>Slide </a:t>
            </a:r>
            <a:fld id="{1FE3E70E-7BF2-44E1-A724-0D4D86D077CF}" type="slidenum">
              <a:rPr lang="en-GB" altLang="en-US" smtClean="0"/>
              <a:pPr>
                <a:defRPr/>
              </a:pPr>
              <a:t>6</a:t>
            </a:fld>
            <a:endParaRPr lang="en-GB" altLang="en-US"/>
          </a:p>
        </p:txBody>
      </p:sp>
      <p:sp>
        <p:nvSpPr>
          <p:cNvPr id="7" name="Rectangle 3"/>
          <p:cNvSpPr txBox="1">
            <a:spLocks noChangeArrowheads="1"/>
          </p:cNvSpPr>
          <p:nvPr/>
        </p:nvSpPr>
        <p:spPr bwMode="auto">
          <a:xfrm>
            <a:off x="-150812" y="227687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902587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chemeClr val="accent2">
                    <a:lumMod val="75000"/>
                  </a:schemeClr>
                </a:solidFill>
              </a:rPr>
              <a:t>Call for Potentially Essential Patents</a:t>
            </a:r>
            <a:endParaRPr lang="en-US"/>
          </a:p>
        </p:txBody>
      </p:sp>
      <p:sp>
        <p:nvSpPr>
          <p:cNvPr id="4" name="Date Placeholder 3"/>
          <p:cNvSpPr>
            <a:spLocks noGrp="1"/>
          </p:cNvSpPr>
          <p:nvPr>
            <p:ph type="dt" sz="half" idx="10"/>
          </p:nvPr>
        </p:nvSpPr>
        <p:spPr/>
        <p:txBody>
          <a:bodyPr/>
          <a:lstStyle/>
          <a:p>
            <a:pPr>
              <a:defRPr/>
            </a:pPr>
            <a:r>
              <a:rPr lang="en-US" altLang="en-US" smtClean="0"/>
              <a:t>April 2017</a:t>
            </a:r>
            <a:endParaRPr lang="en-GB" altLang="en-US"/>
          </a:p>
        </p:txBody>
      </p:sp>
      <p:sp>
        <p:nvSpPr>
          <p:cNvPr id="5" name="Footer Placeholder 4"/>
          <p:cNvSpPr>
            <a:spLocks noGrp="1"/>
          </p:cNvSpPr>
          <p:nvPr>
            <p:ph type="ftr" sz="quarter" idx="11"/>
          </p:nvPr>
        </p:nvSpPr>
        <p:spPr/>
        <p:txBody>
          <a:bodyPr/>
          <a:lstStyle/>
          <a:p>
            <a:pPr>
              <a:defRPr/>
            </a:pPr>
            <a:r>
              <a:rPr lang="en-GB" smtClean="0"/>
              <a:t>Jonathan Segev, Intel corporation</a:t>
            </a:r>
            <a:endParaRPr lang="en-GB"/>
          </a:p>
        </p:txBody>
      </p:sp>
      <p:sp>
        <p:nvSpPr>
          <p:cNvPr id="6" name="Slide Number Placeholder 5"/>
          <p:cNvSpPr>
            <a:spLocks noGrp="1"/>
          </p:cNvSpPr>
          <p:nvPr>
            <p:ph type="sldNum" sz="quarter" idx="12"/>
          </p:nvPr>
        </p:nvSpPr>
        <p:spPr/>
        <p:txBody>
          <a:bodyPr/>
          <a:lstStyle/>
          <a:p>
            <a:pPr>
              <a:defRPr/>
            </a:pPr>
            <a:r>
              <a:rPr lang="en-GB" altLang="en-US" smtClean="0"/>
              <a:t>Slide </a:t>
            </a:r>
            <a:fld id="{1FE3E70E-7BF2-44E1-A724-0D4D86D077CF}" type="slidenum">
              <a:rPr lang="en-GB" altLang="en-US" smtClean="0"/>
              <a:pPr>
                <a:defRPr/>
              </a:pPr>
              <a:t>7</a:t>
            </a:fld>
            <a:endParaRPr lang="en-GB" altLang="en-US"/>
          </a:p>
        </p:txBody>
      </p:sp>
      <p:sp>
        <p:nvSpPr>
          <p:cNvPr id="7"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565418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smtClean="0">
                <a:solidFill>
                  <a:schemeClr val="accent2">
                    <a:lumMod val="75000"/>
                  </a:schemeClr>
                </a:solidFill>
              </a:rPr>
              <a:t>Other Guidelines for IEEE WG Meetings</a:t>
            </a:r>
            <a:endParaRPr lang="en-US"/>
          </a:p>
        </p:txBody>
      </p:sp>
      <p:sp>
        <p:nvSpPr>
          <p:cNvPr id="4" name="Date Placeholder 3"/>
          <p:cNvSpPr>
            <a:spLocks noGrp="1"/>
          </p:cNvSpPr>
          <p:nvPr>
            <p:ph type="dt" sz="half" idx="10"/>
          </p:nvPr>
        </p:nvSpPr>
        <p:spPr/>
        <p:txBody>
          <a:bodyPr/>
          <a:lstStyle/>
          <a:p>
            <a:pPr>
              <a:defRPr/>
            </a:pPr>
            <a:r>
              <a:rPr lang="en-US" altLang="en-US" smtClean="0"/>
              <a:t>April 2017</a:t>
            </a:r>
            <a:endParaRPr lang="en-GB" altLang="en-US"/>
          </a:p>
        </p:txBody>
      </p:sp>
      <p:sp>
        <p:nvSpPr>
          <p:cNvPr id="5" name="Footer Placeholder 4"/>
          <p:cNvSpPr>
            <a:spLocks noGrp="1"/>
          </p:cNvSpPr>
          <p:nvPr>
            <p:ph type="ftr" sz="quarter" idx="11"/>
          </p:nvPr>
        </p:nvSpPr>
        <p:spPr/>
        <p:txBody>
          <a:bodyPr/>
          <a:lstStyle/>
          <a:p>
            <a:pPr>
              <a:defRPr/>
            </a:pPr>
            <a:r>
              <a:rPr lang="en-GB" smtClean="0"/>
              <a:t>Jonathan Segev, Intel corporation</a:t>
            </a:r>
            <a:endParaRPr lang="en-GB"/>
          </a:p>
        </p:txBody>
      </p:sp>
      <p:sp>
        <p:nvSpPr>
          <p:cNvPr id="6" name="Slide Number Placeholder 5"/>
          <p:cNvSpPr>
            <a:spLocks noGrp="1"/>
          </p:cNvSpPr>
          <p:nvPr>
            <p:ph type="sldNum" sz="quarter" idx="12"/>
          </p:nvPr>
        </p:nvSpPr>
        <p:spPr/>
        <p:txBody>
          <a:bodyPr/>
          <a:lstStyle/>
          <a:p>
            <a:pPr>
              <a:defRPr/>
            </a:pPr>
            <a:r>
              <a:rPr lang="en-GB" altLang="en-US" smtClean="0"/>
              <a:t>Slide </a:t>
            </a:r>
            <a:fld id="{1FE3E70E-7BF2-44E1-A724-0D4D86D077CF}" type="slidenum">
              <a:rPr lang="en-GB" altLang="en-US" smtClean="0"/>
              <a:pPr>
                <a:defRPr/>
              </a:pPr>
              <a:t>8</a:t>
            </a:fld>
            <a:endParaRPr lang="en-GB" altLang="en-US"/>
          </a:p>
        </p:txBody>
      </p:sp>
      <p:sp>
        <p:nvSpPr>
          <p:cNvPr id="7"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3960006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Participation in IEEE 802 Meetings</a:t>
            </a:r>
            <a:endParaRPr lang="en-US"/>
          </a:p>
        </p:txBody>
      </p:sp>
      <p:sp>
        <p:nvSpPr>
          <p:cNvPr id="4" name="Date Placeholder 3"/>
          <p:cNvSpPr>
            <a:spLocks noGrp="1"/>
          </p:cNvSpPr>
          <p:nvPr>
            <p:ph type="dt" sz="half" idx="10"/>
          </p:nvPr>
        </p:nvSpPr>
        <p:spPr/>
        <p:txBody>
          <a:bodyPr/>
          <a:lstStyle/>
          <a:p>
            <a:pPr>
              <a:defRPr/>
            </a:pPr>
            <a:r>
              <a:rPr lang="en-US" altLang="en-US" smtClean="0"/>
              <a:t>April 2017</a:t>
            </a:r>
            <a:endParaRPr lang="en-GB" altLang="en-US"/>
          </a:p>
        </p:txBody>
      </p:sp>
      <p:sp>
        <p:nvSpPr>
          <p:cNvPr id="5" name="Footer Placeholder 4"/>
          <p:cNvSpPr>
            <a:spLocks noGrp="1"/>
          </p:cNvSpPr>
          <p:nvPr>
            <p:ph type="ftr" sz="quarter" idx="11"/>
          </p:nvPr>
        </p:nvSpPr>
        <p:spPr/>
        <p:txBody>
          <a:bodyPr/>
          <a:lstStyle/>
          <a:p>
            <a:pPr>
              <a:defRPr/>
            </a:pPr>
            <a:r>
              <a:rPr lang="en-GB" smtClean="0"/>
              <a:t>Jonathan Segev, Intel corporation</a:t>
            </a:r>
            <a:endParaRPr lang="en-GB"/>
          </a:p>
        </p:txBody>
      </p:sp>
      <p:sp>
        <p:nvSpPr>
          <p:cNvPr id="6" name="Slide Number Placeholder 5"/>
          <p:cNvSpPr>
            <a:spLocks noGrp="1"/>
          </p:cNvSpPr>
          <p:nvPr>
            <p:ph type="sldNum" sz="quarter" idx="12"/>
          </p:nvPr>
        </p:nvSpPr>
        <p:spPr/>
        <p:txBody>
          <a:bodyPr/>
          <a:lstStyle/>
          <a:p>
            <a:pPr>
              <a:defRPr/>
            </a:pPr>
            <a:r>
              <a:rPr lang="en-GB" altLang="en-US" smtClean="0"/>
              <a:t>Slide </a:t>
            </a:r>
            <a:fld id="{1FE3E70E-7BF2-44E1-A724-0D4D86D077CF}" type="slidenum">
              <a:rPr lang="en-GB" altLang="en-US" smtClean="0"/>
              <a:pPr>
                <a:defRPr/>
              </a:pPr>
              <a:t>9</a:t>
            </a:fld>
            <a:endParaRPr lang="en-GB" altLang="en-US"/>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2"/>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3"/>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4"/>
              </a:rPr>
              <a:t>https://standards.ieee.org/develop/policies/bylaws/sb_bylaws.pdf </a:t>
            </a:r>
            <a:r>
              <a:rPr lang="en-US" sz="1400" kern="0" dirty="0" smtClean="0"/>
              <a:t> section 5.2.1.3 and </a:t>
            </a:r>
            <a:r>
              <a:rPr lang="en-GB" sz="1400" u="sng" kern="0" dirty="0" smtClean="0">
                <a:hlinkClick r:id="rId3"/>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Tree>
    <p:extLst>
      <p:ext uri="{BB962C8B-B14F-4D97-AF65-F5344CB8AC3E}">
        <p14:creationId xmlns:p14="http://schemas.microsoft.com/office/powerpoint/2010/main" val="229035667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25373</TotalTime>
  <Words>891</Words>
  <Application>Microsoft Office PowerPoint</Application>
  <PresentationFormat>On-screen Show (4:3)</PresentationFormat>
  <Paragraphs>148</Paragraphs>
  <Slides>13</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MS PGothic</vt:lpstr>
      <vt:lpstr>MS PGothic</vt:lpstr>
      <vt:lpstr>SimSun</vt:lpstr>
      <vt:lpstr>Arial</vt:lpstr>
      <vt:lpstr>Monotype Sorts</vt:lpstr>
      <vt:lpstr>Times New Roman</vt:lpstr>
      <vt:lpstr>802-11-Submission</vt:lpstr>
      <vt:lpstr>Document</vt:lpstr>
      <vt:lpstr>IEEE 802.11 TGaz  April Teleconference Agenda</vt:lpstr>
      <vt:lpstr>Abstract</vt:lpstr>
      <vt:lpstr>Logistics</vt:lpstr>
      <vt:lpstr>Logistics</vt:lpstr>
      <vt:lpstr>Participants, Patents, and Duty to Inform</vt:lpstr>
      <vt:lpstr>Patent Related Links</vt:lpstr>
      <vt:lpstr>Call for Potentially Essential Patents</vt:lpstr>
      <vt:lpstr>Other Guidelines for IEEE WG Meetings</vt:lpstr>
      <vt:lpstr>Participation in IEEE 802 Meetings</vt:lpstr>
      <vt:lpstr>IEEE-SA policy documents</vt:lpstr>
      <vt:lpstr>Current IEEE-SA Rule documents</vt:lpstr>
      <vt:lpstr>Teleconference Logistics</vt:lpstr>
      <vt:lpstr>Agenda for April 19th </vt:lpstr>
    </vt:vector>
  </TitlesOfParts>
  <Company>Research in Motion UK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Teleconference agenda</dc:title>
  <dc:creator>Jonathan Segev</dc:creator>
  <cp:keywords>CTPClassification=CTP_PUBLIC:VisualMarkings=</cp:keywords>
  <cp:lastModifiedBy>Segev, Jonathan</cp:lastModifiedBy>
  <cp:revision>1429</cp:revision>
  <cp:lastPrinted>1998-02-10T13:28:06Z</cp:lastPrinted>
  <dcterms:created xsi:type="dcterms:W3CDTF">2004-12-02T14:01:45Z</dcterms:created>
  <dcterms:modified xsi:type="dcterms:W3CDTF">2017-04-18T10:22:00Z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1427494610</vt:lpwstr>
  </property>
  <property fmtid="{D5CDD505-2E9C-101B-9397-08002B2CF9AE}" pid="3" name="TitusGUID">
    <vt:lpwstr>d7e92116-c739-4c3b-844c-b0b36086e12e</vt:lpwstr>
  </property>
  <property fmtid="{D5CDD505-2E9C-101B-9397-08002B2CF9AE}" pid="4" name="CTP_TimeStamp">
    <vt:lpwstr>2016-02-15 12:32:28Z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CTP_PUBLIC</vt:lpwstr>
  </property>
</Properties>
</file>