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58" r:id="rId2"/>
    <p:sldId id="370" r:id="rId3"/>
    <p:sldId id="360" r:id="rId4"/>
    <p:sldId id="361" r:id="rId5"/>
    <p:sldId id="362" r:id="rId6"/>
    <p:sldId id="363" r:id="rId7"/>
    <p:sldId id="364" r:id="rId8"/>
    <p:sldId id="365" r:id="rId9"/>
    <p:sldId id="366" r:id="rId10"/>
    <p:sldId id="367" r:id="rId11"/>
    <p:sldId id="368" r:id="rId12"/>
    <p:sldId id="369" r:id="rId13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Hart (brianh)2" initials="BDH2" lastIdx="1" clrIdx="0"/>
  <p:cmAuthor id="1" name="Segev, Jonathan" initials="SJ" lastIdx="16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99"/>
    <a:srgbClr val="0000FF"/>
    <a:srgbClr val="FF9966"/>
    <a:srgbClr val="CCFF99"/>
    <a:srgbClr val="FF00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07" autoAdjust="0"/>
    <p:restoredTop sz="84983" autoAdjust="0"/>
  </p:normalViewPr>
  <p:slideViewPr>
    <p:cSldViewPr>
      <p:cViewPr varScale="1">
        <p:scale>
          <a:sx n="96" d="100"/>
          <a:sy n="96" d="100"/>
        </p:scale>
        <p:origin x="156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442" y="-90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38541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8260193" y="6475413"/>
            <a:ext cx="28373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Intel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April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802.11-17/0598r1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04758" y="6475413"/>
            <a:ext cx="233916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117D05D-D0C9-4B34-B1ED-C9E95193EB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769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62869" y="6475413"/>
            <a:ext cx="128105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Assaf Kasher, (Intel)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 smtClean="0"/>
              <a:t> Submission   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GB" dirty="0" smtClean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Polling for MU Measurements</a:t>
            </a:r>
            <a:endParaRPr lang="en-GB" dirty="0" smtClean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2017-19-04</a:t>
            </a:r>
          </a:p>
        </p:txBody>
      </p:sp>
      <p:graphicFrame>
        <p:nvGraphicFramePr>
          <p:cNvPr id="3078" name="Object 11"/>
          <p:cNvGraphicFramePr>
            <a:graphicFrameLocks noChangeAspect="1"/>
          </p:cNvGraphicFramePr>
          <p:nvPr>
            <p:extLst/>
          </p:nvPr>
        </p:nvGraphicFramePr>
        <p:xfrm>
          <a:off x="979488" y="2947988"/>
          <a:ext cx="6583362" cy="139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Document" r:id="rId4" imgW="9172161" imgH="1955399" progId="Word.Document.8">
                  <p:embed/>
                </p:oleObj>
              </mc:Choice>
              <mc:Fallback>
                <p:oleObj name="Document" r:id="rId4" imgW="9172161" imgH="195539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488" y="2947988"/>
                        <a:ext cx="6583362" cy="1398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</a:t>
            </a:r>
          </a:p>
        </p:txBody>
      </p:sp>
    </p:spTree>
    <p:extLst>
      <p:ext uri="{BB962C8B-B14F-4D97-AF65-F5344CB8AC3E}">
        <p14:creationId xmlns:p14="http://schemas.microsoft.com/office/powerpoint/2010/main" val="228840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Proposed Short NDP Sequence with 11az-based MU Measurement Sequence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38600" y="6455150"/>
            <a:ext cx="2133600" cy="27384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Slide </a:t>
            </a:r>
            <a:fld id="{EE2556C5-CE8C-6547-B838-EA80C61A4AF7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259632" y="1837320"/>
            <a:ext cx="6336704" cy="2677970"/>
            <a:chOff x="1259632" y="2060848"/>
            <a:chExt cx="6336704" cy="2677970"/>
          </a:xfrm>
        </p:grpSpPr>
        <p:grpSp>
          <p:nvGrpSpPr>
            <p:cNvPr id="36" name="Group 35"/>
            <p:cNvGrpSpPr/>
            <p:nvPr/>
          </p:nvGrpSpPr>
          <p:grpSpPr>
            <a:xfrm>
              <a:off x="3203848" y="2060848"/>
              <a:ext cx="4392488" cy="2677970"/>
              <a:chOff x="3707904" y="2132856"/>
              <a:chExt cx="4392488" cy="2677970"/>
            </a:xfrm>
          </p:grpSpPr>
          <p:pic>
            <p:nvPicPr>
              <p:cNvPr id="37" name="Picture 3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07904" y="2132856"/>
                <a:ext cx="4392488" cy="2677970"/>
              </a:xfrm>
              <a:prstGeom prst="rect">
                <a:avLst/>
              </a:prstGeom>
            </p:spPr>
          </p:pic>
          <p:sp>
            <p:nvSpPr>
              <p:cNvPr id="38" name="Rectangle 37"/>
              <p:cNvSpPr/>
              <p:nvPr/>
            </p:nvSpPr>
            <p:spPr bwMode="auto">
              <a:xfrm>
                <a:off x="5436096" y="2132856"/>
                <a:ext cx="432048" cy="18377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39" name="Rectangle 38"/>
            <p:cNvSpPr/>
            <p:nvPr/>
          </p:nvSpPr>
          <p:spPr bwMode="auto">
            <a:xfrm>
              <a:off x="2141146" y="3671951"/>
              <a:ext cx="279534" cy="554462"/>
            </a:xfrm>
            <a:prstGeom prst="rect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60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TF</a:t>
              </a:r>
            </a:p>
          </p:txBody>
        </p:sp>
        <p:cxnSp>
          <p:nvCxnSpPr>
            <p:cNvPr id="40" name="Straight Connector 39"/>
            <p:cNvCxnSpPr/>
            <p:nvPr/>
          </p:nvCxnSpPr>
          <p:spPr bwMode="auto">
            <a:xfrm>
              <a:off x="1259632" y="4221088"/>
              <a:ext cx="201622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" name="Rectangle 40"/>
            <p:cNvSpPr/>
            <p:nvPr/>
          </p:nvSpPr>
          <p:spPr bwMode="auto">
            <a:xfrm>
              <a:off x="2996322" y="3717032"/>
              <a:ext cx="279534" cy="286308"/>
            </a:xfrm>
            <a:prstGeom prst="rect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2913495" y="3789040"/>
              <a:ext cx="279534" cy="286308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2843922" y="3861048"/>
              <a:ext cx="279534" cy="286308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2761095" y="3933056"/>
              <a:ext cx="279534" cy="286308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 bwMode="auto">
            <a:xfrm>
              <a:off x="3049893" y="4293096"/>
              <a:ext cx="53022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Straight Arrow Connector 45"/>
            <p:cNvCxnSpPr/>
            <p:nvPr/>
          </p:nvCxnSpPr>
          <p:spPr bwMode="auto">
            <a:xfrm>
              <a:off x="2404931" y="4293096"/>
              <a:ext cx="53022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7" name="Rectangle 46"/>
            <p:cNvSpPr/>
            <p:nvPr/>
          </p:nvSpPr>
          <p:spPr bwMode="auto">
            <a:xfrm>
              <a:off x="1907704" y="2636912"/>
              <a:ext cx="1368152" cy="2101906"/>
            </a:xfrm>
            <a:prstGeom prst="rect">
              <a:avLst/>
            </a:prstGeom>
            <a:noFill/>
            <a:ln w="12700" cap="flat" cmpd="sng" algn="ctr">
              <a:solidFill>
                <a:srgbClr val="0070C0"/>
              </a:solidFill>
              <a:prstDash val="dash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868449" y="2591829"/>
              <a:ext cx="254976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NDP Short Feedback</a:t>
              </a:r>
              <a:endParaRPr lang="en-US"/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3007027" y="3140968"/>
              <a:ext cx="279534" cy="286308"/>
            </a:xfrm>
            <a:prstGeom prst="rect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2924200" y="3212976"/>
              <a:ext cx="279534" cy="286308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2854627" y="3284984"/>
              <a:ext cx="279534" cy="286308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2771800" y="3356992"/>
              <a:ext cx="279534" cy="286308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3" name="Straight Arrow Connector 52"/>
            <p:cNvCxnSpPr/>
            <p:nvPr/>
          </p:nvCxnSpPr>
          <p:spPr bwMode="auto">
            <a:xfrm flipV="1">
              <a:off x="2617845" y="3499284"/>
              <a:ext cx="614439" cy="50405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Straight Arrow Connector 53"/>
            <p:cNvCxnSpPr/>
            <p:nvPr/>
          </p:nvCxnSpPr>
          <p:spPr bwMode="auto">
            <a:xfrm flipV="1">
              <a:off x="2617845" y="3212976"/>
              <a:ext cx="0" cy="79036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5" name="TextBox 54"/>
            <p:cNvSpPr txBox="1"/>
            <p:nvPr/>
          </p:nvSpPr>
          <p:spPr>
            <a:xfrm rot="16200000">
              <a:off x="2164752" y="3381720"/>
              <a:ext cx="727907" cy="2165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smtClean="0"/>
                <a:t>Frequency</a:t>
              </a:r>
              <a:endParaRPr lang="en-US" sz="800"/>
            </a:p>
          </p:txBody>
        </p:sp>
        <p:sp>
          <p:nvSpPr>
            <p:cNvPr id="56" name="TextBox 55"/>
            <p:cNvSpPr txBox="1"/>
            <p:nvPr/>
          </p:nvSpPr>
          <p:spPr>
            <a:xfrm rot="19341749">
              <a:off x="2499847" y="3603656"/>
              <a:ext cx="727907" cy="2165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smtClean="0"/>
                <a:t>Spatial</a:t>
              </a:r>
              <a:endParaRPr lang="en-US" sz="800"/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3315005" y="2244620"/>
              <a:ext cx="3777275" cy="21602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8" name="Straight Arrow Connector 57"/>
            <p:cNvCxnSpPr/>
            <p:nvPr/>
          </p:nvCxnSpPr>
          <p:spPr bwMode="auto">
            <a:xfrm>
              <a:off x="1868449" y="2460644"/>
              <a:ext cx="507981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9" name="TextBox 58"/>
            <p:cNvSpPr txBox="1"/>
            <p:nvPr/>
          </p:nvSpPr>
          <p:spPr>
            <a:xfrm>
              <a:off x="4064744" y="2198901"/>
              <a:ext cx="7232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TxOP</a:t>
              </a:r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-108520" y="4725144"/>
            <a:ext cx="88531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Based on short NDP feedback requests for ranging from STAs, the AP </a:t>
            </a:r>
            <a:r>
              <a:rPr lang="en-US" sz="1800" dirty="0"/>
              <a:t>allocates </a:t>
            </a:r>
            <a:r>
              <a:rPr lang="en-US" sz="1800" dirty="0" smtClean="0"/>
              <a:t>ranging resource </a:t>
            </a:r>
            <a:r>
              <a:rPr lang="en-US" sz="1800" dirty="0"/>
              <a:t>to all or a subset of </a:t>
            </a:r>
            <a:r>
              <a:rPr lang="en-US" sz="1800" dirty="0" smtClean="0"/>
              <a:t>the STAs in </a:t>
            </a:r>
            <a:r>
              <a:rPr lang="en-US" sz="1800" dirty="0"/>
              <a:t>the Trigger frame </a:t>
            </a:r>
            <a:r>
              <a:rPr lang="en-US" sz="1800" dirty="0" smtClean="0"/>
              <a:t>that initiates UL sounding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The feedback mechanism is within the </a:t>
            </a:r>
            <a:r>
              <a:rPr lang="en-US" sz="1800" dirty="0" err="1" smtClean="0"/>
              <a:t>TxOP</a:t>
            </a:r>
            <a:r>
              <a:rPr lang="en-US" sz="1800" dirty="0" smtClean="0"/>
              <a:t> of the sounding-based measurement frame exchange</a:t>
            </a:r>
          </a:p>
          <a:p>
            <a:endParaRPr lang="en-US" sz="1800" dirty="0"/>
          </a:p>
        </p:txBody>
      </p:sp>
      <p:sp>
        <p:nvSpPr>
          <p:cNvPr id="60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smtClean="0"/>
              <a:t>Chittabrata Ghosh</a:t>
            </a:r>
          </a:p>
        </p:txBody>
      </p:sp>
      <p:sp>
        <p:nvSpPr>
          <p:cNvPr id="31" name="Date Placeholder 3"/>
          <p:cNvSpPr txBox="1">
            <a:spLocks/>
          </p:cNvSpPr>
          <p:nvPr/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April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802.11-17/0598r1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73803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1981200"/>
            <a:ext cx="7990656" cy="4114800"/>
          </a:xfrm>
        </p:spPr>
        <p:txBody>
          <a:bodyPr/>
          <a:lstStyle/>
          <a:p>
            <a:r>
              <a:rPr lang="en-US" sz="2000" dirty="0" smtClean="0"/>
              <a:t>We have identified the inefficiency of scheduling FTM burst instances leading to temporal conflicts of concurrent FTM bursts </a:t>
            </a:r>
          </a:p>
          <a:p>
            <a:r>
              <a:rPr lang="en-US" sz="2000" dirty="0" smtClean="0"/>
              <a:t>To alleviate this problem, we have proposed to use the NDP short feedback mechanism defined in 802.11ax for the AP to identify ranging requests from STAs 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April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802.11-17/0598r1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76671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918648" cy="4114800"/>
          </a:xfrm>
        </p:spPr>
        <p:txBody>
          <a:bodyPr/>
          <a:lstStyle/>
          <a:p>
            <a:r>
              <a:rPr lang="en-US" dirty="0" smtClean="0"/>
              <a:t>Do you support to define a polling phase for ranging request feedback prior to NDP sounding-based measurement?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 bwMode="auto">
          <a:xfrm>
            <a:off x="7515335" y="6525344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smtClean="0"/>
              <a:t>Chittabrata Ghosh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April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802.11-17/0598r1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9486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presentation, we propose a mechanism that enables the AP in allocating resources to only those STAs that intend to perform 11az-based measurement in measurement phase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</a:t>
            </a:r>
          </a:p>
        </p:txBody>
      </p:sp>
    </p:spTree>
    <p:extLst>
      <p:ext uri="{BB962C8B-B14F-4D97-AF65-F5344CB8AC3E}">
        <p14:creationId xmlns:p14="http://schemas.microsoft.com/office/powerpoint/2010/main" val="1666786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497" y="660851"/>
            <a:ext cx="7772400" cy="10668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108520" y="1638734"/>
            <a:ext cx="8712968" cy="1879184"/>
          </a:xfrm>
        </p:spPr>
        <p:txBody>
          <a:bodyPr/>
          <a:lstStyle/>
          <a:p>
            <a:pPr lvl="2"/>
            <a:r>
              <a:rPr lang="en-US" sz="1600" dirty="0" err="1" smtClean="0"/>
              <a:t>TGaz</a:t>
            </a:r>
            <a:r>
              <a:rPr lang="en-US" sz="1600" dirty="0" smtClean="0"/>
              <a:t> </a:t>
            </a:r>
            <a:r>
              <a:rPr lang="en-US" sz="1600" dirty="0" smtClean="0"/>
              <a:t>has </a:t>
            </a:r>
            <a:r>
              <a:rPr lang="en-US" sz="1600" dirty="0" smtClean="0"/>
              <a:t>agreed </a:t>
            </a:r>
            <a:r>
              <a:rPr lang="en-US" sz="1600" dirty="0"/>
              <a:t>on using </a:t>
            </a:r>
            <a:r>
              <a:rPr lang="en-US" sz="1600" dirty="0" smtClean="0"/>
              <a:t>NDP-based sounding mechanism for measurement in the measurement phase</a:t>
            </a:r>
            <a:endParaRPr lang="en-US" sz="1600" dirty="0"/>
          </a:p>
          <a:p>
            <a:pPr lvl="3"/>
            <a:r>
              <a:rPr lang="en-US" sz="1600" dirty="0" smtClean="0"/>
              <a:t>Within a single TXOP, the UL sounding is followed by the DL sounding</a:t>
            </a:r>
          </a:p>
          <a:p>
            <a:pPr lvl="3"/>
            <a:r>
              <a:rPr lang="en-US" sz="1600" dirty="0" smtClean="0"/>
              <a:t>In UL sounding, UL NDPs are solicited from STAs assigned resources identified in the Trigger frame </a:t>
            </a:r>
            <a:endParaRPr lang="en-US" sz="1600" dirty="0"/>
          </a:p>
          <a:p>
            <a:pPr lvl="2"/>
            <a:r>
              <a:rPr lang="en-US" sz="1600" dirty="0" smtClean="0"/>
              <a:t>However, for efficient resource allocation, the AP needs to identify the STAs that intend to perform measurements</a:t>
            </a:r>
            <a:endParaRPr lang="en-US" sz="1600" dirty="0"/>
          </a:p>
          <a:p>
            <a:pPr lvl="2"/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83968" y="6453336"/>
            <a:ext cx="2133600" cy="27384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Slide </a:t>
            </a:r>
            <a:fld id="{EE2556C5-CE8C-6547-B838-EA80C61A4AF7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553618"/>
            <a:ext cx="4392488" cy="2677970"/>
          </a:xfrm>
          <a:prstGeom prst="rect">
            <a:avLst/>
          </a:prstGeom>
        </p:spPr>
      </p:pic>
      <p:sp>
        <p:nvSpPr>
          <p:cNvPr id="6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smtClean="0"/>
              <a:t>Chittabrata Ghosh</a:t>
            </a: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April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802.11-17/0598r1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12941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11960" y="6477568"/>
            <a:ext cx="2133600" cy="27384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Slide </a:t>
            </a:r>
            <a:fld id="{EE2556C5-CE8C-6547-B838-EA80C61A4AF7}" type="slidenum">
              <a:rPr lang="en-US" smtClean="0"/>
              <a:pPr/>
              <a:t>4</a:t>
            </a:fld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6169156" y="3773858"/>
            <a:ext cx="114912" cy="229405"/>
          </a:xfrm>
          <a:prstGeom prst="straightConnector1">
            <a:avLst/>
          </a:prstGeom>
          <a:ln w="952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247055" y="1553236"/>
            <a:ext cx="5352577" cy="3387932"/>
          </a:xfrm>
        </p:spPr>
        <p:txBody>
          <a:bodyPr>
            <a:noAutofit/>
          </a:bodyPr>
          <a:lstStyle/>
          <a:p>
            <a:pPr lvl="1"/>
            <a:r>
              <a:rPr lang="en-US" sz="1600" dirty="0" smtClean="0"/>
              <a:t>An initiating STA might establish multiple FTM sessions on same or different channels with different responding STAs with the considerations:</a:t>
            </a:r>
          </a:p>
          <a:p>
            <a:pPr lvl="3"/>
            <a:r>
              <a:rPr lang="en-US" sz="1400" dirty="0" smtClean="0"/>
              <a:t>Larger window size results in frequent </a:t>
            </a:r>
            <a:r>
              <a:rPr lang="en-US" sz="1400" dirty="0"/>
              <a:t>scheduling </a:t>
            </a:r>
            <a:r>
              <a:rPr lang="en-US" sz="1400" dirty="0" smtClean="0"/>
              <a:t>conflicts (due </a:t>
            </a:r>
            <a:r>
              <a:rPr lang="en-US" sz="1400" dirty="0"/>
              <a:t>to </a:t>
            </a:r>
            <a:r>
              <a:rPr lang="en-US" sz="1400" dirty="0" smtClean="0"/>
              <a:t>concurrent </a:t>
            </a:r>
            <a:r>
              <a:rPr lang="en-US" sz="1400" dirty="0"/>
              <a:t>FTM sessions</a:t>
            </a:r>
            <a:r>
              <a:rPr lang="en-US" sz="1400" dirty="0" smtClean="0"/>
              <a:t>), leading to high power consumption and may impact </a:t>
            </a:r>
            <a:r>
              <a:rPr lang="en-US" sz="1400" dirty="0" err="1" smtClean="0"/>
              <a:t>QoS</a:t>
            </a:r>
            <a:r>
              <a:rPr lang="en-US" sz="1400" dirty="0" smtClean="0"/>
              <a:t> on associated data connection</a:t>
            </a:r>
            <a:endParaRPr lang="en-US" sz="1400" dirty="0"/>
          </a:p>
          <a:p>
            <a:pPr lvl="3"/>
            <a:r>
              <a:rPr lang="en-US" sz="1400" dirty="0" smtClean="0"/>
              <a:t>Spectral </a:t>
            </a:r>
            <a:r>
              <a:rPr lang="en-US" sz="1400" dirty="0"/>
              <a:t>inefficiency since single STA </a:t>
            </a:r>
            <a:r>
              <a:rPr lang="en-US" sz="1400" dirty="0" smtClean="0"/>
              <a:t>in SU mode takes </a:t>
            </a:r>
            <a:r>
              <a:rPr lang="en-US" sz="1400" dirty="0"/>
              <a:t>entire BW to signal </a:t>
            </a:r>
            <a:r>
              <a:rPr lang="en-US" sz="1400" dirty="0" smtClean="0"/>
              <a:t>on channel availability</a:t>
            </a:r>
            <a:endParaRPr lang="en-US" sz="1400" dirty="0"/>
          </a:p>
          <a:p>
            <a:pPr lvl="3"/>
            <a:endParaRPr lang="en-US" sz="1200" dirty="0" smtClean="0"/>
          </a:p>
          <a:p>
            <a:pPr marL="857250" lvl="2" indent="0">
              <a:buNone/>
            </a:pPr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77182"/>
            <a:ext cx="7772400" cy="106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Issues with On Channel Availability for Measurement Phase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1308" y="2100648"/>
            <a:ext cx="3829500" cy="3128551"/>
          </a:xfrm>
          <a:prstGeom prst="rect">
            <a:avLst/>
          </a:prstGeom>
        </p:spPr>
      </p:pic>
      <p:sp>
        <p:nvSpPr>
          <p:cNvPr id="6" name="Right Brace 5"/>
          <p:cNvSpPr/>
          <p:nvPr/>
        </p:nvSpPr>
        <p:spPr bwMode="auto">
          <a:xfrm>
            <a:off x="6970928" y="2780928"/>
            <a:ext cx="173482" cy="992930"/>
          </a:xfrm>
          <a:prstGeom prst="righ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17837" y="3007985"/>
            <a:ext cx="18427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Scheduled </a:t>
            </a:r>
            <a:r>
              <a:rPr lang="en-US" b="1" dirty="0" err="1" smtClean="0"/>
              <a:t>burts</a:t>
            </a:r>
            <a:r>
              <a:rPr lang="en-US" b="1" dirty="0" smtClean="0"/>
              <a:t> instance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623991" y="3248980"/>
            <a:ext cx="1453480" cy="468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Conflicting duration</a:t>
            </a:r>
            <a:endParaRPr lang="en-US" b="1" dirty="0"/>
          </a:p>
        </p:txBody>
      </p:sp>
      <p:sp>
        <p:nvSpPr>
          <p:cNvPr id="8" name="Left Brace 7"/>
          <p:cNvSpPr/>
          <p:nvPr/>
        </p:nvSpPr>
        <p:spPr bwMode="auto">
          <a:xfrm>
            <a:off x="6481529" y="3276362"/>
            <a:ext cx="144016" cy="468052"/>
          </a:xfrm>
          <a:prstGeom prst="lef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smtClean="0"/>
              <a:t>Chittabrata Ghosh</a:t>
            </a:r>
          </a:p>
        </p:txBody>
      </p:sp>
      <p:sp>
        <p:nvSpPr>
          <p:cNvPr id="12" name="Date Placeholder 3"/>
          <p:cNvSpPr txBox="1">
            <a:spLocks/>
          </p:cNvSpPr>
          <p:nvPr/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April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802.11-17/0598r1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38412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Computation of one NDP-based Measurement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z="2000" dirty="0" smtClean="0"/>
              <a:t>We assume 5ms might be typical duration of a SP</a:t>
            </a:r>
          </a:p>
          <a:p>
            <a:r>
              <a:rPr lang="en-US" sz="2000" dirty="0" smtClean="0"/>
              <a:t>NDP-based Measurement duration = 100us*4+4*SIFS = 450us ~ 0.5ms </a:t>
            </a:r>
          </a:p>
          <a:p>
            <a:r>
              <a:rPr lang="en-US" sz="2000" dirty="0" smtClean="0"/>
              <a:t>Short NDP feedback: [100us + SIFS + 75us] = 200us</a:t>
            </a:r>
          </a:p>
          <a:p>
            <a:r>
              <a:rPr lang="en-US" sz="2000" dirty="0" smtClean="0"/>
              <a:t>Short NDP + Measurement phase = 450+200 = 600us</a:t>
            </a:r>
          </a:p>
          <a:p>
            <a:r>
              <a:rPr lang="en-US" sz="2000" dirty="0" smtClean="0"/>
              <a:t>LMR feedback duration = 120us (for DL/UL) </a:t>
            </a:r>
          </a:p>
          <a:p>
            <a:r>
              <a:rPr lang="en-US" sz="2000" dirty="0" smtClean="0"/>
              <a:t>2 LMRs (UL and DL) = 240us; </a:t>
            </a:r>
          </a:p>
          <a:p>
            <a:r>
              <a:rPr lang="en-US" sz="2000" dirty="0" smtClean="0"/>
              <a:t>Each measurement with feedback duration = 840us     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April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802.11-17/0598r1</a:t>
            </a:r>
            <a:endParaRPr lang="en-US" sz="1800" b="1" dirty="0"/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</a:t>
            </a:r>
          </a:p>
        </p:txBody>
      </p:sp>
    </p:spTree>
    <p:extLst>
      <p:ext uri="{BB962C8B-B14F-4D97-AF65-F5344CB8AC3E}">
        <p14:creationId xmlns:p14="http://schemas.microsoft.com/office/powerpoint/2010/main" val="339396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for Short NDP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7918648" cy="4114800"/>
          </a:xfrm>
        </p:spPr>
        <p:txBody>
          <a:bodyPr/>
          <a:lstStyle/>
          <a:p>
            <a:pPr lvl="0"/>
            <a:r>
              <a:rPr lang="en-US" sz="2000" dirty="0"/>
              <a:t>Increasing the success probability of resource allocation for measurement </a:t>
            </a:r>
            <a:r>
              <a:rPr lang="en-US" sz="2000" dirty="0" smtClean="0"/>
              <a:t>phase</a:t>
            </a:r>
          </a:p>
          <a:p>
            <a:pPr lvl="1"/>
            <a:r>
              <a:rPr lang="en-US" sz="1800" dirty="0" smtClean="0"/>
              <a:t>Polling a large subset (i.e., 144 in 40MHz) of STAs to receive ranging / measurement requests from a small subset (i.e., 14 STAs assuming 10% success) of STAs</a:t>
            </a:r>
            <a:endParaRPr lang="en-US" sz="1800" dirty="0"/>
          </a:p>
          <a:p>
            <a:r>
              <a:rPr lang="en-US" sz="2000" dirty="0" smtClean="0"/>
              <a:t>Varying </a:t>
            </a:r>
            <a:r>
              <a:rPr lang="en-US" sz="2000" dirty="0"/>
              <a:t>channel conditions – different number of measurements per fix (x, y, z coordinates) </a:t>
            </a:r>
            <a:r>
              <a:rPr lang="en-US" sz="2000" dirty="0" smtClean="0"/>
              <a:t>requires a </a:t>
            </a:r>
            <a:r>
              <a:rPr lang="en-US" sz="2000" dirty="0"/>
              <a:t>reliable range / distance</a:t>
            </a:r>
          </a:p>
          <a:p>
            <a:pPr lvl="1"/>
            <a:r>
              <a:rPr lang="en-US" sz="1800" dirty="0"/>
              <a:t>Dynamic requirement of </a:t>
            </a:r>
            <a:r>
              <a:rPr lang="en-US" sz="1800" dirty="0" smtClean="0"/>
              <a:t>measurements with mobility</a:t>
            </a:r>
            <a:endParaRPr lang="en-US" sz="1800" dirty="0"/>
          </a:p>
          <a:p>
            <a:r>
              <a:rPr lang="en-US" sz="2000" dirty="0"/>
              <a:t>Mobility between 2 STAs require dynamic measurements with no channel condition change– refresh rate of fix, i.e., constant number of measurements per fix (x, y, z coordinates)</a:t>
            </a:r>
          </a:p>
          <a:p>
            <a:pPr lvl="0"/>
            <a:r>
              <a:rPr lang="en-US" sz="2000" dirty="0" smtClean="0"/>
              <a:t>Minimize </a:t>
            </a:r>
            <a:r>
              <a:rPr lang="en-US" sz="2000" dirty="0"/>
              <a:t>the on channel time, be power </a:t>
            </a:r>
            <a:r>
              <a:rPr lang="en-US" sz="2000" dirty="0" smtClean="0"/>
              <a:t>efficient, </a:t>
            </a:r>
            <a:r>
              <a:rPr lang="en-US" sz="2000" dirty="0"/>
              <a:t>and </a:t>
            </a:r>
            <a:r>
              <a:rPr lang="en-US" sz="2000" dirty="0" err="1"/>
              <a:t>QoS</a:t>
            </a:r>
            <a:r>
              <a:rPr lang="en-US" sz="2000" dirty="0"/>
              <a:t> </a:t>
            </a:r>
            <a:r>
              <a:rPr lang="en-US" sz="2000" dirty="0" smtClean="0"/>
              <a:t>friendly 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April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802.11-17/0598r1</a:t>
            </a:r>
            <a:endParaRPr lang="en-US" sz="1800" b="1" dirty="0"/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</a:t>
            </a:r>
          </a:p>
        </p:txBody>
      </p:sp>
    </p:spTree>
    <p:extLst>
      <p:ext uri="{BB962C8B-B14F-4D97-AF65-F5344CB8AC3E}">
        <p14:creationId xmlns:p14="http://schemas.microsoft.com/office/powerpoint/2010/main" val="3530423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662" y="827435"/>
            <a:ext cx="7772400" cy="1066800"/>
          </a:xfrm>
        </p:spPr>
        <p:txBody>
          <a:bodyPr/>
          <a:lstStyle/>
          <a:p>
            <a:r>
              <a:rPr lang="en-US" dirty="0" smtClean="0"/>
              <a:t>Illustration of a single NDP Short Feedback with Multiple NDP-based Measurement Phases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31" name="Rectangle 30"/>
          <p:cNvSpPr/>
          <p:nvPr/>
        </p:nvSpPr>
        <p:spPr bwMode="auto">
          <a:xfrm>
            <a:off x="4679955" y="2453534"/>
            <a:ext cx="1440160" cy="104556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Sounding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and DL Sounding for second set of STAs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4342045" y="3613878"/>
            <a:ext cx="36004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Rectangle 35"/>
          <p:cNvSpPr/>
          <p:nvPr/>
        </p:nvSpPr>
        <p:spPr bwMode="auto">
          <a:xfrm>
            <a:off x="6466004" y="2466543"/>
            <a:ext cx="770292" cy="104556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 LMR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Feedback Sequence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6114611" y="3645024"/>
            <a:ext cx="36004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Rectangle 37"/>
          <p:cNvSpPr/>
          <p:nvPr/>
        </p:nvSpPr>
        <p:spPr bwMode="auto">
          <a:xfrm>
            <a:off x="2876901" y="2455447"/>
            <a:ext cx="1440160" cy="104556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Sounding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and DL Sounding for first set of STAs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1743715" y="2441354"/>
            <a:ext cx="770292" cy="104556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Short NDP Feedback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2516861" y="3645024"/>
            <a:ext cx="36004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TextBox 2"/>
          <p:cNvSpPr txBox="1"/>
          <p:nvPr/>
        </p:nvSpPr>
        <p:spPr>
          <a:xfrm>
            <a:off x="2468288" y="3626941"/>
            <a:ext cx="516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SIFS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279373" y="3626026"/>
            <a:ext cx="516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SIFS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064733" y="3630504"/>
            <a:ext cx="516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SIFS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3881816"/>
            <a:ext cx="2085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(Assume 10% polling success)   </a:t>
            </a:r>
          </a:p>
          <a:p>
            <a:r>
              <a:rPr lang="en-US" dirty="0" smtClean="0"/>
              <a:t>    [14 STAs respond for </a:t>
            </a:r>
          </a:p>
          <a:p>
            <a:r>
              <a:rPr lang="en-US" dirty="0"/>
              <a:t> </a:t>
            </a:r>
            <a:r>
              <a:rPr lang="en-US" dirty="0" smtClean="0"/>
              <a:t>    measurement request]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016971" y="3885542"/>
            <a:ext cx="1580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(8 STAs have resource allocation for measurement )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640387" y="3869565"/>
            <a:ext cx="1580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(6 STAs have resource allocation for measurement )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287941" y="3891491"/>
            <a:ext cx="1580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(14 STAs respond with LMR feedback)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1691234" y="4653136"/>
            <a:ext cx="13711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TextBox 49"/>
          <p:cNvSpPr txBox="1"/>
          <p:nvPr/>
        </p:nvSpPr>
        <p:spPr>
          <a:xfrm>
            <a:off x="1140350" y="4669762"/>
            <a:ext cx="21269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(First wake-time for 14 STAs)</a:t>
            </a:r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 bwMode="auto">
          <a:xfrm>
            <a:off x="4308286" y="4622693"/>
            <a:ext cx="220826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TextBox 51"/>
          <p:cNvSpPr txBox="1"/>
          <p:nvPr/>
        </p:nvSpPr>
        <p:spPr>
          <a:xfrm>
            <a:off x="4677271" y="4631006"/>
            <a:ext cx="21269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(Doze time for 8 STAs)</a:t>
            </a:r>
            <a:endParaRPr lang="en-US" dirty="0"/>
          </a:p>
        </p:txBody>
      </p:sp>
      <p:cxnSp>
        <p:nvCxnSpPr>
          <p:cNvPr id="54" name="Straight Connector 53"/>
          <p:cNvCxnSpPr/>
          <p:nvPr/>
        </p:nvCxnSpPr>
        <p:spPr bwMode="auto">
          <a:xfrm>
            <a:off x="4308286" y="3613878"/>
            <a:ext cx="0" cy="119438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/>
          <p:cNvCxnSpPr/>
          <p:nvPr/>
        </p:nvCxnSpPr>
        <p:spPr bwMode="auto">
          <a:xfrm>
            <a:off x="6516216" y="3583397"/>
            <a:ext cx="0" cy="119438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Straight Arrow Connector 55"/>
          <p:cNvCxnSpPr/>
          <p:nvPr/>
        </p:nvCxnSpPr>
        <p:spPr bwMode="auto">
          <a:xfrm>
            <a:off x="3056917" y="5157192"/>
            <a:ext cx="165909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Straight Connector 56"/>
          <p:cNvCxnSpPr/>
          <p:nvPr/>
        </p:nvCxnSpPr>
        <p:spPr bwMode="auto">
          <a:xfrm>
            <a:off x="3059832" y="3480505"/>
            <a:ext cx="0" cy="174869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Connector 57"/>
          <p:cNvCxnSpPr/>
          <p:nvPr/>
        </p:nvCxnSpPr>
        <p:spPr bwMode="auto">
          <a:xfrm>
            <a:off x="4716016" y="3552513"/>
            <a:ext cx="0" cy="174869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Box 58"/>
          <p:cNvSpPr txBox="1"/>
          <p:nvPr/>
        </p:nvSpPr>
        <p:spPr>
          <a:xfrm>
            <a:off x="3068145" y="5157192"/>
            <a:ext cx="21269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(Doze time for 6 STAs)</a:t>
            </a:r>
            <a:endParaRPr lang="en-US" dirty="0"/>
          </a:p>
        </p:txBody>
      </p:sp>
      <p:cxnSp>
        <p:nvCxnSpPr>
          <p:cNvPr id="60" name="Straight Arrow Connector 59"/>
          <p:cNvCxnSpPr/>
          <p:nvPr/>
        </p:nvCxnSpPr>
        <p:spPr bwMode="auto">
          <a:xfrm>
            <a:off x="4716016" y="5301208"/>
            <a:ext cx="26719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TextBox 60"/>
          <p:cNvSpPr txBox="1"/>
          <p:nvPr/>
        </p:nvSpPr>
        <p:spPr>
          <a:xfrm>
            <a:off x="5157800" y="5276802"/>
            <a:ext cx="21269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(Wake-time for 6 STAs)</a:t>
            </a:r>
            <a:endParaRPr lang="en-US" dirty="0"/>
          </a:p>
        </p:txBody>
      </p:sp>
      <p:cxnSp>
        <p:nvCxnSpPr>
          <p:cNvPr id="63" name="Straight Arrow Connector 62"/>
          <p:cNvCxnSpPr/>
          <p:nvPr/>
        </p:nvCxnSpPr>
        <p:spPr bwMode="auto">
          <a:xfrm>
            <a:off x="1619672" y="5661248"/>
            <a:ext cx="597666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" name="TextBox 63"/>
          <p:cNvSpPr txBox="1"/>
          <p:nvPr/>
        </p:nvSpPr>
        <p:spPr>
          <a:xfrm>
            <a:off x="3131840" y="5675804"/>
            <a:ext cx="2664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(On-channel availability for 14 STAs)</a:t>
            </a:r>
            <a:endParaRPr lang="en-US" dirty="0"/>
          </a:p>
        </p:txBody>
      </p:sp>
      <p:sp>
        <p:nvSpPr>
          <p:cNvPr id="32" name="Date Placeholder 3"/>
          <p:cNvSpPr txBox="1">
            <a:spLocks/>
          </p:cNvSpPr>
          <p:nvPr/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April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802.11-17/0598r1</a:t>
            </a:r>
            <a:endParaRPr lang="en-US" sz="1800" b="1" dirty="0"/>
          </a:p>
        </p:txBody>
      </p:sp>
      <p:sp>
        <p:nvSpPr>
          <p:cNvPr id="34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</a:t>
            </a:r>
          </a:p>
        </p:txBody>
      </p:sp>
    </p:spTree>
    <p:extLst>
      <p:ext uri="{BB962C8B-B14F-4D97-AF65-F5344CB8AC3E}">
        <p14:creationId xmlns:p14="http://schemas.microsoft.com/office/powerpoint/2010/main" val="418594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11960" y="6477568"/>
            <a:ext cx="2133600" cy="27384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Slide </a:t>
            </a:r>
            <a:fld id="{EE2556C5-CE8C-6547-B838-EA80C61A4AF7}" type="slidenum">
              <a:rPr lang="en-US" smtClean="0"/>
              <a:pPr/>
              <a:t>8</a:t>
            </a:fld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6169156" y="3773858"/>
            <a:ext cx="114912" cy="229405"/>
          </a:xfrm>
          <a:prstGeom prst="straightConnector1">
            <a:avLst/>
          </a:prstGeom>
          <a:ln w="952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247055" y="1769260"/>
            <a:ext cx="5352577" cy="3387932"/>
          </a:xfrm>
        </p:spPr>
        <p:txBody>
          <a:bodyPr>
            <a:noAutofit/>
          </a:bodyPr>
          <a:lstStyle/>
          <a:p>
            <a:pPr lvl="1"/>
            <a:r>
              <a:rPr lang="en-US" sz="1600" dirty="0" smtClean="0"/>
              <a:t>AP </a:t>
            </a:r>
            <a:r>
              <a:rPr lang="en-US" sz="1600" dirty="0"/>
              <a:t>needs to know </a:t>
            </a:r>
            <a:r>
              <a:rPr lang="en-US" sz="1600" dirty="0" smtClean="0"/>
              <a:t>STA is </a:t>
            </a:r>
            <a:r>
              <a:rPr lang="en-US" sz="1600" dirty="0"/>
              <a:t>available on channel prior to Ranging Resource allocation (UL and DL) in a spectrum and power efficient manner:</a:t>
            </a:r>
          </a:p>
          <a:p>
            <a:pPr lvl="2"/>
            <a:r>
              <a:rPr lang="en-US" sz="1600" dirty="0" smtClean="0"/>
              <a:t>Preferably </a:t>
            </a:r>
            <a:r>
              <a:rPr lang="en-US" sz="1600" dirty="0"/>
              <a:t>reuses </a:t>
            </a:r>
            <a:r>
              <a:rPr lang="en-US" sz="1600" dirty="0" smtClean="0"/>
              <a:t>802.11ax feature(s)</a:t>
            </a:r>
            <a:endParaRPr lang="en-US" sz="1600" dirty="0"/>
          </a:p>
          <a:p>
            <a:pPr lvl="2"/>
            <a:r>
              <a:rPr lang="en-US" sz="1600" dirty="0"/>
              <a:t>Allow spectral efficient indication for “On Channel Availability</a:t>
            </a:r>
            <a:r>
              <a:rPr lang="en-US" sz="1600" dirty="0" smtClean="0"/>
              <a:t>”</a:t>
            </a:r>
            <a:endParaRPr lang="en-US" sz="1600" dirty="0"/>
          </a:p>
          <a:p>
            <a:pPr lvl="2"/>
            <a:r>
              <a:rPr lang="en-US" sz="1600" dirty="0"/>
              <a:t>Prevents waste of medium and minimizes measurements </a:t>
            </a:r>
            <a:r>
              <a:rPr lang="en-US" sz="1600" dirty="0" smtClean="0"/>
              <a:t>window</a:t>
            </a:r>
          </a:p>
          <a:p>
            <a:pPr lvl="3"/>
            <a:endParaRPr lang="en-US" sz="1200" dirty="0" smtClean="0"/>
          </a:p>
          <a:p>
            <a:pPr lvl="3"/>
            <a:endParaRPr lang="en-US" sz="1200" dirty="0" smtClean="0"/>
          </a:p>
          <a:p>
            <a:pPr marL="857250" lvl="2" indent="0">
              <a:buNone/>
            </a:pPr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77182"/>
            <a:ext cx="7772400" cy="106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Proposed Solution to Address Issues for On Channel Availability in 11az for Efficient Resource Allocation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1308" y="2100648"/>
            <a:ext cx="3829500" cy="3128551"/>
          </a:xfrm>
          <a:prstGeom prst="rect">
            <a:avLst/>
          </a:prstGeom>
        </p:spPr>
      </p:pic>
      <p:sp>
        <p:nvSpPr>
          <p:cNvPr id="6" name="Right Brace 5"/>
          <p:cNvSpPr/>
          <p:nvPr/>
        </p:nvSpPr>
        <p:spPr bwMode="auto">
          <a:xfrm>
            <a:off x="6970928" y="2780928"/>
            <a:ext cx="173482" cy="992930"/>
          </a:xfrm>
          <a:prstGeom prst="righ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17837" y="3007985"/>
            <a:ext cx="18427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Scheduled </a:t>
            </a:r>
            <a:r>
              <a:rPr lang="en-US" b="1" dirty="0" err="1" smtClean="0"/>
              <a:t>burts</a:t>
            </a:r>
            <a:r>
              <a:rPr lang="en-US" b="1" dirty="0" smtClean="0"/>
              <a:t> instance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623991" y="3248980"/>
            <a:ext cx="1453480" cy="468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Conflicting duration</a:t>
            </a:r>
            <a:endParaRPr lang="en-US" b="1" dirty="0"/>
          </a:p>
        </p:txBody>
      </p:sp>
      <p:sp>
        <p:nvSpPr>
          <p:cNvPr id="8" name="Left Brace 7"/>
          <p:cNvSpPr/>
          <p:nvPr/>
        </p:nvSpPr>
        <p:spPr bwMode="auto">
          <a:xfrm>
            <a:off x="6481529" y="3276362"/>
            <a:ext cx="144016" cy="468052"/>
          </a:xfrm>
          <a:prstGeom prst="lef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smtClean="0"/>
              <a:t>Chittabrata Ghosh</a:t>
            </a:r>
          </a:p>
        </p:txBody>
      </p:sp>
      <p:sp>
        <p:nvSpPr>
          <p:cNvPr id="12" name="Date Placeholder 3"/>
          <p:cNvSpPr txBox="1">
            <a:spLocks/>
          </p:cNvSpPr>
          <p:nvPr/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April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802.11-17/0598r1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77669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29542"/>
            <a:ext cx="7772400" cy="106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Proposed Mechanism: Short NDP Feedback in 802.11ax for On Channel Availability Indication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800155"/>
            <a:ext cx="8496944" cy="2492941"/>
          </a:xfrm>
        </p:spPr>
        <p:txBody>
          <a:bodyPr>
            <a:noAutofit/>
          </a:bodyPr>
          <a:lstStyle/>
          <a:p>
            <a:pPr lvl="1"/>
            <a:r>
              <a:rPr lang="en-US" sz="1800" dirty="0" smtClean="0"/>
              <a:t>NDP </a:t>
            </a:r>
            <a:r>
              <a:rPr lang="en-US" sz="1800" dirty="0"/>
              <a:t>Short </a:t>
            </a:r>
            <a:r>
              <a:rPr lang="en-US" sz="1800" dirty="0" smtClean="0"/>
              <a:t>Feedback for Ranging:</a:t>
            </a:r>
            <a:endParaRPr lang="en-US" sz="1800" dirty="0"/>
          </a:p>
          <a:p>
            <a:pPr lvl="2"/>
            <a:r>
              <a:rPr lang="en-US" sz="1800" dirty="0"/>
              <a:t>Short feedback </a:t>
            </a:r>
            <a:r>
              <a:rPr lang="en-US" sz="1800" dirty="0" smtClean="0"/>
              <a:t>can </a:t>
            </a:r>
            <a:r>
              <a:rPr lang="en-US" sz="1800" dirty="0"/>
              <a:t>serve requests for a simple YES/NO questions from 72 clients in a </a:t>
            </a:r>
            <a:r>
              <a:rPr lang="en-US" sz="1800" dirty="0" smtClean="0"/>
              <a:t>20MHz </a:t>
            </a:r>
            <a:r>
              <a:rPr lang="en-US" sz="1800" dirty="0"/>
              <a:t>and 144 in a </a:t>
            </a:r>
            <a:r>
              <a:rPr lang="en-US" sz="1800" dirty="0" smtClean="0"/>
              <a:t>40MHz </a:t>
            </a:r>
            <a:r>
              <a:rPr lang="en-US" sz="1800" dirty="0"/>
              <a:t>and </a:t>
            </a:r>
            <a:r>
              <a:rPr lang="en-US" sz="1800" dirty="0" smtClean="0"/>
              <a:t>up to </a:t>
            </a:r>
            <a:r>
              <a:rPr lang="en-US" sz="1800" dirty="0"/>
              <a:t>288 in </a:t>
            </a:r>
            <a:r>
              <a:rPr lang="en-US" sz="1800" dirty="0" smtClean="0"/>
              <a:t>80MHz </a:t>
            </a:r>
            <a:r>
              <a:rPr lang="en-US" sz="1800" dirty="0"/>
              <a:t>sufficiently large to support large number of STAs as needed by MU TF based operation of </a:t>
            </a:r>
            <a:r>
              <a:rPr lang="en-US" sz="1800" dirty="0" smtClean="0"/>
              <a:t>Ranging</a:t>
            </a:r>
          </a:p>
          <a:p>
            <a:pPr lvl="2"/>
            <a:r>
              <a:rPr lang="en-US" sz="1800" dirty="0" smtClean="0"/>
              <a:t>An ID is assigned a-priori to each STA that is used for resource allocation in the Trigger frame that initiates the NDP Short Feedback frame exchange</a:t>
            </a:r>
            <a:endParaRPr lang="en-US" sz="1800" dirty="0"/>
          </a:p>
          <a:p>
            <a:pPr lvl="2"/>
            <a:r>
              <a:rPr lang="en-US" sz="1800" dirty="0" smtClean="0"/>
              <a:t>New </a:t>
            </a:r>
            <a:r>
              <a:rPr lang="en-US" sz="1800" dirty="0"/>
              <a:t>question in the NDP Short feedback “Would you like to </a:t>
            </a:r>
            <a:r>
              <a:rPr lang="en-US" sz="1800" dirty="0" smtClean="0"/>
              <a:t>Range?”</a:t>
            </a:r>
            <a:endParaRPr lang="en-US" sz="1800" dirty="0"/>
          </a:p>
          <a:p>
            <a:pPr lvl="3"/>
            <a:r>
              <a:rPr lang="en-US" dirty="0"/>
              <a:t>If STA wants to be allocated Ranging Measurement resources it indicates </a:t>
            </a:r>
            <a:r>
              <a:rPr lang="en-US" dirty="0" smtClean="0"/>
              <a:t>YES</a:t>
            </a:r>
            <a:endParaRPr lang="en-US" dirty="0"/>
          </a:p>
          <a:p>
            <a:pPr lvl="3"/>
            <a:r>
              <a:rPr lang="en-US" dirty="0"/>
              <a:t>If no resource are required or STA not available On Channel it </a:t>
            </a:r>
            <a:r>
              <a:rPr lang="en-US" dirty="0" smtClean="0"/>
              <a:t>does </a:t>
            </a:r>
            <a:r>
              <a:rPr lang="en-US" dirty="0"/>
              <a:t>not </a:t>
            </a:r>
            <a:r>
              <a:rPr lang="en-US" dirty="0" smtClean="0"/>
              <a:t>respond</a:t>
            </a:r>
          </a:p>
          <a:p>
            <a:pPr marL="857250" lvl="1">
              <a:buFont typeface="Arial" panose="020B0604020202020204" pitchFamily="34" charset="0"/>
              <a:buChar char="•"/>
            </a:pPr>
            <a:r>
              <a:rPr lang="en-US" sz="1800" dirty="0"/>
              <a:t>Immediately following </a:t>
            </a:r>
            <a:r>
              <a:rPr lang="en-US" sz="1800" dirty="0" smtClean="0"/>
              <a:t>the NDP Short feedback for ranging is </a:t>
            </a:r>
            <a:r>
              <a:rPr lang="en-US" sz="1800" dirty="0"/>
              <a:t>the </a:t>
            </a:r>
            <a:r>
              <a:rPr lang="en-US" sz="1800" dirty="0" smtClean="0"/>
              <a:t>NDP sounding-based </a:t>
            </a:r>
            <a:r>
              <a:rPr lang="en-US" sz="1800" dirty="0"/>
              <a:t>measurement </a:t>
            </a:r>
            <a:r>
              <a:rPr lang="en-US" sz="1800" dirty="0" smtClean="0"/>
              <a:t>phase</a:t>
            </a:r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11960" y="6453336"/>
            <a:ext cx="2133600" cy="27384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Slide </a:t>
            </a:r>
            <a:fld id="{EE2556C5-CE8C-6547-B838-EA80C61A4AF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 bwMode="auto">
          <a:xfrm>
            <a:off x="7515335" y="6525344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smtClean="0"/>
              <a:t>Chittabrata Ghosh</a:t>
            </a:r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April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802.11-17/0598r1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21035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81699</TotalTime>
  <Words>962</Words>
  <Application>Microsoft Office PowerPoint</Application>
  <PresentationFormat>On-screen Show (4:3)</PresentationFormat>
  <Paragraphs>129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Intel Clear</vt:lpstr>
      <vt:lpstr>Times New Roman</vt:lpstr>
      <vt:lpstr>ACcord-Submission</vt:lpstr>
      <vt:lpstr>Document</vt:lpstr>
      <vt:lpstr>Polling for MU Measurements</vt:lpstr>
      <vt:lpstr>Abstract</vt:lpstr>
      <vt:lpstr>Introduction</vt:lpstr>
      <vt:lpstr>Issues with On Channel Availability for Measurement Phase</vt:lpstr>
      <vt:lpstr>Numerical Computation of one NDP-based Measurement Sequence</vt:lpstr>
      <vt:lpstr>Motivation for Short NDP Feedback</vt:lpstr>
      <vt:lpstr>Illustration of a single NDP Short Feedback with Multiple NDP-based Measurement Phases</vt:lpstr>
      <vt:lpstr>Proposed Solution to Address Issues for On Channel Availability in 11az for Efficient Resource Allocation</vt:lpstr>
      <vt:lpstr>Proposed Mechanism: Short NDP Feedback in 802.11ax for On Channel Availability Indication</vt:lpstr>
      <vt:lpstr>Proposed Short NDP Sequence with 11az-based MU Measurement Sequence</vt:lpstr>
      <vt:lpstr>Summary</vt:lpstr>
      <vt:lpstr>Straw poll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NGP Use Case Template</dc:title>
  <dc:creator>caldana@qca.qualcomm.com</dc:creator>
  <cp:keywords>CTPClassification=CTP_PUBLIC:VisualMarkings=</cp:keywords>
  <cp:lastModifiedBy>Ghosh, Chittabrata</cp:lastModifiedBy>
  <cp:revision>194</cp:revision>
  <cp:lastPrinted>2013-07-10T22:27:23Z</cp:lastPrinted>
  <dcterms:created xsi:type="dcterms:W3CDTF">2009-11-13T19:11:16Z</dcterms:created>
  <dcterms:modified xsi:type="dcterms:W3CDTF">2017-04-19T13:56:35Z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a4ac761e-5ac4-4ab6-8c6e-a074f521daf7</vt:lpwstr>
  </property>
  <property fmtid="{D5CDD505-2E9C-101B-9397-08002B2CF9AE}" pid="4" name="CTP_TimeStamp">
    <vt:lpwstr>2016-07-26 02:56:02Z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</Properties>
</file>