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53" r:id="rId3"/>
    <p:sldId id="361" r:id="rId4"/>
    <p:sldId id="380" r:id="rId5"/>
    <p:sldId id="383" r:id="rId6"/>
    <p:sldId id="384" r:id="rId7"/>
    <p:sldId id="382" r:id="rId8"/>
    <p:sldId id="385" r:id="rId9"/>
    <p:sldId id="359" r:id="rId10"/>
    <p:sldId id="369" r:id="rId11"/>
    <p:sldId id="386" r:id="rId12"/>
    <p:sldId id="387" r:id="rId13"/>
    <p:sldId id="388" r:id="rId14"/>
    <p:sldId id="374" r:id="rId15"/>
    <p:sldId id="391" r:id="rId16"/>
    <p:sldId id="389" r:id="rId17"/>
    <p:sldId id="390" r:id="rId18"/>
    <p:sldId id="34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4" autoAdjust="0"/>
    <p:restoredTop sz="94660"/>
  </p:normalViewPr>
  <p:slideViewPr>
    <p:cSldViewPr>
      <p:cViewPr varScale="1">
        <p:scale>
          <a:sx n="89" d="100"/>
          <a:sy n="89" d="100"/>
        </p:scale>
        <p:origin x="14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April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49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802.11-17/0595r0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April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Channel Estimation Field for EDMG OFDM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2017-04-14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411192"/>
              </p:ext>
            </p:extLst>
          </p:nvPr>
        </p:nvGraphicFramePr>
        <p:xfrm>
          <a:off x="498475" y="3749675"/>
          <a:ext cx="79994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Document" r:id="rId5" imgW="8450443" imgH="3079466" progId="Word.Document.8">
                  <p:embed/>
                </p:oleObj>
              </mc:Choice>
              <mc:Fallback>
                <p:oleObj name="Document" r:id="rId5" imgW="8450443" imgH="30794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49675"/>
                        <a:ext cx="7999413" cy="290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Properties of DMG-CEF for OFDM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DMG-CEF PAPR properties:</a:t>
            </a:r>
          </a:p>
          <a:p>
            <a:pPr lvl="1" algn="just"/>
            <a:r>
              <a:rPr lang="en-US" sz="1600" dirty="0" smtClean="0"/>
              <a:t>The DMG-CEF field is defined using Gv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and Gu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sequences in time domain:</a:t>
            </a:r>
          </a:p>
          <a:p>
            <a:pPr lvl="2" algn="just"/>
            <a:r>
              <a:rPr lang="nb-NO" sz="1400" dirty="0" smtClean="0"/>
              <a:t>Gv</a:t>
            </a:r>
            <a:r>
              <a:rPr lang="nb-NO" sz="1400" baseline="-25000" dirty="0" smtClean="0"/>
              <a:t>512</a:t>
            </a:r>
            <a:r>
              <a:rPr lang="nb-NO" sz="1400" dirty="0" smtClean="0"/>
              <a:t> </a:t>
            </a:r>
            <a:r>
              <a:rPr lang="nb-NO" sz="1400" dirty="0"/>
              <a:t>= </a:t>
            </a:r>
            <a:r>
              <a:rPr lang="nb-NO" sz="1400" dirty="0" smtClean="0"/>
              <a:t>{-Gb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</a:t>
            </a:r>
            <a:r>
              <a:rPr lang="nb-NO" sz="1400" dirty="0"/>
              <a:t>+</a:t>
            </a:r>
            <a:r>
              <a:rPr lang="nb-NO" sz="1400" dirty="0" smtClean="0"/>
              <a:t>Ga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Gb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</a:t>
            </a:r>
            <a:r>
              <a:rPr lang="nb-NO" sz="1400" dirty="0"/>
              <a:t>-</a:t>
            </a:r>
            <a:r>
              <a:rPr lang="nb-NO" sz="1400" dirty="0" smtClean="0"/>
              <a:t>Ga</a:t>
            </a:r>
            <a:r>
              <a:rPr lang="nb-NO" sz="1400" baseline="-25000" dirty="0" smtClean="0"/>
              <a:t>128</a:t>
            </a:r>
            <a:r>
              <a:rPr lang="nb-NO" sz="1400" dirty="0"/>
              <a:t>}</a:t>
            </a:r>
            <a:r>
              <a:rPr lang="nb-NO" sz="1400" dirty="0" smtClean="0"/>
              <a:t>;</a:t>
            </a:r>
            <a:endParaRPr lang="nb-NO" sz="1400" dirty="0"/>
          </a:p>
          <a:p>
            <a:pPr lvl="2" algn="just"/>
            <a:r>
              <a:rPr lang="nb-NO" sz="1400" dirty="0" smtClean="0"/>
              <a:t>Gu</a:t>
            </a:r>
            <a:r>
              <a:rPr lang="nb-NO" sz="1400" baseline="-25000" dirty="0" smtClean="0"/>
              <a:t>512</a:t>
            </a:r>
            <a:r>
              <a:rPr lang="nb-NO" sz="1400" dirty="0" smtClean="0"/>
              <a:t> = {-Gb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-Ga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+Gb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-Ga</a:t>
            </a:r>
            <a:r>
              <a:rPr lang="nb-NO" sz="1400" baseline="-25000" dirty="0" smtClean="0"/>
              <a:t>128</a:t>
            </a:r>
            <a:r>
              <a:rPr lang="nb-NO" sz="1400" dirty="0"/>
              <a:t>}</a:t>
            </a:r>
            <a:r>
              <a:rPr lang="nb-NO" sz="1400" dirty="0" smtClean="0"/>
              <a:t>;</a:t>
            </a:r>
          </a:p>
          <a:p>
            <a:pPr lvl="2" algn="just"/>
            <a:r>
              <a:rPr lang="nb-NO" sz="1400" dirty="0" smtClean="0"/>
              <a:t>Cef = {-Ga</a:t>
            </a:r>
            <a:r>
              <a:rPr lang="nb-NO" sz="1400" baseline="-25000" dirty="0" smtClean="0"/>
              <a:t>128</a:t>
            </a:r>
            <a:r>
              <a:rPr lang="nb-NO" sz="1400" dirty="0" smtClean="0"/>
              <a:t>, +Gv</a:t>
            </a:r>
            <a:r>
              <a:rPr lang="nb-NO" sz="1400" baseline="-25000" dirty="0" smtClean="0"/>
              <a:t>512</a:t>
            </a:r>
            <a:r>
              <a:rPr lang="nb-NO" sz="1400" dirty="0" smtClean="0"/>
              <a:t>, +Gu</a:t>
            </a:r>
            <a:r>
              <a:rPr lang="nb-NO" sz="1400" baseline="-25000" dirty="0" smtClean="0"/>
              <a:t>512</a:t>
            </a:r>
            <a:r>
              <a:rPr lang="nb-NO" sz="1400" dirty="0" smtClean="0"/>
              <a:t>, -Gb</a:t>
            </a:r>
            <a:r>
              <a:rPr lang="nb-NO" sz="1400" baseline="-25000" dirty="0" smtClean="0"/>
              <a:t>128</a:t>
            </a:r>
            <a:r>
              <a:rPr lang="nb-NO" sz="1400" dirty="0"/>
              <a:t>}</a:t>
            </a:r>
            <a:r>
              <a:rPr lang="nb-NO" sz="1400" dirty="0" smtClean="0"/>
              <a:t>;</a:t>
            </a:r>
          </a:p>
          <a:p>
            <a:pPr lvl="1" algn="just"/>
            <a:r>
              <a:rPr lang="en-US" sz="1600" dirty="0" smtClean="0"/>
              <a:t>The original CEF filed is defined at the SC chip rate 1.76 GHz, then it is resampled to the OFDM sample rate 1.5 x 1.76 = 2.64 GHz applying x3 times up sampling, filtering, and x2 times down sampling procedure;</a:t>
            </a:r>
          </a:p>
          <a:p>
            <a:pPr lvl="1" algn="just"/>
            <a:r>
              <a:rPr lang="en-US" sz="1600" dirty="0" smtClean="0"/>
              <a:t>Filter characteristics are defined in the 11ad std. and shown at the previous slide;</a:t>
            </a:r>
          </a:p>
          <a:p>
            <a:pPr algn="just"/>
            <a:r>
              <a:rPr lang="en-US" sz="2000" dirty="0" smtClean="0"/>
              <a:t>Estimated PAPR:</a:t>
            </a:r>
          </a:p>
          <a:p>
            <a:pPr lvl="1" algn="just"/>
            <a:r>
              <a:rPr lang="en-US" sz="1600" dirty="0" smtClean="0"/>
              <a:t>The estimated PAPR for DMG-CEF</a:t>
            </a:r>
            <a:r>
              <a:rPr lang="en-US" sz="1600" dirty="0"/>
              <a:t>: </a:t>
            </a:r>
            <a:r>
              <a:rPr lang="en-US" sz="1600" b="1" dirty="0" smtClean="0"/>
              <a:t>3.1292 dB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2000" dirty="0" smtClean="0"/>
              <a:t>Conclusion:</a:t>
            </a:r>
          </a:p>
          <a:p>
            <a:pPr lvl="1" algn="just"/>
            <a:r>
              <a:rPr lang="en-US" sz="1600" dirty="0" smtClean="0"/>
              <a:t>The proposed EDMG-CEF sequence set has acceptable PAPR properties;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6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Properties of VHT-CEF for OFDM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87760"/>
          </a:xfrm>
        </p:spPr>
        <p:txBody>
          <a:bodyPr/>
          <a:lstStyle/>
          <a:p>
            <a:pPr algn="just"/>
            <a:r>
              <a:rPr lang="en-US" sz="2000" dirty="0"/>
              <a:t>The IEEE 802.11ac standard defines sequence for VHT-LTF field used for channel estimation with PAPR properties summarized in Table </a:t>
            </a:r>
            <a:r>
              <a:rPr lang="en-US" sz="2000" dirty="0" smtClean="0"/>
              <a:t>3, [1].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161197"/>
              </p:ext>
            </p:extLst>
          </p:nvPr>
        </p:nvGraphicFramePr>
        <p:xfrm>
          <a:off x="1259632" y="3606101"/>
          <a:ext cx="6940550" cy="1027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110"/>
                <a:gridCol w="1388110"/>
                <a:gridCol w="1388110"/>
                <a:gridCol w="1388110"/>
                <a:gridCol w="1388110"/>
              </a:tblGrid>
              <a:tr h="61498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Space-time stream #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4</a:t>
                      </a:r>
                    </a:p>
                  </a:txBody>
                  <a:tcPr marL="68580" marR="68580" marT="0" marB="0"/>
                </a:tc>
              </a:tr>
              <a:tr h="41208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1 - 8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3.5766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3.4066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4.7514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75929" y="3284984"/>
            <a:ext cx="6768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3: Peak to average power ratio</a:t>
            </a:r>
            <a:r>
              <a:rPr lang="en-US" sz="1400" b="1" dirty="0"/>
              <a:t> </a:t>
            </a:r>
            <a:r>
              <a:rPr lang="en-US" sz="1400" b="1" dirty="0" smtClean="0"/>
              <a:t>in [dB] for VHT-CEF signal in time domain.</a:t>
            </a:r>
            <a:endParaRPr lang="ru-RU" sz="1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933528"/>
            <a:ext cx="7772400" cy="137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Conclusion:</a:t>
            </a:r>
          </a:p>
          <a:p>
            <a:pPr lvl="1" algn="just"/>
            <a:r>
              <a:rPr lang="en-US" sz="1600" kern="0" dirty="0" smtClean="0"/>
              <a:t>Proposed sequences have slightly better PAPR properties than defined in 11ac standard.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46405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Waveform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3744"/>
          </a:xfrm>
        </p:spPr>
        <p:txBody>
          <a:bodyPr/>
          <a:lstStyle/>
          <a:p>
            <a:pPr algn="just"/>
            <a:r>
              <a:rPr lang="en-US" dirty="0"/>
              <a:t>The EDMG-CEF field transmit waveform in time domain </a:t>
            </a:r>
            <a:r>
              <a:rPr lang="en-US" dirty="0" smtClean="0"/>
              <a:t>is defined as follows: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19672" y="30325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489621"/>
              </p:ext>
            </p:extLst>
          </p:nvPr>
        </p:nvGraphicFramePr>
        <p:xfrm>
          <a:off x="1173447" y="2996952"/>
          <a:ext cx="7137115" cy="1186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1" name="Equation" r:id="rId3" imgW="5956300" imgH="990600" progId="Equation.3">
                  <p:embed/>
                </p:oleObj>
              </mc:Choice>
              <mc:Fallback>
                <p:oleObj name="Equation" r:id="rId3" imgW="5956300" imgH="990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447" y="2996952"/>
                        <a:ext cx="7137115" cy="11863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79512" y="567112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683568" y="4429472"/>
            <a:ext cx="7772400" cy="173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i="1" kern="0" dirty="0" smtClean="0"/>
              <a:t>P</a:t>
            </a:r>
            <a:r>
              <a:rPr lang="en-US" i="1" kern="0" baseline="-25000" dirty="0" smtClean="0"/>
              <a:t>EDMG-CEF</a:t>
            </a:r>
            <a:r>
              <a:rPr lang="en-US" kern="0" dirty="0" smtClean="0"/>
              <a:t> </a:t>
            </a:r>
            <a:r>
              <a:rPr lang="en-GB" dirty="0"/>
              <a:t>is the EDMG-CEF mapping </a:t>
            </a:r>
            <a:r>
              <a:rPr lang="en-GB" dirty="0" smtClean="0"/>
              <a:t>matrix;</a:t>
            </a:r>
          </a:p>
          <a:p>
            <a:pPr lvl="1" algn="just"/>
            <a:r>
              <a:rPr lang="en-GB" i="1" kern="0" dirty="0" err="1" smtClean="0"/>
              <a:t>Q</a:t>
            </a:r>
            <a:r>
              <a:rPr lang="en-GB" i="1" kern="0" baseline="-25000" dirty="0" err="1" smtClean="0"/>
              <a:t>k</a:t>
            </a:r>
            <a:r>
              <a:rPr lang="en-GB" kern="0" dirty="0" smtClean="0"/>
              <a:t> is spatial mapping matrix per </a:t>
            </a:r>
            <a:r>
              <a:rPr lang="en-GB" i="1" kern="0" dirty="0" smtClean="0"/>
              <a:t>k</a:t>
            </a:r>
            <a:r>
              <a:rPr lang="en-GB" kern="0" dirty="0" smtClean="0"/>
              <a:t>-</a:t>
            </a:r>
            <a:r>
              <a:rPr lang="en-GB" kern="0" dirty="0" err="1" smtClean="0"/>
              <a:t>th</a:t>
            </a:r>
            <a:r>
              <a:rPr lang="en-GB" kern="0" dirty="0" smtClean="0"/>
              <a:t> subcarrier;</a:t>
            </a:r>
          </a:p>
          <a:p>
            <a:pPr lvl="1" algn="just"/>
            <a:r>
              <a:rPr lang="en-GB" kern="0" dirty="0"/>
              <a:t> </a:t>
            </a:r>
            <a:r>
              <a:rPr lang="en-GB" kern="0" dirty="0" smtClean="0"/>
              <a:t>                                 is the total number of active subcarrier;</a:t>
            </a:r>
          </a:p>
          <a:p>
            <a:pPr lvl="1" algn="just"/>
            <a:r>
              <a:rPr lang="en-GB" dirty="0" smtClean="0"/>
              <a:t>               is </a:t>
            </a:r>
            <a:r>
              <a:rPr lang="en-GB" dirty="0"/>
              <a:t>the number of OFDM symbols in EDMG CEF for given total number of space-time streams </a:t>
            </a:r>
            <a:r>
              <a:rPr lang="en-GB" i="1" dirty="0" smtClean="0"/>
              <a:t>N</a:t>
            </a:r>
            <a:r>
              <a:rPr lang="en-GB" i="1" baseline="-25000" dirty="0" smtClean="0"/>
              <a:t>STS</a:t>
            </a:r>
            <a:r>
              <a:rPr lang="en-GB" dirty="0" smtClean="0"/>
              <a:t>;</a:t>
            </a:r>
            <a:endParaRPr lang="en-US" kern="0" dirty="0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018530"/>
              </p:ext>
            </p:extLst>
          </p:nvPr>
        </p:nvGraphicFramePr>
        <p:xfrm>
          <a:off x="1475657" y="5229200"/>
          <a:ext cx="2088232" cy="345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" name="Equation" r:id="rId5" imgW="1485900" imgH="241300" progId="Equation.3">
                  <p:embed/>
                </p:oleObj>
              </mc:Choice>
              <mc:Fallback>
                <p:oleObj name="Equation" r:id="rId5" imgW="1485900" imgH="241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7" y="5229200"/>
                        <a:ext cx="2088232" cy="345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82115"/>
              </p:ext>
            </p:extLst>
          </p:nvPr>
        </p:nvGraphicFramePr>
        <p:xfrm>
          <a:off x="1468986" y="5542348"/>
          <a:ext cx="905241" cy="374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" name="Equation" r:id="rId7" imgW="660113" imgH="266584" progId="Equation.3">
                  <p:embed/>
                </p:oleObj>
              </mc:Choice>
              <mc:Fallback>
                <p:oleObj name="Equation" r:id="rId7" imgW="660113" imgH="266584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986" y="5542348"/>
                        <a:ext cx="905241" cy="3746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171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Mapping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/>
          <a:lstStyle/>
          <a:p>
            <a:pPr algn="just"/>
            <a:r>
              <a:rPr lang="en-US" dirty="0" smtClean="0"/>
              <a:t>EDMG-CEF mapping matrix: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216384"/>
              </p:ext>
            </p:extLst>
          </p:nvPr>
        </p:nvGraphicFramePr>
        <p:xfrm>
          <a:off x="971600" y="2584177"/>
          <a:ext cx="230187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1" name="Equation" r:id="rId3" imgW="2298700" imgH="266700" progId="Equation.3">
                  <p:embed/>
                </p:oleObj>
              </mc:Choice>
              <mc:Fallback>
                <p:oleObj name="Equation" r:id="rId3" imgW="2298700" imgH="266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584177"/>
                        <a:ext cx="2301875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875940"/>
              </p:ext>
            </p:extLst>
          </p:nvPr>
        </p:nvGraphicFramePr>
        <p:xfrm>
          <a:off x="933499" y="3022048"/>
          <a:ext cx="2378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" name="Equation" r:id="rId5" imgW="2374900" imgH="457200" progId="Equation.3">
                  <p:embed/>
                </p:oleObj>
              </mc:Choice>
              <mc:Fallback>
                <p:oleObj name="Equation" r:id="rId5" imgW="23749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99" y="3022048"/>
                        <a:ext cx="2378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34265"/>
              </p:ext>
            </p:extLst>
          </p:nvPr>
        </p:nvGraphicFramePr>
        <p:xfrm>
          <a:off x="696913" y="3628505"/>
          <a:ext cx="40386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" name="Equation" r:id="rId7" imgW="4038600" imgH="711200" progId="Equation.3">
                  <p:embed/>
                </p:oleObj>
              </mc:Choice>
              <mc:Fallback>
                <p:oleObj name="Equation" r:id="rId7" imgW="40386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628505"/>
                        <a:ext cx="40386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124981"/>
              </p:ext>
            </p:extLst>
          </p:nvPr>
        </p:nvGraphicFramePr>
        <p:xfrm>
          <a:off x="5364088" y="3066551"/>
          <a:ext cx="339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" name="Equation" r:id="rId9" imgW="3390900" imgH="914400" progId="Equation.3">
                  <p:embed/>
                </p:oleObj>
              </mc:Choice>
              <mc:Fallback>
                <p:oleObj name="Equation" r:id="rId9" imgW="33909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066551"/>
                        <a:ext cx="3390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3707904" y="485367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767128"/>
              </p:ext>
            </p:extLst>
          </p:nvPr>
        </p:nvGraphicFramePr>
        <p:xfrm>
          <a:off x="251520" y="4651346"/>
          <a:ext cx="5235575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" name="Equation" r:id="rId11" imgW="5232400" imgH="1397000" progId="Equation.3">
                  <p:embed/>
                </p:oleObj>
              </mc:Choice>
              <mc:Fallback>
                <p:oleObj name="Equation" r:id="rId11" imgW="5232400" imgH="1397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651346"/>
                        <a:ext cx="5235575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234233"/>
              </p:ext>
            </p:extLst>
          </p:nvPr>
        </p:nvGraphicFramePr>
        <p:xfrm>
          <a:off x="6012160" y="5056011"/>
          <a:ext cx="2613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" name="Equation" r:id="rId13" imgW="2616200" imgH="482600" progId="Equation.3">
                  <p:embed/>
                </p:oleObj>
              </mc:Choice>
              <mc:Fallback>
                <p:oleObj name="Equation" r:id="rId13" imgW="2616200" imgH="482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5056011"/>
                        <a:ext cx="2613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14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 smtClean="0"/>
              <a:t>Estimation time interval – 2 OFDM symbols;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10" name="Rectangle 9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flat</a:t>
            </a:r>
            <a:endParaRPr lang="ru-RU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~0.2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~0.4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~0.5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~0.9 dB</a:t>
            </a:r>
            <a:endParaRPr lang="ru-RU" sz="1600" b="1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03" y="3088705"/>
            <a:ext cx="3346876" cy="251125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3112584"/>
            <a:ext cx="3346876" cy="251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6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EDMG-CEF Design, N</a:t>
            </a:r>
            <a:r>
              <a:rPr lang="en-US" baseline="-25000" dirty="0" smtClean="0"/>
              <a:t>CB</a:t>
            </a:r>
            <a:r>
              <a:rPr lang="en-US" dirty="0" smtClean="0"/>
              <a:t> &gt;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pPr algn="just"/>
            <a:r>
              <a:rPr lang="en-US" sz="2000" dirty="0" smtClean="0"/>
              <a:t>Intel completed analysis and design of EDMG-CEF for 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 &gt; 1 applying independent </a:t>
            </a:r>
            <a:r>
              <a:rPr lang="en-US" sz="2000" dirty="0"/>
              <a:t>sequence design for each 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CB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The summary of achieved PAPR sequence characteristics are defined in the Table 4 below.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35358"/>
              </p:ext>
            </p:extLst>
          </p:nvPr>
        </p:nvGraphicFramePr>
        <p:xfrm>
          <a:off x="696912" y="3737952"/>
          <a:ext cx="7547495" cy="2571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9499"/>
                <a:gridCol w="1509499"/>
                <a:gridCol w="1509499"/>
                <a:gridCol w="1509499"/>
                <a:gridCol w="1509499"/>
              </a:tblGrid>
              <a:tr h="62546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Space-time stream #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4</a:t>
                      </a: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2.9775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3.2192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3.5595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3.2681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2.9788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3.2259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3.5654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3.2696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2.9800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3.2261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3.5895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3.2928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2.9800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3.2270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3.6065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3.3038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2.9838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3.2292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3.6201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3.3066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2.9845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3.2299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3.6208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3.3114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2.9886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3.2477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3.6314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3.3188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2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2.9923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3.2499</a:t>
                      </a:r>
                      <a:endParaRPr lang="en-US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3.6395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3.3190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88861" y="3430175"/>
            <a:ext cx="76926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4: Peak to average power ratio</a:t>
            </a:r>
            <a:r>
              <a:rPr lang="en-US" sz="1400" b="1" dirty="0"/>
              <a:t> </a:t>
            </a:r>
            <a:r>
              <a:rPr lang="en-US" sz="1400" b="1" dirty="0" smtClean="0"/>
              <a:t>in [dB] for EDMG-CEF signal in time domain.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27717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design of EDMG-CEF field for PPDU transmission over a 2.16 GHz channel.</a:t>
            </a:r>
          </a:p>
          <a:p>
            <a:pPr algn="just"/>
            <a:r>
              <a:rPr lang="en-US" dirty="0" smtClean="0"/>
              <a:t>The sequence design </a:t>
            </a:r>
            <a:r>
              <a:rPr lang="en-US" dirty="0"/>
              <a:t>i</a:t>
            </a:r>
            <a:r>
              <a:rPr lang="en-US" dirty="0" smtClean="0"/>
              <a:t>s based on the regular iterative procedure.</a:t>
            </a:r>
          </a:p>
          <a:p>
            <a:pPr algn="just"/>
            <a:r>
              <a:rPr lang="en-US" dirty="0" smtClean="0"/>
              <a:t>The proposed sequence set has low PAPR (less than 3.0 dB) with almost constant PAPR value over the set.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96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/>
              <a:t>to include the text from (11-17-0596-00-00ay 30 6 3 OFDM EDMG-CEF Definition) defining </a:t>
            </a:r>
            <a:r>
              <a:rPr lang="en-US" dirty="0" smtClean="0"/>
              <a:t>EDMG-CEF field for PPDU transmission over the 2.16 GHz channel to the spec </a:t>
            </a:r>
            <a:r>
              <a:rPr lang="en-US" dirty="0"/>
              <a:t>draft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87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IEEE802.11-2016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11-17-0594-00-00ay OFDM Signal Parameters Definition in 11ay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Draft P802.11ay_D0.3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4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a design of the Channel Estimation Field (CEF) for EDMG OFDM PHY for PPDU transmission over a 2.16 GHz channel in 11ay.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2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DMG-CEF for OFDM PHY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83904"/>
          </a:xfrm>
        </p:spPr>
        <p:txBody>
          <a:bodyPr/>
          <a:lstStyle/>
          <a:p>
            <a:pPr algn="just"/>
            <a:r>
              <a:rPr lang="en-US" sz="2000" dirty="0" smtClean="0"/>
              <a:t>Legacy 11ad DMG-CEF, [1]:</a:t>
            </a:r>
          </a:p>
          <a:p>
            <a:pPr lvl="1" algn="just"/>
            <a:r>
              <a:rPr lang="en-US" sz="1600" dirty="0" smtClean="0"/>
              <a:t>The legacy DMG-CEF field for OFDM PHY is defined in time domain and is based on the Golay sequences similar to the SC PHY;</a:t>
            </a:r>
          </a:p>
          <a:p>
            <a:pPr lvl="1" algn="just"/>
            <a:r>
              <a:rPr lang="en-US" sz="1600" dirty="0" smtClean="0"/>
              <a:t>The pulse shaping filter impulse response is defined in the standard, it has almost flat frequency response for in-band subcarriers corresponding to the data and pilots;</a:t>
            </a:r>
          </a:p>
          <a:p>
            <a:pPr lvl="1" algn="just"/>
            <a:r>
              <a:rPr lang="en-US" sz="1600" dirty="0" smtClean="0"/>
              <a:t>The maximum frequency response amplitude deviation for the data subcarriers is equal to ~0.8 dB;</a:t>
            </a:r>
          </a:p>
          <a:p>
            <a:pPr lvl="1" algn="just"/>
            <a:r>
              <a:rPr lang="en-US" sz="1600" dirty="0" smtClean="0"/>
              <a:t>Figures below show pulse shaping filter time and frequency responses;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327" y="4365104"/>
            <a:ext cx="2667000" cy="2000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4365104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2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Definition, N</a:t>
            </a:r>
            <a:r>
              <a:rPr lang="en-US" baseline="-25000" dirty="0" smtClean="0"/>
              <a:t>CB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accordance with [2], the EDMG-CEF for 2.16 GHz (N</a:t>
            </a:r>
            <a:r>
              <a:rPr lang="en-US" baseline="-25000" dirty="0" smtClean="0"/>
              <a:t>CB</a:t>
            </a:r>
            <a:r>
              <a:rPr lang="en-US" dirty="0" smtClean="0"/>
              <a:t> = 1) PPDU transmission is defined in frequency domain as follows:</a:t>
            </a:r>
          </a:p>
          <a:p>
            <a:pPr lvl="1" algn="just"/>
            <a:r>
              <a:rPr lang="en-US" sz="1800" i="1" dirty="0" smtClean="0"/>
              <a:t>EDMG-CEF</a:t>
            </a:r>
            <a:r>
              <a:rPr lang="en-US" sz="1800" i="1" baseline="30000" dirty="0" smtClean="0"/>
              <a:t>i</a:t>
            </a:r>
            <a:r>
              <a:rPr lang="en-US" sz="1800" baseline="30000" dirty="0" smtClean="0"/>
              <a:t>STS</a:t>
            </a:r>
            <a:r>
              <a:rPr lang="en-US" sz="1800" baseline="-25000" dirty="0" smtClean="0"/>
              <a:t>-177</a:t>
            </a:r>
            <a:r>
              <a:rPr lang="en-US" sz="1800" baseline="-25000" dirty="0"/>
              <a:t>, 177</a:t>
            </a:r>
            <a:r>
              <a:rPr lang="en-US" sz="1800" dirty="0"/>
              <a:t> = [</a:t>
            </a:r>
            <a:r>
              <a:rPr lang="en-US" sz="1800" i="1" dirty="0" err="1"/>
              <a:t>Seq</a:t>
            </a:r>
            <a:r>
              <a:rPr lang="en-US" sz="1800" i="1" baseline="30000" dirty="0" err="1"/>
              <a:t>i</a:t>
            </a:r>
            <a:r>
              <a:rPr lang="en-US" sz="1800" baseline="30000" dirty="0" err="1"/>
              <a:t>STS</a:t>
            </a:r>
            <a:r>
              <a:rPr lang="en-US" sz="1800" i="1" baseline="-25000" dirty="0" err="1"/>
              <a:t>left</a:t>
            </a:r>
            <a:r>
              <a:rPr lang="en-US" sz="1800" baseline="-25000" dirty="0"/>
              <a:t>, 176</a:t>
            </a:r>
            <a:r>
              <a:rPr lang="en-US" sz="1800" dirty="0"/>
              <a:t>, 0, 0, 0, </a:t>
            </a:r>
            <a:r>
              <a:rPr lang="en-US" sz="1800" i="1" dirty="0" err="1"/>
              <a:t>Seq</a:t>
            </a:r>
            <a:r>
              <a:rPr lang="en-US" sz="1800" i="1" baseline="30000" dirty="0" err="1"/>
              <a:t>i</a:t>
            </a:r>
            <a:r>
              <a:rPr lang="en-US" sz="1800" baseline="30000" dirty="0" err="1"/>
              <a:t>STS</a:t>
            </a:r>
            <a:r>
              <a:rPr lang="en-US" sz="1800" i="1" baseline="-25000" dirty="0" err="1"/>
              <a:t>right</a:t>
            </a:r>
            <a:r>
              <a:rPr lang="en-US" sz="1800" baseline="-25000" dirty="0"/>
              <a:t>, 176</a:t>
            </a:r>
            <a:r>
              <a:rPr lang="en-US" sz="1800" dirty="0"/>
              <a:t>], </a:t>
            </a:r>
            <a:endParaRPr lang="en-US" sz="1800" dirty="0" smtClean="0"/>
          </a:p>
          <a:p>
            <a:pPr lvl="1" algn="just"/>
            <a:r>
              <a:rPr lang="en-US" sz="1800" i="1" dirty="0" err="1" smtClean="0"/>
              <a:t>i</a:t>
            </a:r>
            <a:r>
              <a:rPr lang="en-US" sz="1800" i="1" baseline="-25000" dirty="0" err="1" smtClean="0"/>
              <a:t>STS</a:t>
            </a:r>
            <a:r>
              <a:rPr lang="en-US" sz="1800" dirty="0" smtClean="0"/>
              <a:t> </a:t>
            </a:r>
            <a:r>
              <a:rPr lang="en-US" sz="1800" dirty="0"/>
              <a:t>=1, 2, 3, 4, 5, 6, 7, </a:t>
            </a:r>
            <a:r>
              <a:rPr lang="en-US" sz="1800" dirty="0" smtClean="0"/>
              <a:t>8</a:t>
            </a:r>
          </a:p>
          <a:p>
            <a:pPr algn="just"/>
            <a:r>
              <a:rPr lang="en-US" dirty="0" smtClean="0"/>
              <a:t>Pilot sequences:</a:t>
            </a:r>
          </a:p>
          <a:p>
            <a:pPr lvl="1" algn="just"/>
            <a:r>
              <a:rPr lang="en-US" sz="1800" dirty="0" smtClean="0"/>
              <a:t>Seq</a:t>
            </a:r>
            <a:r>
              <a:rPr lang="en-US" sz="1800" baseline="30000" dirty="0" smtClean="0"/>
              <a:t>iSTS</a:t>
            </a:r>
            <a:r>
              <a:rPr lang="en-US" sz="1800" i="1" baseline="-25000" dirty="0" smtClean="0"/>
              <a:t>left,</a:t>
            </a:r>
            <a:r>
              <a:rPr lang="en-US" sz="1800" baseline="-25000" dirty="0" smtClean="0"/>
              <a:t>176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smtClean="0"/>
              <a:t>Seq</a:t>
            </a:r>
            <a:r>
              <a:rPr lang="en-US" sz="1800" baseline="30000" dirty="0" smtClean="0"/>
              <a:t>iSTS</a:t>
            </a:r>
            <a:r>
              <a:rPr lang="en-US" sz="1800" i="1" baseline="-25000" dirty="0" smtClean="0"/>
              <a:t>right,</a:t>
            </a:r>
            <a:r>
              <a:rPr lang="en-US" sz="1800" baseline="-25000" dirty="0" smtClean="0"/>
              <a:t>176</a:t>
            </a:r>
            <a:r>
              <a:rPr lang="en-US" sz="1800" dirty="0" smtClean="0"/>
              <a:t> </a:t>
            </a:r>
            <a:r>
              <a:rPr lang="en-US" sz="1800" dirty="0"/>
              <a:t>are well designed pilot sequences providing low PAPR in time domain after application of IDFT;</a:t>
            </a:r>
          </a:p>
          <a:p>
            <a:pPr lvl="1" algn="just"/>
            <a:r>
              <a:rPr lang="en-US" sz="1800" dirty="0"/>
              <a:t>Each </a:t>
            </a:r>
            <a:r>
              <a:rPr lang="en-US" sz="1800" dirty="0" smtClean="0"/>
              <a:t>space-time stream </a:t>
            </a:r>
            <a:r>
              <a:rPr lang="en-US" sz="1800" i="1" dirty="0" err="1" smtClean="0"/>
              <a:t>i</a:t>
            </a:r>
            <a:r>
              <a:rPr lang="en-US" sz="1800" i="1" baseline="-25000" dirty="0" err="1" smtClean="0"/>
              <a:t>STS</a:t>
            </a:r>
            <a:r>
              <a:rPr lang="en-US" sz="1800" dirty="0" smtClean="0"/>
              <a:t> </a:t>
            </a:r>
            <a:r>
              <a:rPr lang="en-US" sz="1800" dirty="0"/>
              <a:t>has its own sequence </a:t>
            </a:r>
            <a:r>
              <a:rPr lang="en-US" sz="1800" dirty="0" smtClean="0"/>
              <a:t>{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left,</a:t>
            </a:r>
            <a:r>
              <a:rPr lang="en-GB" sz="1800" baseline="-25000" dirty="0"/>
              <a:t>176</a:t>
            </a:r>
            <a:r>
              <a:rPr lang="en-US" sz="1800" dirty="0"/>
              <a:t>, 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right,</a:t>
            </a:r>
            <a:r>
              <a:rPr lang="en-GB" sz="1800" baseline="-25000" dirty="0"/>
              <a:t>176</a:t>
            </a:r>
            <a:r>
              <a:rPr lang="en-US" sz="1800" dirty="0" smtClean="0"/>
              <a:t>}, </a:t>
            </a:r>
            <a:r>
              <a:rPr lang="en-US" sz="1800" dirty="0"/>
              <a:t>composing a sequence set</a:t>
            </a:r>
            <a:r>
              <a:rPr lang="en-US" sz="1800" dirty="0" smtClean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Definition, N</a:t>
            </a:r>
            <a:r>
              <a:rPr lang="en-US" baseline="-25000" dirty="0" smtClean="0"/>
              <a:t>CB</a:t>
            </a:r>
            <a:r>
              <a:rPr lang="en-US" dirty="0" smtClean="0"/>
              <a:t> &gt;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There are two main approaches to design EDMG-CEF for N</a:t>
            </a:r>
            <a:r>
              <a:rPr lang="en-US" baseline="-25000" dirty="0" smtClean="0"/>
              <a:t>CB</a:t>
            </a:r>
            <a:r>
              <a:rPr lang="en-US" dirty="0" smtClean="0"/>
              <a:t> &gt; 1:</a:t>
            </a:r>
          </a:p>
          <a:p>
            <a:pPr lvl="1" algn="just"/>
            <a:r>
              <a:rPr lang="en-US" dirty="0" smtClean="0"/>
              <a:t>Independent sequence design for each N</a:t>
            </a:r>
            <a:r>
              <a:rPr lang="en-US" baseline="-25000" dirty="0" smtClean="0"/>
              <a:t>CB</a:t>
            </a:r>
            <a:r>
              <a:rPr lang="en-US" dirty="0" smtClean="0"/>
              <a:t> factor:</a:t>
            </a:r>
          </a:p>
          <a:p>
            <a:pPr lvl="2" algn="just"/>
            <a:r>
              <a:rPr lang="en-US" sz="1400" dirty="0"/>
              <a:t>4.32 GHz, N</a:t>
            </a:r>
            <a:r>
              <a:rPr lang="en-US" sz="1400" baseline="-25000" dirty="0"/>
              <a:t>CB</a:t>
            </a:r>
            <a:r>
              <a:rPr lang="en-US" sz="1400" dirty="0"/>
              <a:t> = 2: </a:t>
            </a:r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-386, 386</a:t>
            </a:r>
            <a:r>
              <a:rPr lang="en-GB" sz="1400" dirty="0"/>
              <a:t> = [</a:t>
            </a:r>
            <a:r>
              <a:rPr lang="en-GB" sz="1400" i="1" dirty="0" err="1"/>
              <a:t>Seq</a:t>
            </a:r>
            <a:r>
              <a:rPr lang="en-GB" sz="1400" i="1" baseline="30000" dirty="0" err="1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/>
              <a:t>left</a:t>
            </a:r>
            <a:r>
              <a:rPr lang="en-GB" sz="1400" baseline="-25000" dirty="0"/>
              <a:t>, 385</a:t>
            </a:r>
            <a:r>
              <a:rPr lang="en-GB" sz="1400" dirty="0"/>
              <a:t>, 0, 0, 0, </a:t>
            </a:r>
            <a:r>
              <a:rPr lang="en-GB" sz="1400" i="1" dirty="0" err="1" smtClean="0"/>
              <a:t>Seq</a:t>
            </a:r>
            <a:r>
              <a:rPr lang="en-GB" sz="1400" i="1" baseline="30000" dirty="0" err="1" smtClean="0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 smtClean="0"/>
              <a:t>right</a:t>
            </a:r>
            <a:r>
              <a:rPr lang="en-GB" sz="1400" baseline="-25000" dirty="0"/>
              <a:t>, 385</a:t>
            </a:r>
            <a:r>
              <a:rPr lang="en-GB" sz="1400" dirty="0"/>
              <a:t>]</a:t>
            </a:r>
          </a:p>
          <a:p>
            <a:pPr lvl="2" algn="just"/>
            <a:r>
              <a:rPr lang="en-GB" sz="1400" dirty="0"/>
              <a:t>6.48 GHz, N</a:t>
            </a:r>
            <a:r>
              <a:rPr lang="en-GB" sz="1400" baseline="-25000" dirty="0"/>
              <a:t>CB</a:t>
            </a:r>
            <a:r>
              <a:rPr lang="en-GB" sz="1400" dirty="0"/>
              <a:t> = 3: </a:t>
            </a:r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-596, 596</a:t>
            </a:r>
            <a:r>
              <a:rPr lang="en-GB" sz="1400" dirty="0"/>
              <a:t> = [</a:t>
            </a:r>
            <a:r>
              <a:rPr lang="en-GB" sz="1400" i="1" dirty="0" err="1"/>
              <a:t>Seq</a:t>
            </a:r>
            <a:r>
              <a:rPr lang="en-GB" sz="1400" i="1" baseline="30000" dirty="0" err="1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/>
              <a:t>left</a:t>
            </a:r>
            <a:r>
              <a:rPr lang="en-GB" sz="1400" baseline="-25000" dirty="0"/>
              <a:t>, 595</a:t>
            </a:r>
            <a:r>
              <a:rPr lang="en-GB" sz="1400" dirty="0"/>
              <a:t>, 0, 0, 0, </a:t>
            </a:r>
            <a:r>
              <a:rPr lang="en-GB" sz="1400" i="1" dirty="0" err="1"/>
              <a:t>Seq</a:t>
            </a:r>
            <a:r>
              <a:rPr lang="en-GB" sz="1400" i="1" baseline="30000" dirty="0" err="1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/>
              <a:t>right</a:t>
            </a:r>
            <a:r>
              <a:rPr lang="en-GB" sz="1400" baseline="-25000" dirty="0"/>
              <a:t>, 595</a:t>
            </a:r>
            <a:r>
              <a:rPr lang="en-GB" sz="1400" dirty="0"/>
              <a:t>]</a:t>
            </a:r>
          </a:p>
          <a:p>
            <a:pPr lvl="2" algn="just"/>
            <a:r>
              <a:rPr lang="en-GB" sz="1400" dirty="0"/>
              <a:t>8.64 GHz,  N</a:t>
            </a:r>
            <a:r>
              <a:rPr lang="en-GB" sz="1400" baseline="-25000" dirty="0"/>
              <a:t>CB</a:t>
            </a:r>
            <a:r>
              <a:rPr lang="en-GB" sz="1400" dirty="0"/>
              <a:t> = 4: </a:t>
            </a:r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-805, 805</a:t>
            </a:r>
            <a:r>
              <a:rPr lang="en-GB" sz="1400" dirty="0"/>
              <a:t> = [</a:t>
            </a:r>
            <a:r>
              <a:rPr lang="en-GB" sz="1400" i="1" dirty="0" err="1"/>
              <a:t>Seq</a:t>
            </a:r>
            <a:r>
              <a:rPr lang="en-GB" sz="1400" i="1" baseline="30000" dirty="0" err="1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/>
              <a:t>left</a:t>
            </a:r>
            <a:r>
              <a:rPr lang="en-GB" sz="1400" baseline="-25000" dirty="0"/>
              <a:t>, 804</a:t>
            </a:r>
            <a:r>
              <a:rPr lang="en-GB" sz="1400" dirty="0"/>
              <a:t>, 0, 0, 0, </a:t>
            </a:r>
            <a:r>
              <a:rPr lang="en-GB" sz="1400" i="1" dirty="0" err="1"/>
              <a:t>Seq</a:t>
            </a:r>
            <a:r>
              <a:rPr lang="en-GB" sz="1400" i="1" baseline="30000" dirty="0" err="1"/>
              <a:t>i</a:t>
            </a:r>
            <a:r>
              <a:rPr lang="en-GB" sz="1050" i="1" baseline="30000" dirty="0" err="1"/>
              <a:t>STS</a:t>
            </a:r>
            <a:r>
              <a:rPr lang="en-GB" sz="1400" i="1" baseline="-25000" dirty="0" err="1"/>
              <a:t>right</a:t>
            </a:r>
            <a:r>
              <a:rPr lang="en-GB" sz="1400" baseline="-25000" dirty="0"/>
              <a:t>, 804</a:t>
            </a:r>
            <a:r>
              <a:rPr lang="en-GB" sz="1400" dirty="0"/>
              <a:t>]</a:t>
            </a:r>
          </a:p>
          <a:p>
            <a:pPr lvl="2" algn="just"/>
            <a:r>
              <a:rPr lang="en-US" sz="1400" i="1" dirty="0" err="1"/>
              <a:t>i</a:t>
            </a:r>
            <a:r>
              <a:rPr lang="en-US" sz="1400" i="1" baseline="-25000" dirty="0" err="1"/>
              <a:t>STS</a:t>
            </a:r>
            <a:r>
              <a:rPr lang="en-US" sz="1400" dirty="0"/>
              <a:t> =1, 2, 3, 4, 5, 6, 7, </a:t>
            </a:r>
            <a:r>
              <a:rPr lang="en-US" sz="1400" dirty="0" smtClean="0"/>
              <a:t>8</a:t>
            </a:r>
            <a:endParaRPr lang="en-US" dirty="0" smtClean="0"/>
          </a:p>
          <a:p>
            <a:pPr lvl="1" algn="just"/>
            <a:r>
              <a:rPr lang="en-US" dirty="0" smtClean="0"/>
              <a:t>Modular design based on the EDMG-CEF for N</a:t>
            </a:r>
            <a:r>
              <a:rPr lang="en-US" baseline="-25000" dirty="0" smtClean="0"/>
              <a:t>CB</a:t>
            </a:r>
            <a:r>
              <a:rPr lang="en-US" dirty="0" smtClean="0"/>
              <a:t> = 1, [1]:</a:t>
            </a:r>
          </a:p>
          <a:p>
            <a:pPr lvl="2" algn="just"/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-386, 386</a:t>
            </a:r>
            <a:r>
              <a:rPr lang="en-GB" sz="1400" dirty="0"/>
              <a:t> </a:t>
            </a:r>
            <a:r>
              <a:rPr lang="en-GB" sz="1400" dirty="0" smtClean="0"/>
              <a:t>= </a:t>
            </a:r>
            <a:r>
              <a:rPr lang="en-US" sz="1400" dirty="0" smtClean="0"/>
              <a:t>[</a:t>
            </a:r>
            <a:r>
              <a:rPr lang="en-US" sz="1400" i="1" dirty="0" err="1" smtClean="0"/>
              <a:t>Seq</a:t>
            </a:r>
            <a:r>
              <a:rPr lang="en-US" sz="1400" i="1" baseline="30000" dirty="0" err="1" smtClean="0"/>
              <a:t>i</a:t>
            </a:r>
            <a:r>
              <a:rPr lang="en-US" sz="1050" i="1" baseline="30000" dirty="0" err="1" smtClean="0"/>
              <a:t>STS</a:t>
            </a:r>
            <a:r>
              <a:rPr lang="en-US" sz="1400" i="1" baseline="-25000" dirty="0" err="1" smtClean="0"/>
              <a:t>left</a:t>
            </a:r>
            <a:r>
              <a:rPr lang="en-US" sz="1400" dirty="0" smtClean="0"/>
              <a:t>, 3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 smtClean="0"/>
              <a:t>Seq</a:t>
            </a:r>
            <a:r>
              <a:rPr lang="en-US" sz="1400" i="1" baseline="30000" dirty="0" err="1" smtClean="0"/>
              <a:t>i</a:t>
            </a:r>
            <a:r>
              <a:rPr lang="en-US" sz="1050" i="1" baseline="30000" dirty="0" err="1" smtClean="0"/>
              <a:t>STS</a:t>
            </a:r>
            <a:r>
              <a:rPr lang="en-US" sz="1400" i="1" baseline="-25000" dirty="0" err="1" smtClean="0"/>
              <a:t>right</a:t>
            </a:r>
            <a:r>
              <a:rPr lang="en-US" sz="1400" dirty="0" smtClean="0"/>
              <a:t>, 30</a:t>
            </a:r>
            <a:r>
              <a:rPr lang="en-US" sz="1400" i="1" dirty="0" smtClean="0"/>
              <a:t>P</a:t>
            </a:r>
            <a:r>
              <a:rPr lang="en-US" sz="1400" dirty="0" smtClean="0"/>
              <a:t>, 0, 0, 0, 30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 smtClean="0"/>
              <a:t>Seq</a:t>
            </a:r>
            <a:r>
              <a:rPr lang="en-US" sz="1400" i="1" baseline="30000" dirty="0" err="1" smtClean="0"/>
              <a:t>i</a:t>
            </a:r>
            <a:r>
              <a:rPr lang="en-US" sz="1050" i="1" baseline="30000" dirty="0" err="1" smtClean="0"/>
              <a:t>STS</a:t>
            </a:r>
            <a:r>
              <a:rPr lang="en-US" sz="1400" i="1" baseline="-25000" dirty="0" err="1" smtClean="0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 smtClean="0"/>
              <a:t>Seq</a:t>
            </a:r>
            <a:r>
              <a:rPr lang="en-US" sz="1400" i="1" baseline="30000" dirty="0" err="1" smtClean="0"/>
              <a:t>i</a:t>
            </a:r>
            <a:r>
              <a:rPr lang="en-US" sz="1050" i="1" baseline="30000" dirty="0" err="1" smtClean="0"/>
              <a:t>STS</a:t>
            </a:r>
            <a:r>
              <a:rPr lang="en-US" sz="1400" i="1" baseline="-25000" dirty="0" err="1" smtClean="0"/>
              <a:t>right</a:t>
            </a:r>
            <a:r>
              <a:rPr lang="en-US" sz="1400" dirty="0" smtClean="0"/>
              <a:t>];</a:t>
            </a:r>
          </a:p>
          <a:p>
            <a:pPr lvl="2" algn="just"/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-596, 596</a:t>
            </a:r>
            <a:r>
              <a:rPr lang="en-GB" sz="1400" dirty="0"/>
              <a:t> </a:t>
            </a:r>
            <a:r>
              <a:rPr lang="en-GB" sz="1400" dirty="0" smtClean="0"/>
              <a:t>= </a:t>
            </a:r>
            <a:r>
              <a:rPr lang="en-US" sz="1400" dirty="0" smtClean="0"/>
              <a:t>[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64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</a:t>
            </a:r>
            <a:r>
              <a:rPr lang="en-US" sz="1400" dirty="0" smtClean="0"/>
              <a:t>0, 0, 0,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64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 smtClean="0"/>
              <a:t>Seq</a:t>
            </a:r>
            <a:r>
              <a:rPr lang="en-US" sz="1400" i="1" baseline="30000" dirty="0" err="1" smtClean="0"/>
              <a:t>i</a:t>
            </a:r>
            <a:r>
              <a:rPr lang="en-US" sz="1050" i="1" baseline="30000" dirty="0" err="1" smtClean="0"/>
              <a:t>STS</a:t>
            </a:r>
            <a:r>
              <a:rPr lang="en-US" sz="1400" i="1" baseline="-25000" dirty="0" err="1" smtClean="0"/>
              <a:t>right</a:t>
            </a:r>
            <a:r>
              <a:rPr lang="en-US" sz="1400" dirty="0" smtClean="0"/>
              <a:t>];</a:t>
            </a:r>
            <a:endParaRPr lang="en-US" sz="1400" dirty="0"/>
          </a:p>
          <a:p>
            <a:pPr lvl="2" algn="just"/>
            <a:r>
              <a:rPr lang="en-GB" sz="1400" i="1" dirty="0"/>
              <a:t>EDMG-CEF</a:t>
            </a:r>
            <a:r>
              <a:rPr lang="en-GB" sz="1400" i="1" baseline="30000" dirty="0"/>
              <a:t>i</a:t>
            </a:r>
            <a:r>
              <a:rPr lang="en-GB" sz="1400" baseline="30000" dirty="0"/>
              <a:t>STS</a:t>
            </a:r>
            <a:r>
              <a:rPr lang="en-GB" sz="1400" baseline="-25000" dirty="0"/>
              <a:t>-805, 805</a:t>
            </a:r>
            <a:r>
              <a:rPr lang="en-GB" sz="1400" dirty="0"/>
              <a:t> </a:t>
            </a:r>
            <a:r>
              <a:rPr lang="en-GB" sz="1400" dirty="0" smtClean="0"/>
              <a:t>= </a:t>
            </a:r>
            <a:r>
              <a:rPr lang="en-US" sz="1400" dirty="0" smtClean="0"/>
              <a:t>[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64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30</a:t>
            </a:r>
            <a:r>
              <a:rPr lang="en-US" sz="1400" i="1" dirty="0" smtClean="0"/>
              <a:t>P</a:t>
            </a:r>
            <a:r>
              <a:rPr lang="en-US" sz="1400" dirty="0" smtClean="0"/>
              <a:t>, 0, 0, 0,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</a:t>
            </a:r>
            <a:r>
              <a:rPr lang="en-US" sz="1400" dirty="0" smtClean="0"/>
              <a:t>3</a:t>
            </a:r>
            <a:r>
              <a:rPr lang="en-US" sz="1400" i="1" dirty="0" smtClean="0"/>
              <a:t>P</a:t>
            </a:r>
            <a:r>
              <a:rPr lang="en-US" sz="1400" dirty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64</a:t>
            </a:r>
            <a:r>
              <a:rPr lang="en-US" sz="1400" i="1" dirty="0" smtClean="0"/>
              <a:t>P</a:t>
            </a:r>
            <a:r>
              <a:rPr lang="en-US" sz="1400" dirty="0" smtClean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left</a:t>
            </a:r>
            <a:r>
              <a:rPr lang="en-US" sz="1400" dirty="0"/>
              <a:t>, 3</a:t>
            </a:r>
            <a:r>
              <a:rPr lang="en-US" sz="1400" i="1" dirty="0"/>
              <a:t>P</a:t>
            </a:r>
            <a:r>
              <a:rPr lang="en-US" sz="1400" dirty="0"/>
              <a:t>, </a:t>
            </a:r>
            <a:r>
              <a:rPr lang="en-US" sz="1400" i="1" dirty="0" err="1"/>
              <a:t>Seq</a:t>
            </a:r>
            <a:r>
              <a:rPr lang="en-US" sz="1400" i="1" baseline="30000" dirty="0" err="1"/>
              <a:t>i</a:t>
            </a:r>
            <a:r>
              <a:rPr lang="en-US" sz="1050" i="1" baseline="30000" dirty="0" err="1"/>
              <a:t>STS</a:t>
            </a:r>
            <a:r>
              <a:rPr lang="en-US" sz="1400" i="1" baseline="-25000" dirty="0" err="1"/>
              <a:t>right</a:t>
            </a:r>
            <a:r>
              <a:rPr lang="en-US" sz="1400" dirty="0"/>
              <a:t>, </a:t>
            </a:r>
            <a:r>
              <a:rPr lang="en-US" sz="1400" dirty="0" smtClean="0"/>
              <a:t>];</a:t>
            </a:r>
          </a:p>
          <a:p>
            <a:pPr lvl="2" algn="just"/>
            <a:r>
              <a:rPr lang="en-US" sz="1400" dirty="0" smtClean="0"/>
              <a:t>3</a:t>
            </a:r>
            <a:r>
              <a:rPr lang="en-US" sz="1400" i="1" dirty="0" smtClean="0"/>
              <a:t>P</a:t>
            </a:r>
            <a:r>
              <a:rPr lang="en-US" sz="1400" dirty="0" smtClean="0"/>
              <a:t>, 30</a:t>
            </a:r>
            <a:r>
              <a:rPr lang="en-US" sz="1400" i="1" dirty="0" smtClean="0"/>
              <a:t>P</a:t>
            </a:r>
            <a:r>
              <a:rPr lang="en-US" sz="1400" dirty="0" smtClean="0"/>
              <a:t>, and 64</a:t>
            </a:r>
            <a:r>
              <a:rPr lang="en-US" sz="1400" i="1" dirty="0" smtClean="0"/>
              <a:t>P</a:t>
            </a:r>
            <a:r>
              <a:rPr lang="en-US" sz="1400" dirty="0" smtClean="0"/>
              <a:t> – notation defines 3, 30, and 64 pilots accordingly;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66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Set Design for N</a:t>
            </a:r>
            <a:r>
              <a:rPr lang="en-US" baseline="-25000" dirty="0" smtClean="0"/>
              <a:t>CB</a:t>
            </a:r>
            <a:r>
              <a:rPr lang="en-US" dirty="0" smtClean="0"/>
              <a:t> =1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Design rules:</a:t>
            </a:r>
          </a:p>
          <a:p>
            <a:pPr lvl="1" algn="just"/>
            <a:r>
              <a:rPr lang="en-US" sz="1800" dirty="0"/>
              <a:t>A frequency domain pilot sequence </a:t>
            </a:r>
            <a:r>
              <a:rPr lang="en-US" sz="1800" dirty="0" smtClean="0"/>
              <a:t>{</a:t>
            </a:r>
            <a:r>
              <a:rPr lang="en-GB" sz="1800" i="1" dirty="0" smtClean="0"/>
              <a:t>Seq</a:t>
            </a:r>
            <a:r>
              <a:rPr lang="en-GB" sz="1800" i="1" baseline="30000" dirty="0" smtClean="0"/>
              <a:t>i</a:t>
            </a:r>
            <a:r>
              <a:rPr lang="en-GB" sz="1200" i="1" baseline="30000" dirty="0" smtClean="0"/>
              <a:t>STS</a:t>
            </a:r>
            <a:r>
              <a:rPr lang="en-GB" sz="1800" i="1" baseline="-25000" dirty="0" smtClean="0"/>
              <a:t>left,</a:t>
            </a:r>
            <a:r>
              <a:rPr lang="en-GB" sz="1800" baseline="-25000" dirty="0" smtClean="0"/>
              <a:t>176</a:t>
            </a:r>
            <a:r>
              <a:rPr lang="en-US" sz="1800" dirty="0" smtClean="0"/>
              <a:t>, </a:t>
            </a:r>
            <a:r>
              <a:rPr lang="en-GB" sz="1800" i="1" dirty="0" smtClean="0"/>
              <a:t>Seq</a:t>
            </a:r>
            <a:r>
              <a:rPr lang="en-GB" sz="1800" i="1" baseline="30000" dirty="0" smtClean="0"/>
              <a:t>i</a:t>
            </a:r>
            <a:r>
              <a:rPr lang="en-GB" sz="1200" i="1" baseline="30000" dirty="0" smtClean="0"/>
              <a:t>STS</a:t>
            </a:r>
            <a:r>
              <a:rPr lang="en-GB" sz="1800" i="1" baseline="-25000" dirty="0" smtClean="0"/>
              <a:t>right,</a:t>
            </a:r>
            <a:r>
              <a:rPr lang="en-GB" sz="1800" baseline="-25000" dirty="0" smtClean="0"/>
              <a:t>176</a:t>
            </a:r>
            <a:r>
              <a:rPr lang="en-US" sz="1800" dirty="0" smtClean="0"/>
              <a:t>}, for </a:t>
            </a:r>
            <a:r>
              <a:rPr lang="en-US" sz="1800" dirty="0"/>
              <a:t>the </a:t>
            </a:r>
            <a:r>
              <a:rPr lang="en-US" sz="1800" i="1" dirty="0" err="1" smtClean="0"/>
              <a:t>i</a:t>
            </a:r>
            <a:r>
              <a:rPr lang="en-US" sz="1800" i="1" baseline="-25000" dirty="0" err="1" smtClean="0"/>
              <a:t>STS</a:t>
            </a:r>
            <a:r>
              <a:rPr lang="en-US" sz="1800" dirty="0" err="1" smtClean="0"/>
              <a:t>-th</a:t>
            </a:r>
            <a:r>
              <a:rPr lang="en-US" sz="1800" dirty="0" smtClean="0"/>
              <a:t> space-time stream</a:t>
            </a:r>
            <a:r>
              <a:rPr lang="en-US" sz="1800" dirty="0"/>
              <a:t>, </a:t>
            </a:r>
            <a:r>
              <a:rPr lang="en-US" sz="1800" i="1" dirty="0" err="1" smtClean="0"/>
              <a:t>i</a:t>
            </a:r>
            <a:r>
              <a:rPr lang="en-US" sz="1800" i="1" baseline="-25000" dirty="0" err="1" smtClean="0"/>
              <a:t>STS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1:N</a:t>
            </a:r>
            <a:r>
              <a:rPr lang="en-US" sz="1800" baseline="-25000" dirty="0" smtClean="0"/>
              <a:t>STS</a:t>
            </a:r>
            <a:r>
              <a:rPr lang="en-US" sz="1800" dirty="0"/>
              <a:t>, is defined using {±1, ±j} alphabet;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allows simple channel estimation avoiding implementation of division operation;</a:t>
            </a:r>
          </a:p>
          <a:p>
            <a:pPr lvl="1" algn="just"/>
            <a:r>
              <a:rPr lang="en-US" sz="1800" dirty="0"/>
              <a:t>The Peak to Average Power Ratio (PAPR) for each sequence </a:t>
            </a:r>
            <a:r>
              <a:rPr lang="en-US" sz="1800" dirty="0" smtClean="0"/>
              <a:t>{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left,</a:t>
            </a:r>
            <a:r>
              <a:rPr lang="en-GB" sz="1800" baseline="-25000" dirty="0"/>
              <a:t>176</a:t>
            </a:r>
            <a:r>
              <a:rPr lang="en-US" sz="1800" dirty="0"/>
              <a:t>, 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right,</a:t>
            </a:r>
            <a:r>
              <a:rPr lang="en-GB" sz="1800" baseline="-25000" dirty="0"/>
              <a:t>176</a:t>
            </a:r>
            <a:r>
              <a:rPr lang="en-US" sz="1800" dirty="0" smtClean="0"/>
              <a:t>} </a:t>
            </a:r>
            <a:r>
              <a:rPr lang="en-US" sz="1800" dirty="0"/>
              <a:t>in the set should be less or equal to 3.0 dB;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low PAPR value allows channel estimation in the “linear” power amplifier regime, this minimizes the non-linear distortion of the resulting channel estimation;</a:t>
            </a:r>
          </a:p>
          <a:p>
            <a:pPr lvl="1" algn="just"/>
            <a:r>
              <a:rPr lang="en-US" sz="1800" dirty="0"/>
              <a:t>All frequency domain pilot sequences </a:t>
            </a:r>
            <a:r>
              <a:rPr lang="en-US" sz="1800" dirty="0" smtClean="0"/>
              <a:t>{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left,</a:t>
            </a:r>
            <a:r>
              <a:rPr lang="en-GB" sz="1800" baseline="-25000" dirty="0"/>
              <a:t>176</a:t>
            </a:r>
            <a:r>
              <a:rPr lang="en-US" sz="1800" dirty="0"/>
              <a:t>, </a:t>
            </a:r>
            <a:r>
              <a:rPr lang="en-GB" sz="1800" i="1" dirty="0"/>
              <a:t>Seq</a:t>
            </a:r>
            <a:r>
              <a:rPr lang="en-GB" sz="1800" i="1" baseline="30000" dirty="0"/>
              <a:t>i</a:t>
            </a:r>
            <a:r>
              <a:rPr lang="en-GB" sz="1200" i="1" baseline="30000" dirty="0"/>
              <a:t>STS</a:t>
            </a:r>
            <a:r>
              <a:rPr lang="en-GB" sz="1800" i="1" baseline="-25000" dirty="0"/>
              <a:t>right,</a:t>
            </a:r>
            <a:r>
              <a:rPr lang="en-GB" sz="1800" baseline="-25000" dirty="0"/>
              <a:t>176</a:t>
            </a:r>
            <a:r>
              <a:rPr lang="en-US" sz="1800" dirty="0" smtClean="0"/>
              <a:t>}, </a:t>
            </a:r>
            <a:r>
              <a:rPr lang="en-US" sz="1800" i="1" dirty="0" err="1" smtClean="0"/>
              <a:t>i</a:t>
            </a:r>
            <a:r>
              <a:rPr lang="en-US" sz="1800" i="1" baseline="-25000" dirty="0" err="1" smtClean="0"/>
              <a:t>STS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1:N</a:t>
            </a:r>
            <a:r>
              <a:rPr lang="en-US" sz="1800" baseline="-25000" dirty="0" smtClean="0"/>
              <a:t>STS</a:t>
            </a:r>
            <a:r>
              <a:rPr lang="en-US" sz="1800" dirty="0"/>
              <a:t>, should be different;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allows to avoid unintentional beamforming;</a:t>
            </a:r>
          </a:p>
          <a:p>
            <a:pPr lvl="1"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51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Set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sz="2000" dirty="0"/>
              <a:t>The sequence set </a:t>
            </a:r>
            <a:r>
              <a:rPr lang="en-US" sz="2000" dirty="0" smtClean="0"/>
              <a:t>{</a:t>
            </a:r>
            <a:r>
              <a:rPr lang="en-GB" sz="2000" i="1" dirty="0"/>
              <a:t>Seq</a:t>
            </a:r>
            <a:r>
              <a:rPr lang="en-GB" sz="2000" i="1" baseline="30000" dirty="0"/>
              <a:t>i</a:t>
            </a:r>
            <a:r>
              <a:rPr lang="en-GB" sz="1400" i="1" baseline="30000" dirty="0"/>
              <a:t>STS</a:t>
            </a:r>
            <a:r>
              <a:rPr lang="en-GB" sz="2000" i="1" baseline="-25000" dirty="0"/>
              <a:t>left,</a:t>
            </a:r>
            <a:r>
              <a:rPr lang="en-GB" sz="2000" baseline="-25000" dirty="0"/>
              <a:t>176</a:t>
            </a:r>
            <a:r>
              <a:rPr lang="en-US" sz="2000" dirty="0"/>
              <a:t>, </a:t>
            </a:r>
            <a:r>
              <a:rPr lang="en-GB" sz="2000" i="1" dirty="0"/>
              <a:t>Seq</a:t>
            </a:r>
            <a:r>
              <a:rPr lang="en-GB" sz="2000" i="1" baseline="30000" dirty="0"/>
              <a:t>i</a:t>
            </a:r>
            <a:r>
              <a:rPr lang="en-GB" sz="1400" i="1" baseline="30000" dirty="0"/>
              <a:t>STS</a:t>
            </a:r>
            <a:r>
              <a:rPr lang="en-GB" sz="2000" i="1" baseline="-25000" dirty="0"/>
              <a:t>right,</a:t>
            </a:r>
            <a:r>
              <a:rPr lang="en-GB" sz="2000" baseline="-25000" dirty="0"/>
              <a:t>176</a:t>
            </a:r>
            <a:r>
              <a:rPr lang="en-US" sz="2000" dirty="0" smtClean="0"/>
              <a:t>}, </a:t>
            </a:r>
            <a:r>
              <a:rPr lang="en-US" sz="2000" i="1" dirty="0" err="1" smtClean="0"/>
              <a:t>i</a:t>
            </a:r>
            <a:r>
              <a:rPr lang="en-US" sz="2000" i="1" baseline="-25000" dirty="0" err="1" smtClean="0"/>
              <a:t>STS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1:N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</a:t>
            </a:r>
            <a:r>
              <a:rPr lang="en-US" sz="2000" dirty="0"/>
              <a:t>for MIMO is constructed applying iterative procedure described </a:t>
            </a:r>
            <a:r>
              <a:rPr lang="en-US" sz="2000" dirty="0" smtClean="0"/>
              <a:t>below.</a:t>
            </a:r>
          </a:p>
          <a:p>
            <a:pPr lvl="1" algn="just"/>
            <a:r>
              <a:rPr lang="en-US" sz="1600" dirty="0"/>
              <a:t>The iteration process starts from the basic sequences </a:t>
            </a:r>
            <a:r>
              <a:rPr lang="en-US" sz="1600" dirty="0" smtClean="0"/>
              <a:t>A</a:t>
            </a:r>
            <a:r>
              <a:rPr lang="en-GB" sz="2400" i="1" baseline="30000" dirty="0" err="1"/>
              <a:t>i</a:t>
            </a:r>
            <a:r>
              <a:rPr lang="en-GB" sz="1600" i="1" baseline="30000" dirty="0" err="1"/>
              <a:t>STS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smtClean="0"/>
              <a:t>B</a:t>
            </a:r>
            <a:r>
              <a:rPr lang="en-GB" sz="2400" i="1" baseline="30000" dirty="0" err="1"/>
              <a:t>i</a:t>
            </a:r>
            <a:r>
              <a:rPr lang="en-GB" sz="1600" i="1" baseline="30000" dirty="0" err="1"/>
              <a:t>STS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</a:t>
            </a:r>
            <a:r>
              <a:rPr lang="en-US" sz="1600" dirty="0"/>
              <a:t>defined using {±1, ±j} </a:t>
            </a:r>
            <a:r>
              <a:rPr lang="en-US" sz="1600" dirty="0" smtClean="0"/>
              <a:t>alphabet:</a:t>
            </a:r>
          </a:p>
          <a:p>
            <a:pPr lvl="2" algn="just"/>
            <a:r>
              <a:rPr lang="en-US" sz="1600" dirty="0"/>
              <a:t>A</a:t>
            </a:r>
            <a:r>
              <a:rPr lang="en-GB" sz="2400" i="1" baseline="30000" dirty="0" err="1"/>
              <a:t>i</a:t>
            </a:r>
            <a:r>
              <a:rPr lang="en-GB" sz="1600" i="1" baseline="30000" dirty="0" err="1"/>
              <a:t>STS</a:t>
            </a:r>
            <a:r>
              <a:rPr lang="en-US" sz="1600" baseline="-25000" dirty="0"/>
              <a:t>0</a:t>
            </a:r>
            <a:r>
              <a:rPr lang="en-US" sz="1600" dirty="0" smtClean="0"/>
              <a:t> </a:t>
            </a:r>
            <a:r>
              <a:rPr lang="en-US" sz="1600" dirty="0"/>
              <a:t>= {+1, +j, +j, -1, -j, +j, -1, +1, -1, +j, +1</a:t>
            </a:r>
            <a:r>
              <a:rPr lang="en-US" sz="1600" dirty="0" smtClean="0"/>
              <a:t>}, </a:t>
            </a:r>
            <a:r>
              <a:rPr lang="en-US" sz="1600" i="1" dirty="0" err="1" smtClean="0"/>
              <a:t>i</a:t>
            </a:r>
            <a:r>
              <a:rPr lang="en-US" sz="1600" i="1" baseline="-25000" dirty="0" err="1" smtClean="0"/>
              <a:t>STS</a:t>
            </a:r>
            <a:r>
              <a:rPr lang="en-US" sz="1600" dirty="0" smtClean="0"/>
              <a:t> = 1, 2, …, 8;</a:t>
            </a:r>
          </a:p>
          <a:p>
            <a:pPr lvl="2" algn="just"/>
            <a:r>
              <a:rPr lang="en-US" sz="1600" dirty="0"/>
              <a:t>B</a:t>
            </a:r>
            <a:r>
              <a:rPr lang="en-GB" sz="2400" i="1" baseline="30000" dirty="0" err="1"/>
              <a:t>i</a:t>
            </a:r>
            <a:r>
              <a:rPr lang="en-GB" sz="1600" i="1" baseline="30000" dirty="0" err="1"/>
              <a:t>STS</a:t>
            </a:r>
            <a:r>
              <a:rPr lang="en-US" sz="1600" baseline="-25000" dirty="0"/>
              <a:t>0</a:t>
            </a:r>
            <a:r>
              <a:rPr lang="en-US" sz="1600" dirty="0" smtClean="0"/>
              <a:t> </a:t>
            </a:r>
            <a:r>
              <a:rPr lang="en-US" sz="1600" dirty="0"/>
              <a:t>= {-1, +1, -1, +j, +1, +1, -j, -j, -j, +1, +1} , </a:t>
            </a:r>
            <a:r>
              <a:rPr lang="en-US" sz="1600" i="1" dirty="0" err="1"/>
              <a:t>i</a:t>
            </a:r>
            <a:r>
              <a:rPr lang="en-US" sz="1600" i="1" baseline="-25000" dirty="0" err="1"/>
              <a:t>STS</a:t>
            </a:r>
            <a:r>
              <a:rPr lang="en-US" sz="1600" dirty="0"/>
              <a:t> = 1, 2, …, 8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/>
              <a:t>The iterative procedure for the i-</a:t>
            </a:r>
            <a:r>
              <a:rPr lang="en-US" sz="1600" dirty="0" err="1"/>
              <a:t>th</a:t>
            </a:r>
            <a:r>
              <a:rPr lang="en-US" sz="1600" dirty="0"/>
              <a:t> sequence is defined as follows:</a:t>
            </a:r>
          </a:p>
          <a:p>
            <a:pPr lvl="2" algn="just"/>
            <a:r>
              <a:rPr lang="en-US" sz="1600" dirty="0" smtClean="0"/>
              <a:t>A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</a:t>
            </a:r>
            <a:r>
              <a:rPr lang="en-US" sz="1600" dirty="0" smtClean="0"/>
              <a:t> </a:t>
            </a:r>
            <a:r>
              <a:rPr lang="en-US" sz="1600" dirty="0"/>
              <a:t>= {</a:t>
            </a:r>
            <a:r>
              <a:rPr lang="en-US" sz="1600" dirty="0" smtClean="0"/>
              <a:t>W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/>
              <a:t>k </a:t>
            </a:r>
            <a:r>
              <a:rPr lang="en-US" sz="1600" dirty="0" smtClean="0"/>
              <a:t>*A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k-1</a:t>
            </a:r>
            <a:r>
              <a:rPr lang="en-US" sz="1600" dirty="0" smtClean="0"/>
              <a:t>, B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k-1</a:t>
            </a:r>
            <a:r>
              <a:rPr lang="en-US" sz="1600" dirty="0" smtClean="0"/>
              <a:t>};</a:t>
            </a:r>
            <a:endParaRPr lang="en-US" sz="1600" dirty="0"/>
          </a:p>
          <a:p>
            <a:pPr lvl="2" algn="just"/>
            <a:r>
              <a:rPr lang="en-US" sz="1600" dirty="0" smtClean="0"/>
              <a:t>B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</a:t>
            </a:r>
            <a:r>
              <a:rPr lang="en-US" sz="1600" dirty="0" smtClean="0"/>
              <a:t> </a:t>
            </a:r>
            <a:r>
              <a:rPr lang="en-US" sz="1600" dirty="0"/>
              <a:t>= {</a:t>
            </a:r>
            <a:r>
              <a:rPr lang="en-US" sz="1600" dirty="0" smtClean="0"/>
              <a:t>W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/>
              <a:t>k </a:t>
            </a:r>
            <a:r>
              <a:rPr lang="en-US" sz="1600" dirty="0" smtClean="0"/>
              <a:t>*A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k-1</a:t>
            </a:r>
            <a:r>
              <a:rPr lang="en-US" sz="1600" dirty="0" smtClean="0"/>
              <a:t>, </a:t>
            </a:r>
            <a:r>
              <a:rPr lang="en-US" sz="1600" dirty="0"/>
              <a:t>-</a:t>
            </a:r>
            <a:r>
              <a:rPr lang="en-US" sz="1600" dirty="0" smtClean="0"/>
              <a:t>B</a:t>
            </a:r>
            <a:r>
              <a:rPr lang="en-GB" sz="2400" i="1" baseline="30000" dirty="0" err="1" smtClean="0"/>
              <a:t>i</a:t>
            </a:r>
            <a:r>
              <a:rPr lang="en-GB" sz="1600" i="1" baseline="30000" dirty="0" err="1" smtClean="0"/>
              <a:t>STS</a:t>
            </a:r>
            <a:r>
              <a:rPr lang="en-US" sz="1600" i="1" baseline="-25000" dirty="0" smtClean="0"/>
              <a:t>k-1</a:t>
            </a:r>
            <a:r>
              <a:rPr lang="en-US" sz="1600" dirty="0" smtClean="0"/>
              <a:t>};</a:t>
            </a:r>
            <a:endParaRPr lang="en-US" sz="1600" dirty="0"/>
          </a:p>
          <a:p>
            <a:pPr lvl="2" algn="just"/>
            <a:r>
              <a:rPr lang="en-US" sz="1600" dirty="0"/>
              <a:t>where “</a:t>
            </a:r>
            <a:r>
              <a:rPr lang="en-US" sz="1600" i="1" dirty="0"/>
              <a:t>k</a:t>
            </a:r>
            <a:r>
              <a:rPr lang="en-US" sz="1600" dirty="0"/>
              <a:t>” defines iteration index;</a:t>
            </a:r>
          </a:p>
          <a:p>
            <a:pPr lvl="1" algn="just"/>
            <a:r>
              <a:rPr lang="en-US" sz="1600" dirty="0"/>
              <a:t>To achieve the sequence length for A and B of 176 </a:t>
            </a:r>
            <a:r>
              <a:rPr lang="en-US" sz="1600" dirty="0" smtClean="0"/>
              <a:t>symbols</a:t>
            </a:r>
            <a:r>
              <a:rPr lang="en-US" sz="1600" dirty="0"/>
              <a:t>, one needs to make 4 iterations, i.e. </a:t>
            </a:r>
            <a:r>
              <a:rPr lang="en-US" sz="1600" i="1" dirty="0"/>
              <a:t>k</a:t>
            </a:r>
            <a:r>
              <a:rPr lang="en-US" sz="1600" dirty="0"/>
              <a:t> = 1, 2, …, 4, this gives 176 = 16 * </a:t>
            </a:r>
            <a:r>
              <a:rPr lang="en-US" sz="1600" dirty="0" smtClean="0"/>
              <a:t>11;</a:t>
            </a:r>
            <a:endParaRPr lang="en-US" sz="1600" dirty="0"/>
          </a:p>
          <a:p>
            <a:pPr lvl="1" algn="just"/>
            <a:r>
              <a:rPr lang="en-US" sz="1600" dirty="0" smtClean="0"/>
              <a:t>The sequences </a:t>
            </a:r>
            <a:r>
              <a:rPr lang="en-GB" sz="1600" i="1" dirty="0"/>
              <a:t>Seq</a:t>
            </a:r>
            <a:r>
              <a:rPr lang="en-GB" sz="1600" i="1" baseline="30000" dirty="0"/>
              <a:t>iSTS</a:t>
            </a:r>
            <a:r>
              <a:rPr lang="en-GB" sz="1600" i="1" baseline="-25000" dirty="0"/>
              <a:t>left,</a:t>
            </a:r>
            <a:r>
              <a:rPr lang="en-GB" sz="1600" baseline="-25000" dirty="0"/>
              <a:t>176</a:t>
            </a:r>
            <a:r>
              <a:rPr lang="en-US" sz="1600" dirty="0"/>
              <a:t>, </a:t>
            </a:r>
            <a:r>
              <a:rPr lang="en-GB" sz="1600" i="1" dirty="0" smtClean="0"/>
              <a:t>Seq</a:t>
            </a:r>
            <a:r>
              <a:rPr lang="en-GB" sz="1600" i="1" baseline="30000" dirty="0" smtClean="0"/>
              <a:t>iSTS</a:t>
            </a:r>
            <a:r>
              <a:rPr lang="en-GB" sz="1600" i="1" baseline="-25000" dirty="0" smtClean="0"/>
              <a:t>right,</a:t>
            </a:r>
            <a:r>
              <a:rPr lang="en-GB" sz="1600" baseline="-25000" dirty="0" smtClean="0"/>
              <a:t>176</a:t>
            </a:r>
            <a:r>
              <a:rPr lang="en-GB" sz="1600" dirty="0" smtClean="0"/>
              <a:t> are defined as follows:</a:t>
            </a:r>
          </a:p>
          <a:p>
            <a:pPr lvl="2" algn="just"/>
            <a:r>
              <a:rPr lang="en-GB" i="1" dirty="0" smtClean="0"/>
              <a:t>Seq</a:t>
            </a:r>
            <a:r>
              <a:rPr lang="en-GB" i="1" baseline="30000" dirty="0" smtClean="0"/>
              <a:t>iSTS</a:t>
            </a:r>
            <a:r>
              <a:rPr lang="en-GB" i="1" baseline="-25000" dirty="0" smtClean="0"/>
              <a:t>left,</a:t>
            </a:r>
            <a:r>
              <a:rPr lang="en-GB" baseline="-25000" dirty="0" smtClean="0"/>
              <a:t>176</a:t>
            </a:r>
            <a:r>
              <a:rPr lang="en-GB" dirty="0" smtClean="0"/>
              <a:t> = </a:t>
            </a:r>
            <a:r>
              <a:rPr lang="en-US" dirty="0" smtClean="0"/>
              <a:t>B</a:t>
            </a:r>
            <a:r>
              <a:rPr lang="en-GB" sz="2800" i="1" baseline="30000" dirty="0" err="1" smtClean="0"/>
              <a:t>i</a:t>
            </a:r>
            <a:r>
              <a:rPr lang="en-GB" i="1" baseline="30000" dirty="0" err="1" smtClean="0"/>
              <a:t>STS</a:t>
            </a:r>
            <a:r>
              <a:rPr lang="en-US" i="1" baseline="-25000" dirty="0" smtClean="0"/>
              <a:t>4</a:t>
            </a:r>
            <a:r>
              <a:rPr lang="en-US" dirty="0" smtClean="0"/>
              <a:t>, </a:t>
            </a:r>
            <a:r>
              <a:rPr lang="en-GB" i="1" dirty="0"/>
              <a:t>Seq</a:t>
            </a:r>
            <a:r>
              <a:rPr lang="en-GB" i="1" baseline="30000" dirty="0"/>
              <a:t>iSTS</a:t>
            </a:r>
            <a:r>
              <a:rPr lang="en-GB" i="1" baseline="-25000" dirty="0"/>
              <a:t>right,</a:t>
            </a:r>
            <a:r>
              <a:rPr lang="en-GB" baseline="-25000" dirty="0"/>
              <a:t>176</a:t>
            </a:r>
            <a:r>
              <a:rPr lang="en-GB" dirty="0"/>
              <a:t> </a:t>
            </a:r>
            <a:r>
              <a:rPr lang="en-GB" dirty="0" smtClean="0"/>
              <a:t> = </a:t>
            </a:r>
            <a:r>
              <a:rPr lang="en-US" dirty="0" smtClean="0"/>
              <a:t>A</a:t>
            </a:r>
            <a:r>
              <a:rPr lang="en-GB" sz="2000" i="1" baseline="30000" dirty="0" err="1" smtClean="0"/>
              <a:t>i</a:t>
            </a:r>
            <a:r>
              <a:rPr lang="en-GB" i="1" baseline="30000" dirty="0" err="1" smtClean="0"/>
              <a:t>STS</a:t>
            </a:r>
            <a:r>
              <a:rPr lang="en-US" i="1" baseline="-25000" dirty="0"/>
              <a:t>4</a:t>
            </a:r>
            <a:r>
              <a:rPr lang="en-US" dirty="0" smtClean="0"/>
              <a:t>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09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Vector Definition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576310"/>
              </p:ext>
            </p:extLst>
          </p:nvPr>
        </p:nvGraphicFramePr>
        <p:xfrm>
          <a:off x="2543944" y="2204864"/>
          <a:ext cx="4056112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2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Space-time stream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W</a:t>
                      </a:r>
                      <a:r>
                        <a:rPr lang="en-US" i="1" baseline="30000" dirty="0" err="1" smtClean="0"/>
                        <a:t>i</a:t>
                      </a:r>
                      <a:r>
                        <a:rPr lang="en-US" sz="1200" i="1" baseline="30000" dirty="0" err="1" smtClean="0"/>
                        <a:t>STS</a:t>
                      </a:r>
                      <a:r>
                        <a:rPr lang="en-US" i="1" baseline="-25000" dirty="0" err="1" smtClean="0"/>
                        <a:t>k</a:t>
                      </a:r>
                      <a:r>
                        <a:rPr lang="en-US" dirty="0" smtClean="0"/>
                        <a:t> vector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,+j,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j,+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,-j,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[+1,-j,+1,-j]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[-1,+1,-1,-j]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[+1,+j,-1,-j]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[-1,+j,+1,-j]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[+j,-j,-j,-j]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[+1,+1,+j,-j]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555776" y="1897087"/>
            <a:ext cx="4044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1: Weight vector definition.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01632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Set PAPR Properties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>
            <a:off x="1547664" y="2473151"/>
            <a:ext cx="6768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2: Peak to average power ratio</a:t>
            </a:r>
            <a:r>
              <a:rPr lang="en-US" sz="1400" b="1" dirty="0"/>
              <a:t> </a:t>
            </a:r>
            <a:r>
              <a:rPr lang="en-US" sz="1400" b="1" dirty="0" smtClean="0"/>
              <a:t>in [dB] for EDMG-CEF signal in time domain.</a:t>
            </a:r>
            <a:endParaRPr lang="ru-RU" sz="1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628800"/>
            <a:ext cx="777240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Table 2 below provides a summary of PTPR properties of the designed sequence set.</a:t>
            </a:r>
            <a:endParaRPr lang="ru-RU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180134"/>
              </p:ext>
            </p:extLst>
          </p:nvPr>
        </p:nvGraphicFramePr>
        <p:xfrm>
          <a:off x="1524000" y="2816093"/>
          <a:ext cx="66483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2"/>
                <a:gridCol w="2160240"/>
                <a:gridCol w="25922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Space-time stream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 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PAPR, [dB], N</a:t>
                      </a:r>
                      <a:r>
                        <a:rPr lang="en-US" baseline="-25000" dirty="0" smtClean="0"/>
                        <a:t>CB</a:t>
                      </a:r>
                      <a:r>
                        <a:rPr lang="en-US" dirty="0" smtClean="0"/>
                        <a:t>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,+j,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2.9775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j,+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,-j,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2.9788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[+1,-j,+1,-j]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[-1,+1,-1,-j]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[+1,+j,-1,-j]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2.9838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[-1,+j,+1,-j]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2.9845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[+j,-j,-j,-j]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2.9886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[+1,+1,+j,-j]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2.9923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5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14134</TotalTime>
  <Words>1853</Words>
  <Application>Microsoft Office PowerPoint</Application>
  <PresentationFormat>On-screen Show (4:3)</PresentationFormat>
  <Paragraphs>265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Times New Roman</vt:lpstr>
      <vt:lpstr>802-11-Submission</vt:lpstr>
      <vt:lpstr>Document</vt:lpstr>
      <vt:lpstr>Equation</vt:lpstr>
      <vt:lpstr>Channel Estimation Field for EDMG OFDM PHY in 11ay</vt:lpstr>
      <vt:lpstr>Introduction</vt:lpstr>
      <vt:lpstr>Legacy DMG-CEF for OFDM PHY</vt:lpstr>
      <vt:lpstr>EDMG-CEF Definition, NCB = 1</vt:lpstr>
      <vt:lpstr>EDMG-CEF Definition, NCB &gt; 1</vt:lpstr>
      <vt:lpstr>Sequence Set Design for NCB =1 </vt:lpstr>
      <vt:lpstr>Sequence Set Construction</vt:lpstr>
      <vt:lpstr>Weight Vector Definition</vt:lpstr>
      <vt:lpstr>Sequence Set PAPR Properties</vt:lpstr>
      <vt:lpstr>PAPR Properties of DMG-CEF for OFDM</vt:lpstr>
      <vt:lpstr>PAPR Properties of VHT-CEF for OFDM</vt:lpstr>
      <vt:lpstr>Transmit Waveform Definition</vt:lpstr>
      <vt:lpstr>EDMG-CEF Mapping Matrix</vt:lpstr>
      <vt:lpstr>Simulation Results</vt:lpstr>
      <vt:lpstr>Notes on EDMG-CEF Design, NCB &gt; 1</vt:lpstr>
      <vt:lpstr>Conclusions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8694</cp:revision>
  <cp:lastPrinted>1998-02-10T13:28:06Z</cp:lastPrinted>
  <dcterms:created xsi:type="dcterms:W3CDTF">2015-03-24T14:22:58Z</dcterms:created>
  <dcterms:modified xsi:type="dcterms:W3CDTF">2017-04-21T07:37:12Z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2016-08-10 11:34:27Z</vt:lpwstr>
  </property>
  <property fmtid="{D5CDD505-2E9C-101B-9397-08002B2CF9AE}" pid="5" name="CTPClassification">
    <vt:lpwstr>CTP_IC</vt:lpwstr>
  </property>
</Properties>
</file>