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91" r:id="rId2"/>
    <p:sldId id="414" r:id="rId3"/>
    <p:sldId id="415" r:id="rId4"/>
    <p:sldId id="416" r:id="rId5"/>
    <p:sldId id="417" r:id="rId6"/>
    <p:sldId id="438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30" r:id="rId19"/>
    <p:sldId id="439" r:id="rId20"/>
    <p:sldId id="431" r:id="rId21"/>
    <p:sldId id="429" r:id="rId22"/>
    <p:sldId id="432" r:id="rId23"/>
    <p:sldId id="433" r:id="rId24"/>
    <p:sldId id="435" r:id="rId25"/>
    <p:sldId id="436" r:id="rId26"/>
    <p:sldId id="437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71" autoAdjust="0"/>
    <p:restoredTop sz="88330" autoAdjust="0"/>
  </p:normalViewPr>
  <p:slideViewPr>
    <p:cSldViewPr>
      <p:cViewPr varScale="1">
        <p:scale>
          <a:sx n="80" d="100"/>
          <a:sy n="80" d="100"/>
        </p:scale>
        <p:origin x="1166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Dynamic switch between SU and MU modes Supported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68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92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035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01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20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081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895350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MIMO Support?</a:t>
            </a:r>
          </a:p>
          <a:p>
            <a:r>
              <a:rPr lang="en-US" dirty="0" smtClean="0"/>
              <a:t>ASAP Mode?</a:t>
            </a:r>
          </a:p>
          <a:p>
            <a:r>
              <a:rPr lang="en-US" dirty="0" smtClean="0"/>
              <a:t>SU/MU Mode of operation?</a:t>
            </a:r>
          </a:p>
          <a:p>
            <a:r>
              <a:rPr lang="en-US" dirty="0" smtClean="0"/>
              <a:t>Schedule? What does schedule mean for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27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81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06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70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Measurement Rate </a:t>
            </a:r>
          </a:p>
          <a:p>
            <a:pPr lvl="1"/>
            <a:r>
              <a:rPr lang="en-US" sz="1400" dirty="0" smtClean="0"/>
              <a:t>Measurements/sec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Antenna </a:t>
            </a:r>
            <a:r>
              <a:rPr lang="en-US" dirty="0">
                <a:solidFill>
                  <a:srgbClr val="FF0000"/>
                </a:solidFill>
              </a:rPr>
              <a:t>Configuration </a:t>
            </a:r>
            <a:r>
              <a:rPr lang="en-US" dirty="0"/>
              <a:t>– Linear, Circular, etc. how to parameterize  antenna configuration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9200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P802.11-17-0591r1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smtClean="0"/>
              <a:t>802.11az Negotiation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2017-05-10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538163" y="2752725"/>
          <a:ext cx="737711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9104721" imgH="4144206" progId="Word.Document.8">
                  <p:embed/>
                </p:oleObj>
              </mc:Choice>
              <mc:Fallback>
                <p:oleObj name="Document" r:id="rId4" imgW="9104721" imgH="41442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37711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6887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On approval by Responder, use the resulting parameters to execute the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Security Parameters element that applies to all the ranging protocols proposed/approved</a:t>
            </a:r>
          </a:p>
          <a:p>
            <a:pPr lvl="1"/>
            <a:r>
              <a:rPr lang="en-US" dirty="0" smtClean="0"/>
              <a:t>Define a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 ranging protocols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br>
              <a:rPr lang="en-US" dirty="0" smtClean="0"/>
            </a:br>
            <a:r>
              <a:rPr lang="en-US" sz="2800" b="0" dirty="0" smtClean="0">
                <a:solidFill>
                  <a:srgbClr val="FF0000"/>
                </a:solidFill>
              </a:rPr>
              <a:t>(update based on outcome of Straw Poll-1)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23283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940455"/>
              </p:ext>
            </p:extLst>
          </p:nvPr>
        </p:nvGraphicFramePr>
        <p:xfrm>
          <a:off x="152400" y="1918693"/>
          <a:ext cx="8458200" cy="1615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5859"/>
                <a:gridCol w="803787"/>
                <a:gridCol w="709838"/>
                <a:gridCol w="897736"/>
                <a:gridCol w="1071716"/>
                <a:gridCol w="1205680"/>
                <a:gridCol w="1205680"/>
                <a:gridCol w="1037304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Security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Parameters Element</a:t>
            </a:r>
            <a:br>
              <a:rPr lang="en-US" dirty="0" smtClean="0"/>
            </a:br>
            <a:r>
              <a:rPr lang="en-US" dirty="0" smtClean="0"/>
              <a:t>(TBD) – Needed only if option-2 wins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all ranging protocols </a:t>
            </a:r>
            <a:r>
              <a:rPr lang="en-US" dirty="0" smtClean="0">
                <a:solidFill>
                  <a:srgbClr val="FF0000"/>
                </a:solidFill>
              </a:rPr>
              <a:t>including IEEE 802.11-2016 FTM</a:t>
            </a:r>
          </a:p>
          <a:p>
            <a:r>
              <a:rPr lang="en-US" dirty="0" smtClean="0"/>
              <a:t>Define this based on proposals presented so far</a:t>
            </a:r>
          </a:p>
          <a:p>
            <a:pPr lvl="1"/>
            <a:r>
              <a:rPr lang="en-US" dirty="0" smtClean="0"/>
              <a:t>Refine as the Security Proposals become more concrete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962401" y="6486690"/>
            <a:ext cx="730696" cy="21890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HEWz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11AYz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848872" cy="183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  <a:gridCol w="1080120"/>
                <a:gridCol w="1080120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Measurements Supported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Rate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 Response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Max Response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 Capable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Antenna Configuration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 details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2800" b="0" dirty="0" smtClean="0"/>
              <a:t>a set to start discussions with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Number of Antennas</a:t>
            </a:r>
          </a:p>
          <a:p>
            <a:r>
              <a:rPr lang="en-US" sz="1600" dirty="0" smtClean="0"/>
              <a:t>Measurements Supported </a:t>
            </a:r>
          </a:p>
          <a:p>
            <a:pPr lvl="1"/>
            <a:r>
              <a:rPr lang="en-US" sz="1400" dirty="0" err="1" smtClean="0"/>
              <a:t>ToF</a:t>
            </a:r>
            <a:r>
              <a:rPr lang="en-US" sz="1400" dirty="0" smtClean="0"/>
              <a:t>, </a:t>
            </a:r>
            <a:r>
              <a:rPr lang="en-US" sz="1400" dirty="0" err="1" smtClean="0"/>
              <a:t>AoA</a:t>
            </a:r>
            <a:r>
              <a:rPr lang="en-US" sz="1400" dirty="0" smtClean="0"/>
              <a:t>, </a:t>
            </a:r>
            <a:r>
              <a:rPr lang="en-US" sz="1400" dirty="0" err="1" smtClean="0"/>
              <a:t>AoD</a:t>
            </a:r>
            <a:r>
              <a:rPr lang="en-US" sz="1400" dirty="0" smtClean="0"/>
              <a:t> – Indicates support in all Ranging protocols</a:t>
            </a:r>
          </a:p>
          <a:p>
            <a:pPr lvl="1"/>
            <a:r>
              <a:rPr lang="en-US" sz="1400" dirty="0" smtClean="0"/>
              <a:t>If a measurement is not supported in all ranging protocols, it is disabled here, and a corresponding bit is enabled in the ranging protocol-specific sub-element</a:t>
            </a:r>
          </a:p>
          <a:p>
            <a:r>
              <a:rPr lang="en-US" sz="1600" dirty="0" smtClean="0"/>
              <a:t>Min Response Time </a:t>
            </a:r>
          </a:p>
          <a:p>
            <a:pPr lvl="1"/>
            <a:r>
              <a:rPr lang="en-US" sz="1400" dirty="0" smtClean="0"/>
              <a:t>Minimum time (TUs) to respond, reserved if Immediate Response is Enabled</a:t>
            </a:r>
          </a:p>
          <a:p>
            <a:r>
              <a:rPr lang="en-US" sz="1600" dirty="0" smtClean="0"/>
              <a:t>Max Response Time</a:t>
            </a:r>
          </a:p>
          <a:p>
            <a:pPr lvl="1"/>
            <a:r>
              <a:rPr lang="en-US" sz="1400" dirty="0" smtClean="0"/>
              <a:t>Max time (TUs) to respond. Reserved if Immediate Response is Enabled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Immediate Response Capable </a:t>
            </a:r>
            <a:r>
              <a:rPr lang="en-US" sz="1600" dirty="0" smtClean="0"/>
              <a:t>– for each supported measurement type</a:t>
            </a:r>
          </a:p>
          <a:p>
            <a:pPr lvl="1"/>
            <a:r>
              <a:rPr lang="en-US" sz="1400" dirty="0" smtClean="0"/>
              <a:t>What does response </a:t>
            </a:r>
            <a:r>
              <a:rPr lang="en-US" sz="1400" dirty="0" smtClean="0"/>
              <a:t>mean? </a:t>
            </a:r>
            <a:endParaRPr lang="en-US" sz="1400" dirty="0" smtClean="0"/>
          </a:p>
          <a:p>
            <a:r>
              <a:rPr lang="en-US" sz="1600" dirty="0" smtClean="0"/>
              <a:t>Immediate Response </a:t>
            </a:r>
          </a:p>
          <a:p>
            <a:pPr lvl="1"/>
            <a:r>
              <a:rPr lang="en-US" sz="1400" dirty="0" smtClean="0"/>
              <a:t>Enabled/Disabled</a:t>
            </a:r>
          </a:p>
          <a:p>
            <a:pPr lvl="1"/>
            <a:r>
              <a:rPr lang="en-US" sz="1400" dirty="0" smtClean="0"/>
              <a:t>Reserved in Request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4672" cy="1066800"/>
          </a:xfrm>
        </p:spPr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 (work 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>
                <a:solidFill>
                  <a:schemeClr val="accent3">
                    <a:lumMod val="85000"/>
                  </a:schemeClr>
                </a:solidFill>
              </a:rPr>
              <a:t>Pre-AID assigned to the Initiator</a:t>
            </a:r>
            <a:endParaRPr 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96944" cy="1066800"/>
          </a:xfrm>
        </p:spPr>
        <p:txBody>
          <a:bodyPr/>
          <a:lstStyle/>
          <a:p>
            <a:r>
              <a:rPr lang="en-US" dirty="0" err="1" smtClean="0"/>
              <a:t>HEWz</a:t>
            </a:r>
            <a:r>
              <a:rPr lang="en-US" dirty="0" smtClean="0"/>
              <a:t> Specific Subelement (work 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/>
              <a:t>Pre-AID assigned to the </a:t>
            </a:r>
            <a:r>
              <a:rPr lang="en-US" dirty="0" smtClean="0"/>
              <a:t>initiator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11AYz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962400" y="6475413"/>
            <a:ext cx="9128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 – Straw Poll-2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We agree to adopt the following high level frame structure for .11az FTM negotiation:</a:t>
            </a:r>
          </a:p>
          <a:p>
            <a:r>
              <a:rPr lang="en-US" sz="2000" dirty="0" smtClean="0"/>
              <a:t>Initial FTM Request includes</a:t>
            </a:r>
          </a:p>
          <a:p>
            <a:pPr lvl="1"/>
            <a:r>
              <a:rPr lang="en-US" sz="1600" dirty="0" smtClean="0"/>
              <a:t>at least one of</a:t>
            </a:r>
          </a:p>
          <a:p>
            <a:pPr lvl="2"/>
            <a:r>
              <a:rPr lang="en-US" sz="1600" dirty="0" smtClean="0"/>
              <a:t>FTM Parameters element</a:t>
            </a:r>
          </a:p>
          <a:p>
            <a:pPr lvl="2"/>
            <a:r>
              <a:rPr lang="en-US" sz="1600" b="1" i="1" dirty="0" smtClean="0"/>
              <a:t>NGP</a:t>
            </a:r>
            <a:r>
              <a:rPr lang="en-US" sz="1600" dirty="0" smtClean="0"/>
              <a:t> Parameters element (optional subelements for ranging protocol-specific parameters)</a:t>
            </a:r>
          </a:p>
          <a:p>
            <a:pPr lvl="1"/>
            <a:r>
              <a:rPr lang="en-US" sz="1600" dirty="0" smtClean="0"/>
              <a:t>Optionally LCI and/or Location Civic Measurement Request element</a:t>
            </a:r>
          </a:p>
          <a:p>
            <a:pPr lvl="1"/>
            <a:r>
              <a:rPr lang="en-US" sz="1600" dirty="0" smtClean="0"/>
              <a:t>Trigger Field </a:t>
            </a:r>
          </a:p>
          <a:p>
            <a:pPr lvl="2"/>
            <a:r>
              <a:rPr lang="en-US" sz="1600" dirty="0" smtClean="0"/>
              <a:t>Trigger field set to 1 (for 802.11-2016 FTM backward compatibility)</a:t>
            </a:r>
          </a:p>
          <a:p>
            <a:r>
              <a:rPr lang="en-US" sz="2000" dirty="0" smtClean="0"/>
              <a:t>Initial FTM frame includes </a:t>
            </a:r>
          </a:p>
          <a:p>
            <a:pPr lvl="1"/>
            <a:r>
              <a:rPr lang="en-US" sz="1600" dirty="0" smtClean="0"/>
              <a:t>one of </a:t>
            </a:r>
            <a:r>
              <a:rPr lang="en-US" sz="1600" i="1" dirty="0" smtClean="0"/>
              <a:t>FTM, NGP</a:t>
            </a:r>
            <a:r>
              <a:rPr lang="en-US" sz="1600" dirty="0" smtClean="0"/>
              <a:t> Parameters element</a:t>
            </a:r>
          </a:p>
          <a:p>
            <a:pPr lvl="1"/>
            <a:r>
              <a:rPr lang="en-US" sz="1600" dirty="0"/>
              <a:t>Optionally LCI and/or Location Civic Measurement </a:t>
            </a:r>
            <a:r>
              <a:rPr lang="en-US" sz="1600" dirty="0" smtClean="0"/>
              <a:t>Report element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Move to adopt </a:t>
            </a:r>
            <a:r>
              <a:rPr lang="en-US" sz="1800" dirty="0"/>
              <a:t>the following high level frame structure for .11az FTM </a:t>
            </a:r>
            <a:r>
              <a:rPr lang="en-US" sz="1800" dirty="0" smtClean="0"/>
              <a:t>negotiation and include it in the 802.11az SFD (Cl. 8  Frame Formats), granting the SFD Editor editorial license:</a:t>
            </a:r>
            <a:endParaRPr lang="en-US" sz="1800" dirty="0"/>
          </a:p>
          <a:p>
            <a:r>
              <a:rPr lang="en-US" sz="1800" dirty="0"/>
              <a:t>Initial FTM Request includes</a:t>
            </a:r>
          </a:p>
          <a:p>
            <a:pPr lvl="1"/>
            <a:r>
              <a:rPr lang="en-US" sz="1400" dirty="0"/>
              <a:t>at least one of</a:t>
            </a:r>
          </a:p>
          <a:p>
            <a:pPr lvl="2"/>
            <a:r>
              <a:rPr lang="en-US" sz="1400" dirty="0"/>
              <a:t>FTM Parameters element</a:t>
            </a:r>
          </a:p>
          <a:p>
            <a:pPr lvl="2"/>
            <a:r>
              <a:rPr lang="en-US" sz="1400" b="1" i="1" dirty="0"/>
              <a:t>NGP</a:t>
            </a:r>
            <a:r>
              <a:rPr lang="en-US" sz="1400" dirty="0"/>
              <a:t> Parameters element (optional subelements for ranging protocol-specific parameters)</a:t>
            </a:r>
          </a:p>
          <a:p>
            <a:pPr lvl="1"/>
            <a:r>
              <a:rPr lang="en-US" sz="1400" dirty="0"/>
              <a:t>Optionally LCI and/or Location Civic Measurement Request element</a:t>
            </a:r>
          </a:p>
          <a:p>
            <a:pPr lvl="1"/>
            <a:r>
              <a:rPr lang="en-US" sz="1400" dirty="0"/>
              <a:t>Trigger Field </a:t>
            </a:r>
          </a:p>
          <a:p>
            <a:pPr lvl="2"/>
            <a:r>
              <a:rPr lang="en-US" sz="1400" dirty="0"/>
              <a:t>Trigger field set to 1 (for 802.11-2016 FTM backward compatibility)</a:t>
            </a:r>
          </a:p>
          <a:p>
            <a:r>
              <a:rPr lang="en-US" sz="1800" dirty="0"/>
              <a:t>Initial FTM frame includes </a:t>
            </a:r>
          </a:p>
          <a:p>
            <a:pPr lvl="1"/>
            <a:r>
              <a:rPr lang="en-US" sz="1400" dirty="0"/>
              <a:t>one of </a:t>
            </a:r>
            <a:r>
              <a:rPr lang="en-US" sz="1400" i="1" dirty="0"/>
              <a:t>FTM, NGP</a:t>
            </a:r>
            <a:r>
              <a:rPr lang="en-US" sz="1400" dirty="0"/>
              <a:t> Parameters element</a:t>
            </a:r>
          </a:p>
          <a:p>
            <a:pPr lvl="1"/>
            <a:r>
              <a:rPr lang="en-US" sz="1400" dirty="0"/>
              <a:t>Optionally LCI and/or Location Civic Measurement Report </a:t>
            </a:r>
            <a:r>
              <a:rPr lang="en-US" sz="1400" dirty="0" smtClean="0"/>
              <a:t>element</a:t>
            </a:r>
          </a:p>
          <a:p>
            <a:pPr marL="0" indent="0">
              <a:buNone/>
            </a:pPr>
            <a:r>
              <a:rPr lang="en-US" sz="2000" dirty="0" smtClean="0"/>
              <a:t>Moved: &lt;name&gt; Seconded: &lt;name&gt;</a:t>
            </a:r>
          </a:p>
          <a:p>
            <a:pPr marL="0" indent="0">
              <a:buNone/>
            </a:pPr>
            <a:r>
              <a:rPr lang="en-US" sz="2000" dirty="0" smtClean="0"/>
              <a:t>Result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Develop next level of details for the Negotiation Phase of the 802.11az Protocol 	</a:t>
            </a:r>
          </a:p>
          <a:p>
            <a:pPr lvl="1"/>
            <a:r>
              <a:rPr lang="en-US" dirty="0" smtClean="0"/>
              <a:t>Based on document 17/0141; and some offline discussions</a:t>
            </a:r>
          </a:p>
          <a:p>
            <a:pPr lvl="1"/>
            <a:r>
              <a:rPr lang="en-US" dirty="0" smtClean="0"/>
              <a:t>Move forward with parameters that are clearly the ones that need to be negotiated</a:t>
            </a:r>
          </a:p>
          <a:p>
            <a:pPr lvl="2"/>
            <a:r>
              <a:rPr lang="en-US" dirty="0" smtClean="0"/>
              <a:t>Others could be added upon further discussion/consensus</a:t>
            </a:r>
          </a:p>
          <a:p>
            <a:pPr lvl="2"/>
            <a:r>
              <a:rPr lang="en-US" dirty="0" smtClean="0"/>
              <a:t>Some may be removed</a:t>
            </a:r>
          </a:p>
          <a:p>
            <a:pPr lvl="1"/>
            <a:r>
              <a:rPr lang="en-US" dirty="0" smtClean="0"/>
              <a:t>Some of the &lt;TBD&gt;s in this presentation will be resolved as the details of the third step, Ranging/Measurement develop</a:t>
            </a:r>
          </a:p>
          <a:p>
            <a:pPr lvl="1"/>
            <a:r>
              <a:rPr lang="en-US" dirty="0" smtClean="0"/>
              <a:t>The main focus of this presentation is to get to a consensus position on the negotiation phase and develop corresponding Specification Framework Document content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7000"/>
            <a:ext cx="762000" cy="152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802.11-2016)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in the Beacon?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08512"/>
          </a:xfrm>
        </p:spPr>
        <p:txBody>
          <a:bodyPr/>
          <a:lstStyle/>
          <a:p>
            <a:r>
              <a:rPr lang="en-US" dirty="0" smtClean="0"/>
              <a:t>Strategy – minimal information (to prevent bloat) in the Beacon in order for Initiator(s) to determine if the AP sending the Beacon is a candidate</a:t>
            </a:r>
            <a:endParaRPr lang="en-US" dirty="0"/>
          </a:p>
          <a:p>
            <a:r>
              <a:rPr lang="en-US" dirty="0" smtClean="0"/>
              <a:t>Propose to use these as a starting point:</a:t>
            </a:r>
          </a:p>
          <a:p>
            <a:pPr lvl="1"/>
            <a:r>
              <a:rPr lang="en-US" dirty="0" smtClean="0"/>
              <a:t>Ranging Protocol(s) Supported (e.g.,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HEWz</a:t>
            </a:r>
            <a:r>
              <a:rPr lang="en-US" dirty="0" smtClean="0"/>
              <a:t>, 11AYz)</a:t>
            </a:r>
          </a:p>
          <a:p>
            <a:pPr lvl="1"/>
            <a:r>
              <a:rPr lang="en-US" dirty="0" smtClean="0"/>
              <a:t>Security (supported/not supported)</a:t>
            </a:r>
          </a:p>
          <a:p>
            <a:r>
              <a:rPr lang="en-US" dirty="0" smtClean="0"/>
              <a:t>If the need for other information to be included in the Beacon becomes clear during the discussions of the Negotiation and Ranging/Measurement steps, we will revisit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553200"/>
            <a:ext cx="914400" cy="76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212976"/>
            <a:ext cx="8091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Use the FTM Responder and FTM Initiator bits to indicator corresponding capability for any (FTM, </a:t>
            </a:r>
            <a:r>
              <a:rPr lang="en-US" sz="1800" dirty="0" err="1" smtClean="0"/>
              <a:t>VHTz</a:t>
            </a:r>
            <a:r>
              <a:rPr lang="en-US" sz="1800" dirty="0" smtClean="0"/>
              <a:t>, </a:t>
            </a:r>
            <a:r>
              <a:rPr lang="en-US" sz="1800" dirty="0" err="1" smtClean="0"/>
              <a:t>HEWz</a:t>
            </a:r>
            <a:r>
              <a:rPr lang="en-US" sz="18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.New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VHTz</a:t>
            </a:r>
            <a:r>
              <a:rPr lang="en-US" sz="1800" dirty="0" smtClean="0"/>
              <a:t> Capability (describe what it means to be a VHT)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= 1 &amp;&amp; FTM Responder == 1</a:t>
            </a:r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err="1" smtClean="0">
                <a:sym typeface="Wingdings" panose="05000000000000000000" pitchFamily="2" charset="2"/>
              </a:rPr>
              <a:t>VHTz</a:t>
            </a:r>
            <a:r>
              <a:rPr lang="en-US" sz="1800" dirty="0" smtClean="0">
                <a:sym typeface="Wingdings" panose="05000000000000000000" pitchFamily="2" charset="2"/>
              </a:rPr>
              <a:t> 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= 1 &amp;&amp; FTM </a:t>
            </a:r>
            <a:r>
              <a:rPr lang="en-US" sz="1800" dirty="0" smtClean="0"/>
              <a:t>Initiator </a:t>
            </a:r>
            <a:r>
              <a:rPr lang="en-US" sz="1800" dirty="0"/>
              <a:t>== 1</a:t>
            </a:r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 err="1">
                <a:sym typeface="Wingdings" panose="05000000000000000000" pitchFamily="2" charset="2"/>
              </a:rPr>
              <a:t>VHTz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Initiator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Capability (what is the sounding mechanism for SU case)</a:t>
            </a:r>
            <a:endParaRPr lang="en-US" sz="1800" dirty="0">
              <a:sym typeface="Wingdings" panose="05000000000000000000" pitchFamily="2" charset="2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= 1 &amp;&amp; FTM </a:t>
            </a:r>
            <a:r>
              <a:rPr lang="en-US" sz="1800" dirty="0" smtClean="0">
                <a:sym typeface="Wingdings" panose="05000000000000000000" pitchFamily="2" charset="2"/>
              </a:rPr>
              <a:t>Responder </a:t>
            </a:r>
            <a:r>
              <a:rPr lang="en-US" sz="1800" dirty="0">
                <a:sym typeface="Wingdings" panose="05000000000000000000" pitchFamily="2" charset="2"/>
              </a:rPr>
              <a:t>== 1 </a:t>
            </a:r>
            <a:r>
              <a:rPr lang="en-US" sz="1800" dirty="0" err="1">
                <a:sym typeface="Wingdings" panose="05000000000000000000" pitchFamily="2" charset="2"/>
              </a:rPr>
              <a:t>HEWz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= 1 &amp;&amp; FTM Initiator == 1 </a:t>
            </a: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Initiator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1988840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smtClean="0"/>
              <a:t>FTM Parameters </a:t>
            </a:r>
            <a:r>
              <a:rPr lang="en-US" dirty="0"/>
              <a:t>Element</a:t>
            </a:r>
            <a:br>
              <a:rPr lang="en-US" dirty="0"/>
            </a:br>
            <a:r>
              <a:rPr lang="en-US" sz="2000" dirty="0"/>
              <a:t>(as specified in IEEE 802.11-2016)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2204864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, NGP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39952" y="6475412"/>
            <a:ext cx="735261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86" y="1890073"/>
            <a:ext cx="3592650" cy="36991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HEW NDP Sounding-based .11az protocol (</a:t>
            </a:r>
            <a:r>
              <a:rPr lang="en-US" sz="1600" b="1" dirty="0" err="1"/>
              <a:t>HEWz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60 GHz (</a:t>
            </a:r>
            <a:r>
              <a:rPr lang="en-US" sz="1600" b="1" dirty="0" smtClean="0"/>
              <a:t>11AYz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3886200" cy="4467200"/>
          </a:xfrm>
        </p:spPr>
        <p:txBody>
          <a:bodyPr/>
          <a:lstStyle/>
          <a:p>
            <a:r>
              <a:rPr lang="en-US" sz="2000" dirty="0" smtClean="0"/>
              <a:t>Option -1 </a:t>
            </a:r>
          </a:p>
          <a:p>
            <a:pPr lvl="1"/>
            <a:r>
              <a:rPr lang="en-US" sz="1800" dirty="0" smtClean="0"/>
              <a:t>Discover Capabilities</a:t>
            </a:r>
          </a:p>
          <a:p>
            <a:pPr lvl="1"/>
            <a:r>
              <a:rPr lang="en-US" sz="1800" dirty="0" smtClean="0"/>
              <a:t>Negotiate Security -- optional</a:t>
            </a:r>
          </a:p>
          <a:p>
            <a:pPr lvl="1"/>
            <a:r>
              <a:rPr lang="en-US" sz="1800" dirty="0" smtClean="0"/>
              <a:t>Negotiate .11az parameters</a:t>
            </a:r>
          </a:p>
          <a:p>
            <a:pPr lvl="1"/>
            <a:r>
              <a:rPr lang="en-US" sz="1800" dirty="0" smtClean="0"/>
              <a:t>Measurement</a:t>
            </a:r>
          </a:p>
          <a:p>
            <a:r>
              <a:rPr lang="en-US" sz="2000" dirty="0" smtClean="0"/>
              <a:t>Pros</a:t>
            </a:r>
          </a:p>
          <a:p>
            <a:pPr lvl="1"/>
            <a:r>
              <a:rPr lang="en-US" sz="1800" dirty="0" smtClean="0"/>
              <a:t>Allows for LCI to be protected</a:t>
            </a:r>
          </a:p>
          <a:p>
            <a:pPr lvl="1"/>
            <a:r>
              <a:rPr lang="en-US" sz="1800" dirty="0" smtClean="0"/>
              <a:t>Protects parameter negotiation</a:t>
            </a:r>
          </a:p>
          <a:p>
            <a:r>
              <a:rPr lang="en-US" sz="2000" dirty="0" smtClean="0"/>
              <a:t>Cons</a:t>
            </a:r>
          </a:p>
          <a:p>
            <a:pPr lvl="1"/>
            <a:r>
              <a:rPr lang="en-US" sz="1800" dirty="0" smtClean="0"/>
              <a:t>Additional exchange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62264" y="1628800"/>
            <a:ext cx="3886200" cy="440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Option-2</a:t>
            </a:r>
          </a:p>
          <a:p>
            <a:pPr lvl="1"/>
            <a:r>
              <a:rPr lang="en-US" sz="1800" kern="0" dirty="0" smtClean="0"/>
              <a:t>Discover Capabilities</a:t>
            </a:r>
          </a:p>
          <a:p>
            <a:pPr lvl="1"/>
            <a:r>
              <a:rPr lang="en-US" sz="1800" kern="0" dirty="0" smtClean="0"/>
              <a:t>Negotiate Security and .11az parameters</a:t>
            </a:r>
          </a:p>
          <a:p>
            <a:pPr lvl="1"/>
            <a:r>
              <a:rPr lang="en-US" sz="1800" kern="0" dirty="0" smtClean="0"/>
              <a:t>Measurement</a:t>
            </a:r>
          </a:p>
          <a:p>
            <a:r>
              <a:rPr lang="en-US" sz="2000" kern="0" dirty="0" smtClean="0"/>
              <a:t>Pros</a:t>
            </a:r>
          </a:p>
          <a:p>
            <a:pPr lvl="1"/>
            <a:r>
              <a:rPr lang="en-US" sz="1800" kern="0" dirty="0" smtClean="0"/>
              <a:t>Measurement starts early</a:t>
            </a:r>
          </a:p>
          <a:p>
            <a:pPr lvl="1"/>
            <a:r>
              <a:rPr lang="en-US" sz="1800" kern="0" dirty="0" smtClean="0"/>
              <a:t>LCI can be protected if sent in a separate management frame</a:t>
            </a:r>
          </a:p>
          <a:p>
            <a:r>
              <a:rPr lang="en-US" sz="2000" kern="0" dirty="0" smtClean="0"/>
              <a:t>Cons</a:t>
            </a:r>
          </a:p>
          <a:p>
            <a:pPr lvl="1"/>
            <a:r>
              <a:rPr lang="en-US" sz="1800" kern="0" dirty="0" smtClean="0"/>
              <a:t>Does not protect parameter negotiation</a:t>
            </a:r>
          </a:p>
          <a:p>
            <a:pPr lvl="1"/>
            <a:r>
              <a:rPr lang="en-US" sz="1800" kern="0" dirty="0" smtClean="0"/>
              <a:t>Increased time to get hold of LCI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Poll-1 (Security Negotiation)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Security negotiation options do you support?</a:t>
            </a:r>
          </a:p>
          <a:p>
            <a:r>
              <a:rPr lang="en-US" dirty="0" smtClean="0"/>
              <a:t>Option-1: a separate step within the Negotiation Phase</a:t>
            </a:r>
          </a:p>
          <a:p>
            <a:r>
              <a:rPr lang="en-US" dirty="0" smtClean="0"/>
              <a:t>Option-2: an integrated Negotiation Phase</a:t>
            </a:r>
          </a:p>
          <a:p>
            <a:endParaRPr lang="en-US" dirty="0"/>
          </a:p>
          <a:p>
            <a:r>
              <a:rPr lang="en-US" dirty="0" smtClean="0"/>
              <a:t>Results: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Move to adopt </a:t>
            </a:r>
            <a:r>
              <a:rPr lang="en-US" dirty="0" smtClean="0"/>
              <a:t>the security setup </a:t>
            </a:r>
            <a:r>
              <a:rPr lang="en-US" dirty="0" smtClean="0"/>
              <a:t>for 802.11az </a:t>
            </a:r>
            <a:r>
              <a:rPr lang="en-US" dirty="0" smtClean="0"/>
              <a:t>to </a:t>
            </a:r>
            <a:r>
              <a:rPr lang="en-US" dirty="0" smtClean="0"/>
              <a:t>be </a:t>
            </a:r>
          </a:p>
          <a:p>
            <a:pPr lvl="1"/>
            <a:r>
              <a:rPr lang="en-US" dirty="0" smtClean="0"/>
              <a:t>&lt;remove the option that failed in Straw Poll-1&gt;</a:t>
            </a:r>
          </a:p>
          <a:p>
            <a:pPr lvl="1"/>
            <a:r>
              <a:rPr lang="en-US" dirty="0" smtClean="0"/>
              <a:t>Negotiated in a separate step prior to the negotiation of 802.11az protocol parameter negotiation</a:t>
            </a:r>
          </a:p>
          <a:p>
            <a:pPr lvl="1"/>
            <a:r>
              <a:rPr lang="en-US" dirty="0" smtClean="0"/>
              <a:t>Integrated and negotiated along with the negotiation of 802.11az protocol parameter negotiation</a:t>
            </a:r>
          </a:p>
          <a:p>
            <a:r>
              <a:rPr lang="en-US" dirty="0" smtClean="0"/>
              <a:t>And include it in the 802.11az SFD (Cl. 3.2 Protocol Description), granting the SFD Editor editorial license.</a:t>
            </a:r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</a:t>
            </a:r>
            <a:r>
              <a:rPr lang="en-US" sz="1800" dirty="0" smtClean="0"/>
              <a:t>either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or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 – NGP Parameters elements may include an optional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an optional </a:t>
            </a:r>
            <a:r>
              <a:rPr lang="en-US" sz="1800" dirty="0" err="1" smtClean="0"/>
              <a:t>HEWz</a:t>
            </a:r>
            <a:r>
              <a:rPr lang="en-US" sz="1800" dirty="0" smtClean="0"/>
              <a:t> and/or an optional 11AYz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000" b="0" dirty="0" smtClean="0">
                <a:solidFill>
                  <a:schemeClr val="accent3">
                    <a:lumMod val="85000"/>
                  </a:schemeClr>
                </a:solidFill>
              </a:rPr>
              <a:t>The initiator indicates one of the following: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85000"/>
                  </a:schemeClr>
                </a:solidFill>
              </a:rPr>
              <a:t>No preference for the ranging protocol (the responder selects one based on its current operating conditions)</a:t>
            </a:r>
          </a:p>
          <a:p>
            <a:pPr lvl="1"/>
            <a:r>
              <a:rPr lang="en-US" sz="1800" b="0" dirty="0" smtClean="0">
                <a:solidFill>
                  <a:schemeClr val="accent3">
                    <a:lumMod val="85000"/>
                  </a:schemeClr>
                </a:solidFill>
              </a:rPr>
              <a:t>A preferred ranging protocol (the responder may </a:t>
            </a:r>
            <a:r>
              <a:rPr lang="en-US" sz="1800" dirty="0" smtClean="0">
                <a:solidFill>
                  <a:schemeClr val="accent3">
                    <a:lumMod val="85000"/>
                  </a:schemeClr>
                </a:solidFill>
              </a:rPr>
              <a:t>select a different ranging protocol </a:t>
            </a:r>
            <a:r>
              <a:rPr lang="en-US" sz="1800" b="0" dirty="0" smtClean="0">
                <a:solidFill>
                  <a:schemeClr val="accent3">
                    <a:lumMod val="85000"/>
                  </a:schemeClr>
                </a:solidFill>
              </a:rPr>
              <a:t>if it has no resources to support the preferred one)</a:t>
            </a:r>
          </a:p>
          <a:p>
            <a:r>
              <a:rPr lang="en-US" sz="2000" b="0" dirty="0" smtClean="0"/>
              <a:t>The </a:t>
            </a:r>
            <a:r>
              <a:rPr lang="en-US" sz="2000" b="0" dirty="0"/>
              <a:t>responder </a:t>
            </a:r>
            <a:endParaRPr lang="en-US" sz="2000" b="0" dirty="0" smtClean="0"/>
          </a:p>
          <a:p>
            <a:pPr lvl="1"/>
            <a:r>
              <a:rPr lang="en-US" sz="1800" dirty="0"/>
              <a:t>C</a:t>
            </a:r>
            <a:r>
              <a:rPr lang="en-US" sz="1800" b="0" dirty="0" smtClean="0"/>
              <a:t>hooses </a:t>
            </a:r>
            <a:r>
              <a:rPr lang="en-US" sz="1800" b="0" dirty="0"/>
              <a:t>one of the ranging protocols and responds with the corresponding {</a:t>
            </a:r>
            <a:r>
              <a:rPr lang="en-US" sz="1800" i="1" dirty="0"/>
              <a:t>FTM, </a:t>
            </a:r>
            <a:r>
              <a:rPr lang="en-US" sz="1800" i="1" dirty="0" smtClean="0"/>
              <a:t>NGP</a:t>
            </a:r>
            <a:r>
              <a:rPr lang="en-US" sz="1800" b="0" dirty="0" smtClean="0"/>
              <a:t>} parameters </a:t>
            </a:r>
            <a:r>
              <a:rPr lang="en-US" sz="1800" b="0" dirty="0"/>
              <a:t>element in the initial FTM (in response to the initial FTM request</a:t>
            </a:r>
            <a:r>
              <a:rPr lang="en-US" sz="1800" b="0" dirty="0" smtClean="0"/>
              <a:t>), or</a:t>
            </a:r>
          </a:p>
          <a:p>
            <a:pPr lvl="1"/>
            <a:r>
              <a:rPr lang="en-US" sz="1800" b="0" dirty="0" smtClean="0"/>
              <a:t>Rejects the initial FTM request and optionally includes {</a:t>
            </a:r>
            <a:r>
              <a:rPr lang="en-US" sz="1800" b="0" i="1" dirty="0" smtClean="0"/>
              <a:t>FTM. NGP</a:t>
            </a:r>
            <a:r>
              <a:rPr lang="en-US" sz="1800" b="0" dirty="0" smtClean="0"/>
              <a:t>} parameters element indicating the parameter set that it can potentially support, if requested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Negotiation: Parameters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02832"/>
          </a:xfrm>
        </p:spPr>
        <p:txBody>
          <a:bodyPr/>
          <a:lstStyle/>
          <a:p>
            <a:r>
              <a:rPr lang="en-US" sz="1600" dirty="0" smtClean="0"/>
              <a:t>Determine specific capabilities, configuration</a:t>
            </a:r>
          </a:p>
          <a:p>
            <a:pPr lvl="1"/>
            <a:r>
              <a:rPr lang="en-US" sz="1400" dirty="0" smtClean="0"/>
              <a:t>Number of antennas</a:t>
            </a:r>
          </a:p>
          <a:p>
            <a:pPr lvl="1"/>
            <a:r>
              <a:rPr lang="en-US" sz="1400" dirty="0" smtClean="0"/>
              <a:t>LCI/Civic (with LCI includes offsets to individual antenna positions)</a:t>
            </a:r>
          </a:p>
          <a:p>
            <a:pPr lvl="1"/>
            <a:r>
              <a:rPr lang="en-US" sz="1400" dirty="0" smtClean="0"/>
              <a:t>What measurements are supported – </a:t>
            </a:r>
            <a:r>
              <a:rPr lang="en-US" sz="1400" dirty="0" err="1" smtClean="0"/>
              <a:t>ToF</a:t>
            </a:r>
            <a:r>
              <a:rPr lang="en-US" sz="1400" dirty="0" smtClean="0"/>
              <a:t>, Angular,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pPr lvl="1"/>
            <a:r>
              <a:rPr lang="en-US" sz="1400" dirty="0" smtClean="0"/>
              <a:t>Security – key negotiation/derivation protocols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Resource Allocation</a:t>
            </a:r>
          </a:p>
          <a:p>
            <a:pPr lvl="1"/>
            <a:r>
              <a:rPr lang="en-US" sz="1400" dirty="0" smtClean="0"/>
              <a:t>When are results expected? (immediate/delayed depending on Initiator capabilities)</a:t>
            </a:r>
          </a:p>
          <a:p>
            <a:pPr lvl="1"/>
            <a:r>
              <a:rPr lang="en-US" sz="1400" dirty="0" smtClean="0"/>
              <a:t>MU STA ID assignment</a:t>
            </a:r>
          </a:p>
          <a:p>
            <a:pPr lvl="1"/>
            <a:r>
              <a:rPr lang="en-US" sz="1400" dirty="0" smtClean="0"/>
              <a:t>SU/MU mode dynamics</a:t>
            </a:r>
          </a:p>
          <a:p>
            <a:r>
              <a:rPr lang="en-US" sz="1600" dirty="0" smtClean="0"/>
              <a:t>Preferred Mode of Measurement Protocol execution</a:t>
            </a:r>
          </a:p>
          <a:p>
            <a:pPr lvl="1"/>
            <a:r>
              <a:rPr lang="en-US" sz="1400" dirty="0" smtClean="0"/>
              <a:t>E.g., Band </a:t>
            </a:r>
            <a:r>
              <a:rPr lang="en-US" sz="1400" dirty="0"/>
              <a:t>and Channel Width to </a:t>
            </a:r>
            <a:r>
              <a:rPr lang="en-US" sz="1400" dirty="0" smtClean="0"/>
              <a:t>use, number of measurements in a burst, etc.</a:t>
            </a:r>
          </a:p>
          <a:p>
            <a:pPr lvl="1"/>
            <a:r>
              <a:rPr lang="en-US" sz="1400" dirty="0" smtClean="0"/>
              <a:t>Measurement Rate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107722</TotalTime>
  <Words>2227</Words>
  <Application>Microsoft Office PowerPoint</Application>
  <PresentationFormat>On-screen Show (4:3)</PresentationFormat>
  <Paragraphs>484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Times New Roman</vt:lpstr>
      <vt:lpstr>Wingdings</vt:lpstr>
      <vt:lpstr>802-11-Submission</vt:lpstr>
      <vt:lpstr>Document</vt:lpstr>
      <vt:lpstr>802.11az Negotiation</vt:lpstr>
      <vt:lpstr>Motivation/Background</vt:lpstr>
      <vt:lpstr>Terminology</vt:lpstr>
      <vt:lpstr>Negotiation Options</vt:lpstr>
      <vt:lpstr>Straw Poll-1 (Security Negotiation)</vt:lpstr>
      <vt:lpstr>Motion-1</vt:lpstr>
      <vt:lpstr>Negotiation</vt:lpstr>
      <vt:lpstr>Negotiation (cont’d)</vt:lpstr>
      <vt:lpstr>.11az Negotiation: Parameters to Negotiate</vt:lpstr>
      <vt:lpstr>.11az Negotiation</vt:lpstr>
      <vt:lpstr>Initial FTM Request/Initial FTM Exchange (update based on outcome of Straw Poll-1)</vt:lpstr>
      <vt:lpstr>Security Parameters Element (TBD) – Needed only if option-2 wins</vt:lpstr>
      <vt:lpstr>NGP Parameters Element</vt:lpstr>
      <vt:lpstr>NGP Parameters element details (a set to start discussions with)</vt:lpstr>
      <vt:lpstr>VHTz Specific subelement (work in progress)</vt:lpstr>
      <vt:lpstr>HEWz Specific Subelement (work in progress)</vt:lpstr>
      <vt:lpstr>11AYz Specific Subelement</vt:lpstr>
      <vt:lpstr>.11az Negotiation – Straw Poll-2</vt:lpstr>
      <vt:lpstr>Motion-2</vt:lpstr>
      <vt:lpstr>Backup</vt:lpstr>
      <vt:lpstr>Status and Value fields (from IEEE 802.11-2016)</vt:lpstr>
      <vt:lpstr>What goes in the Beacon?</vt:lpstr>
      <vt:lpstr>Extended Capabilities Element</vt:lpstr>
      <vt:lpstr>FTM Parameters Element (as specified in IEEE 802.11-2016)</vt:lpstr>
      <vt:lpstr>.11az Negotiation</vt:lpstr>
      <vt:lpstr>How does all this work? -- an example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1255</cp:revision>
  <cp:lastPrinted>2016-06-15T02:09:12Z</cp:lastPrinted>
  <dcterms:created xsi:type="dcterms:W3CDTF">2006-12-04T03:46:13Z</dcterms:created>
  <dcterms:modified xsi:type="dcterms:W3CDTF">2017-05-10T01:57:35Z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2017-05-10 01:57:35Z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