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91" r:id="rId2"/>
    <p:sldId id="414" r:id="rId3"/>
    <p:sldId id="415" r:id="rId4"/>
    <p:sldId id="416" r:id="rId5"/>
    <p:sldId id="417" r:id="rId6"/>
    <p:sldId id="438" r:id="rId7"/>
    <p:sldId id="418" r:id="rId8"/>
    <p:sldId id="419" r:id="rId9"/>
    <p:sldId id="420" r:id="rId10"/>
    <p:sldId id="421" r:id="rId11"/>
    <p:sldId id="422" r:id="rId12"/>
    <p:sldId id="423" r:id="rId13"/>
    <p:sldId id="424" r:id="rId14"/>
    <p:sldId id="425" r:id="rId15"/>
    <p:sldId id="426" r:id="rId16"/>
    <p:sldId id="427" r:id="rId17"/>
    <p:sldId id="428" r:id="rId18"/>
    <p:sldId id="430" r:id="rId19"/>
    <p:sldId id="439" r:id="rId20"/>
    <p:sldId id="431" r:id="rId21"/>
    <p:sldId id="429" r:id="rId22"/>
    <p:sldId id="432" r:id="rId23"/>
    <p:sldId id="433" r:id="rId24"/>
    <p:sldId id="435" r:id="rId25"/>
    <p:sldId id="436" r:id="rId26"/>
    <p:sldId id="437" r:id="rId2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71" autoAdjust="0"/>
    <p:restoredTop sz="98109" autoAdjust="0"/>
  </p:normalViewPr>
  <p:slideViewPr>
    <p:cSldViewPr>
      <p:cViewPr varScale="1">
        <p:scale>
          <a:sx n="87" d="100"/>
          <a:sy n="87" d="100"/>
        </p:scale>
        <p:origin x="974" y="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890"/>
    </p:cViewPr>
  </p:sorterViewPr>
  <p:notesViewPr>
    <p:cSldViewPr>
      <p:cViewPr>
        <p:scale>
          <a:sx n="100" d="100"/>
          <a:sy n="100" d="100"/>
        </p:scale>
        <p:origin x="-1968" y="78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A7524A1-3D73-7D46-9F01-B48D5D3DB9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868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B7C4E39-0B0F-7845-91A7-D810512B9B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2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8456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Dynamic switch between SU and MU modes Supported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468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The Trigger + Preference field (do we need to express a </a:t>
            </a:r>
            <a:r>
              <a:rPr lang="en-US" sz="2000" dirty="0" err="1"/>
              <a:t>srt</a:t>
            </a:r>
            <a:r>
              <a:rPr lang="en-US" sz="2000" dirty="0"/>
              <a:t> of preferences)</a:t>
            </a:r>
          </a:p>
          <a:p>
            <a:pPr lvl="1"/>
            <a:r>
              <a:rPr lang="en-US" sz="1800" dirty="0"/>
              <a:t>Trigger set to 1</a:t>
            </a:r>
          </a:p>
          <a:p>
            <a:pPr lvl="1"/>
            <a:r>
              <a:rPr lang="en-US" sz="1800" dirty="0"/>
              <a:t>Preference set to 0 (indicates no preference) or a value indicating the preferred Ranging Protocol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392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0355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5014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208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B7C4E39-0B0F-7845-91A7-D810512B9B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07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800" dirty="0" smtClean="0">
                <a:solidFill>
                  <a:srgbClr val="FF0000"/>
                </a:solidFill>
              </a:rPr>
              <a:t>Should the Capabilities bit(s) </a:t>
            </a:r>
            <a:r>
              <a:rPr lang="en-US" sz="1800" dirty="0">
                <a:solidFill>
                  <a:srgbClr val="FF0000"/>
                </a:solidFill>
              </a:rPr>
              <a:t>apply to all ranging </a:t>
            </a:r>
            <a:r>
              <a:rPr lang="en-US" sz="1800" dirty="0" smtClean="0">
                <a:solidFill>
                  <a:srgbClr val="FF0000"/>
                </a:solidFill>
              </a:rPr>
              <a:t>protocols</a:t>
            </a:r>
            <a:r>
              <a:rPr lang="en-US" sz="1800" dirty="0" smtClean="0"/>
              <a:t>? Or should we allow for indications in the Beacon to indicate Initiator/Responder capabilities for each Ranging Protocol independently? What about Ranging Protocols that do not have a distinct Initiator/Responder?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176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There is an implicit preference (operating band for a choice between 11AYz and {</a:t>
            </a:r>
            <a:r>
              <a:rPr lang="en-US" dirty="0" err="1">
                <a:solidFill>
                  <a:srgbClr val="FF0000"/>
                </a:solidFill>
              </a:rPr>
              <a:t>HEWz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VHTz</a:t>
            </a:r>
            <a:r>
              <a:rPr lang="en-US" dirty="0">
                <a:solidFill>
                  <a:srgbClr val="FF0000"/>
                </a:solidFill>
              </a:rPr>
              <a:t> and FTM}; </a:t>
            </a:r>
            <a:r>
              <a:rPr lang="en-US" dirty="0" err="1">
                <a:solidFill>
                  <a:srgbClr val="FF0000"/>
                </a:solidFill>
              </a:rPr>
              <a:t>HEWz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VHTz</a:t>
            </a:r>
            <a:r>
              <a:rPr lang="en-US" dirty="0">
                <a:solidFill>
                  <a:srgbClr val="FF0000"/>
                </a:solidFill>
              </a:rPr>
              <a:t> and </a:t>
            </a:r>
            <a:r>
              <a:rPr lang="en-US" dirty="0" smtClean="0">
                <a:solidFill>
                  <a:srgbClr val="FF0000"/>
                </a:solidFill>
              </a:rPr>
              <a:t>FTM – do we still need a preference Indication?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081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895350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MIMO Support?</a:t>
            </a:r>
          </a:p>
          <a:p>
            <a:r>
              <a:rPr lang="en-US" dirty="0" smtClean="0"/>
              <a:t>ASAP Mode?</a:t>
            </a:r>
          </a:p>
          <a:p>
            <a:r>
              <a:rPr lang="en-US" dirty="0" smtClean="0"/>
              <a:t>SU/MU Mode of operation?</a:t>
            </a:r>
          </a:p>
          <a:p>
            <a:r>
              <a:rPr lang="en-US" dirty="0" smtClean="0"/>
              <a:t>Schedule? What does schedule mean for </a:t>
            </a:r>
            <a:r>
              <a:rPr lang="en-US" dirty="0" err="1" smtClean="0"/>
              <a:t>VHTz</a:t>
            </a:r>
            <a:r>
              <a:rPr lang="en-US" dirty="0" smtClean="0"/>
              <a:t> and </a:t>
            </a:r>
            <a:r>
              <a:rPr lang="en-US" dirty="0" err="1" smtClean="0"/>
              <a:t>HEWz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727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dirty="0">
                <a:solidFill>
                  <a:srgbClr val="FF0000"/>
                </a:solidFill>
              </a:rPr>
              <a:t>Do we need a schedule parameter element? Or a schedule field in the ranging protocol specific sub-element?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81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906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070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Measurement Rate </a:t>
            </a:r>
          </a:p>
          <a:p>
            <a:pPr lvl="1"/>
            <a:r>
              <a:rPr lang="en-US" sz="1400" dirty="0" smtClean="0"/>
              <a:t>Measurements/sec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Antenna </a:t>
            </a:r>
            <a:r>
              <a:rPr lang="en-US" dirty="0">
                <a:solidFill>
                  <a:srgbClr val="FF0000"/>
                </a:solidFill>
              </a:rPr>
              <a:t>Configuration </a:t>
            </a:r>
            <a:r>
              <a:rPr lang="en-US" dirty="0"/>
              <a:t>– Linear, Circular, etc. how to parameterize  antenna configuration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4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E19A702-8D61-DA40-BAED-0D68F76937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42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6194611-4792-364C-837E-A04B5261F4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8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F2CAFB-ADFD-B848-B800-CBF8451CD1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077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1BAD72-3FA3-0443-AF57-ABE30D2ACA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77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07E2395-9832-434C-915E-5A5554E61F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13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5777D5-75AC-B44F-BE13-06A2EFBD89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63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FDE2964-C12C-2B4C-BAF8-3F56449A3B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977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477C6A4-E0FE-C54A-8B4C-8D14B0825A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03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BB26D7F-8714-4246-8FD6-84ABBFA0E3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04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4C6A4A8-B33E-7A42-8246-EA297EB530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12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4FEAF-7174-E047-83E5-4846D28097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29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379CD0C-3B38-F74B-83B1-D21E9DF204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96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7000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9E3275A-E46C-D84B-8464-101992D07C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29200" y="332601"/>
            <a:ext cx="34369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ctr"/>
            <a:r>
              <a:rPr lang="en-US" sz="1800" b="1" dirty="0"/>
              <a:t>doc.: IEEE </a:t>
            </a:r>
            <a:r>
              <a:rPr lang="en-US" sz="1800" b="1" dirty="0" smtClean="0"/>
              <a:t>P802.11-17-0591r0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5"/>
          <p:cNvSpPr txBox="1">
            <a:spLocks noChangeArrowheads="1"/>
          </p:cNvSpPr>
          <p:nvPr userDrawn="1"/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smtClean="0"/>
              <a:t>802.11az Negotiation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2017-05-10</a:t>
            </a:r>
            <a:endParaRPr lang="en-GB" sz="2000" b="0" dirty="0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/>
          </p:nvPr>
        </p:nvGraphicFramePr>
        <p:xfrm>
          <a:off x="538163" y="2752725"/>
          <a:ext cx="7377112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9104721" imgH="4144206" progId="Word.Document.8">
                  <p:embed/>
                </p:oleObj>
              </mc:Choice>
              <mc:Fallback>
                <p:oleObj name="Document" r:id="rId4" imgW="9104721" imgH="41442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752725"/>
                        <a:ext cx="7377112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06887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E07E2395-9832-434C-915E-5A5554E61F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dirty="0" smtClean="0"/>
              <a:t>Leverage FTM approach </a:t>
            </a:r>
          </a:p>
          <a:p>
            <a:pPr lvl="1"/>
            <a:r>
              <a:rPr lang="en-US" dirty="0" smtClean="0"/>
              <a:t>Initiator proposes, Responder approves/disapproves</a:t>
            </a:r>
          </a:p>
          <a:p>
            <a:pPr lvl="1"/>
            <a:r>
              <a:rPr lang="en-US" dirty="0" smtClean="0"/>
              <a:t>On approval by Responder, use the resulting parameters to execute the ranging protocol with the Responder</a:t>
            </a:r>
          </a:p>
          <a:p>
            <a:r>
              <a:rPr lang="en-US" dirty="0" smtClean="0"/>
              <a:t>Proposed Representation</a:t>
            </a:r>
          </a:p>
          <a:p>
            <a:pPr lvl="1"/>
            <a:r>
              <a:rPr lang="en-US" dirty="0" smtClean="0"/>
              <a:t>Leave FTM Parameters element as is</a:t>
            </a:r>
          </a:p>
          <a:p>
            <a:pPr lvl="1"/>
            <a:r>
              <a:rPr lang="en-US" dirty="0" smtClean="0"/>
              <a:t>Define a new Security Parameters element that applies to all the ranging protocols proposed/approved</a:t>
            </a:r>
          </a:p>
          <a:p>
            <a:pPr lvl="1"/>
            <a:r>
              <a:rPr lang="en-US" dirty="0" smtClean="0"/>
              <a:t>Define a NGP Parameters element that includes parameters relevant to both </a:t>
            </a:r>
            <a:r>
              <a:rPr lang="en-US" dirty="0" err="1" smtClean="0"/>
              <a:t>VHTz</a:t>
            </a:r>
            <a:r>
              <a:rPr lang="en-US" dirty="0" smtClean="0"/>
              <a:t> and </a:t>
            </a:r>
            <a:r>
              <a:rPr lang="en-US" dirty="0" err="1" smtClean="0"/>
              <a:t>HEWz</a:t>
            </a:r>
            <a:r>
              <a:rPr lang="en-US" dirty="0" smtClean="0"/>
              <a:t> ranging protocols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6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933056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FTM Request/Initial FTM </a:t>
            </a:r>
            <a:r>
              <a:rPr lang="en-US" dirty="0" smtClean="0"/>
              <a:t>Exchange</a:t>
            </a:r>
            <a:br>
              <a:rPr lang="en-US" dirty="0" smtClean="0"/>
            </a:br>
            <a:r>
              <a:rPr lang="en-US" sz="2800" b="0" dirty="0" smtClean="0">
                <a:solidFill>
                  <a:srgbClr val="FF0000"/>
                </a:solidFill>
              </a:rPr>
              <a:t>(update based on outcome of Straw Poll-1)</a:t>
            </a:r>
            <a:endParaRPr lang="en-US" b="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23283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940455"/>
              </p:ext>
            </p:extLst>
          </p:nvPr>
        </p:nvGraphicFramePr>
        <p:xfrm>
          <a:off x="152400" y="1918693"/>
          <a:ext cx="8458200" cy="1615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5859"/>
                <a:gridCol w="803787"/>
                <a:gridCol w="709838"/>
                <a:gridCol w="897736"/>
                <a:gridCol w="1071716"/>
                <a:gridCol w="1205680"/>
                <a:gridCol w="1205680"/>
                <a:gridCol w="1037304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Trigger</a:t>
                      </a:r>
                      <a:endParaRPr lang="en-US" sz="1400" b="0" baseline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LCI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Location Civic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Fine Timing Measurement Parameters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(Mandatory)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Security Parameters 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NGP Parameters 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Octets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&lt;</a:t>
                      </a:r>
                      <a:r>
                        <a:rPr lang="en-US" sz="1400" b="1" dirty="0" err="1" smtClean="0"/>
                        <a:t>tbd</a:t>
                      </a:r>
                      <a:r>
                        <a:rPr lang="en-US" sz="1400" b="1" dirty="0" smtClean="0"/>
                        <a:t>&gt;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5940152" y="2924944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Parameters Element</a:t>
            </a:r>
            <a:br>
              <a:rPr lang="en-US" dirty="0" smtClean="0"/>
            </a:br>
            <a:r>
              <a:rPr lang="en-US" dirty="0" smtClean="0"/>
              <a:t>(TBD</a:t>
            </a:r>
            <a:r>
              <a:rPr lang="en-US" dirty="0" smtClean="0"/>
              <a:t>) – Needed only if option-2 wins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Applies to all ranging protocols </a:t>
            </a:r>
            <a:r>
              <a:rPr lang="en-US" dirty="0" smtClean="0">
                <a:solidFill>
                  <a:srgbClr val="FF0000"/>
                </a:solidFill>
              </a:rPr>
              <a:t>including IEEE 802.11-2016 FTM</a:t>
            </a:r>
          </a:p>
          <a:p>
            <a:r>
              <a:rPr lang="en-US" dirty="0" smtClean="0"/>
              <a:t>Define this based on proposals presented so far</a:t>
            </a:r>
          </a:p>
          <a:p>
            <a:pPr lvl="1"/>
            <a:r>
              <a:rPr lang="en-US" dirty="0" smtClean="0"/>
              <a:t>Refine as the Security Proposals become more concrete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18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Parameters Element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962401" y="6486690"/>
            <a:ext cx="730696" cy="21890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5496" y="1844824"/>
          <a:ext cx="8784976" cy="1315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08112"/>
                <a:gridCol w="1008112"/>
                <a:gridCol w="864096"/>
                <a:gridCol w="1152128"/>
                <a:gridCol w="1114999"/>
                <a:gridCol w="1441285"/>
                <a:gridCol w="1098122"/>
                <a:gridCol w="1098122"/>
              </a:tblGrid>
              <a:tr h="1390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Element ID (255)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Element</a:t>
                      </a:r>
                      <a:r>
                        <a:rPr lang="en-US" sz="1400" baseline="0" dirty="0" smtClean="0"/>
                        <a:t> ID Extension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Parameters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VHTz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HEWz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11AYz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827584" y="4005064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7848872" cy="1838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48072"/>
                <a:gridCol w="936104"/>
                <a:gridCol w="1008112"/>
                <a:gridCol w="1080120"/>
                <a:gridCol w="936104"/>
                <a:gridCol w="1080120"/>
                <a:gridCol w="1080120"/>
                <a:gridCol w="1080120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Antennas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Measurements Supported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Rate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 Response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Max Response Time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Immediate Response Capable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Immediate Response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Antenna Configuration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30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Parameters element </a:t>
            </a:r>
            <a:r>
              <a:rPr lang="en-US" dirty="0" smtClean="0"/>
              <a:t>details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sz="2800" b="0" dirty="0" smtClean="0"/>
              <a:t>a set to start discussions with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1600" dirty="0" smtClean="0"/>
              <a:t>Number of Antennas</a:t>
            </a:r>
          </a:p>
          <a:p>
            <a:r>
              <a:rPr lang="en-US" sz="1600" dirty="0" smtClean="0"/>
              <a:t>Measurements Supported </a:t>
            </a:r>
          </a:p>
          <a:p>
            <a:pPr lvl="1"/>
            <a:r>
              <a:rPr lang="en-US" sz="1400" dirty="0" err="1" smtClean="0"/>
              <a:t>ToF</a:t>
            </a:r>
            <a:r>
              <a:rPr lang="en-US" sz="1400" dirty="0" smtClean="0"/>
              <a:t>, </a:t>
            </a:r>
            <a:r>
              <a:rPr lang="en-US" sz="1400" dirty="0" err="1" smtClean="0"/>
              <a:t>AoA</a:t>
            </a:r>
            <a:r>
              <a:rPr lang="en-US" sz="1400" dirty="0" smtClean="0"/>
              <a:t>, </a:t>
            </a:r>
            <a:r>
              <a:rPr lang="en-US" sz="1400" dirty="0" err="1" smtClean="0"/>
              <a:t>AoD</a:t>
            </a:r>
            <a:r>
              <a:rPr lang="en-US" sz="1400" dirty="0" smtClean="0"/>
              <a:t> – Indicates support in all Ranging protocols</a:t>
            </a:r>
          </a:p>
          <a:p>
            <a:pPr lvl="1"/>
            <a:r>
              <a:rPr lang="en-US" sz="1400" dirty="0" smtClean="0"/>
              <a:t>If a measurement is not supported in all ranging protocols, it is disabled here, and a corresponding bit is enabled in the ranging protocol-specific sub-element</a:t>
            </a:r>
          </a:p>
          <a:p>
            <a:r>
              <a:rPr lang="en-US" sz="1600" dirty="0" smtClean="0"/>
              <a:t>Min Response Time </a:t>
            </a:r>
          </a:p>
          <a:p>
            <a:pPr lvl="1"/>
            <a:r>
              <a:rPr lang="en-US" sz="1400" dirty="0" smtClean="0"/>
              <a:t>Minimum time (TUs) to respond, reserved if Immediate Response is Enabled</a:t>
            </a:r>
          </a:p>
          <a:p>
            <a:r>
              <a:rPr lang="en-US" sz="1600" dirty="0" smtClean="0"/>
              <a:t>Max Response Time</a:t>
            </a:r>
          </a:p>
          <a:p>
            <a:pPr lvl="1"/>
            <a:r>
              <a:rPr lang="en-US" sz="1400" dirty="0" smtClean="0"/>
              <a:t>Max time (TUs) to respond. Reserved if Immediate Response is Enabled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Immediate Response Capable </a:t>
            </a:r>
            <a:r>
              <a:rPr lang="en-US" sz="1600" dirty="0" smtClean="0"/>
              <a:t>– for each supported measurement type</a:t>
            </a:r>
          </a:p>
          <a:p>
            <a:pPr lvl="1"/>
            <a:r>
              <a:rPr lang="en-US" sz="1400" dirty="0" smtClean="0"/>
              <a:t>What does response </a:t>
            </a:r>
            <a:r>
              <a:rPr lang="en-US" sz="1400" dirty="0" err="1" smtClean="0"/>
              <a:t>meam</a:t>
            </a:r>
            <a:r>
              <a:rPr lang="en-US" sz="1400" dirty="0" smtClean="0"/>
              <a:t>? </a:t>
            </a:r>
          </a:p>
          <a:p>
            <a:r>
              <a:rPr lang="en-US" sz="1600" dirty="0" smtClean="0"/>
              <a:t>Immediate Response </a:t>
            </a:r>
          </a:p>
          <a:p>
            <a:pPr lvl="1"/>
            <a:r>
              <a:rPr lang="en-US" sz="1400" dirty="0" smtClean="0"/>
              <a:t>Enabled/Disabled</a:t>
            </a:r>
          </a:p>
          <a:p>
            <a:pPr lvl="1"/>
            <a:r>
              <a:rPr lang="en-US" sz="1400" dirty="0" smtClean="0"/>
              <a:t>Reserved in Request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6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34672" cy="1066800"/>
          </a:xfrm>
        </p:spPr>
        <p:txBody>
          <a:bodyPr/>
          <a:lstStyle/>
          <a:p>
            <a:r>
              <a:rPr lang="en-US" dirty="0" err="1" smtClean="0"/>
              <a:t>VHTz</a:t>
            </a:r>
            <a:r>
              <a:rPr lang="en-US" dirty="0" smtClean="0"/>
              <a:t> Specific subelement (work in progress)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Measurements Supported</a:t>
            </a:r>
          </a:p>
          <a:p>
            <a:r>
              <a:rPr lang="en-US" dirty="0" smtClean="0"/>
              <a:t>Immediate Response Capable</a:t>
            </a:r>
          </a:p>
          <a:p>
            <a:r>
              <a:rPr lang="en-US" dirty="0" smtClean="0"/>
              <a:t>Pre-AID assigned to the Initiator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87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496944" cy="1066800"/>
          </a:xfrm>
        </p:spPr>
        <p:txBody>
          <a:bodyPr/>
          <a:lstStyle/>
          <a:p>
            <a:r>
              <a:rPr lang="en-US" dirty="0" err="1" smtClean="0"/>
              <a:t>HEWz</a:t>
            </a:r>
            <a:r>
              <a:rPr lang="en-US" dirty="0" smtClean="0"/>
              <a:t> Specific Subelement (work in progress)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Measurements Supported</a:t>
            </a:r>
          </a:p>
          <a:p>
            <a:r>
              <a:rPr lang="en-US" dirty="0" smtClean="0"/>
              <a:t>Immediate Response Capable</a:t>
            </a:r>
          </a:p>
          <a:p>
            <a:r>
              <a:rPr lang="en-US" dirty="0" smtClean="0"/>
              <a:t>Pre-AID assigned to the initiator</a:t>
            </a:r>
          </a:p>
          <a:p>
            <a:r>
              <a:rPr lang="en-US" dirty="0" smtClean="0"/>
              <a:t>From submission “Ack PPDU Format Solicited by FTM” (parameters returned by the AP)</a:t>
            </a:r>
          </a:p>
          <a:p>
            <a:pPr lvl="1"/>
            <a:r>
              <a:rPr lang="en-US" dirty="0" smtClean="0"/>
              <a:t>Ranging Service Period</a:t>
            </a:r>
          </a:p>
          <a:p>
            <a:pPr lvl="1"/>
            <a:r>
              <a:rPr lang="en-US" dirty="0" smtClean="0"/>
              <a:t>Ranging Service Period Interval</a:t>
            </a:r>
          </a:p>
          <a:p>
            <a:pPr lvl="1"/>
            <a:r>
              <a:rPr lang="en-US" dirty="0" smtClean="0"/>
              <a:t>OFDMA RA or Short Feedback – for MU FTM Negotiation</a:t>
            </a:r>
          </a:p>
          <a:p>
            <a:r>
              <a:rPr lang="en-US" dirty="0" smtClean="0"/>
              <a:t>Polling versus Short Feedback for Measurement Phase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90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11AYz Specific Subelement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&lt;TBD&gt;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962400" y="6475413"/>
            <a:ext cx="9128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7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 – Straw Poll-2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25881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We agree to adopt the following high level frame structure for .11az FTM negotiation:</a:t>
            </a:r>
          </a:p>
          <a:p>
            <a:r>
              <a:rPr lang="en-US" sz="2000" dirty="0" smtClean="0"/>
              <a:t>Initial FTM Request includes</a:t>
            </a:r>
          </a:p>
          <a:p>
            <a:pPr lvl="1"/>
            <a:r>
              <a:rPr lang="en-US" sz="1600" dirty="0" smtClean="0"/>
              <a:t>at least one of</a:t>
            </a:r>
          </a:p>
          <a:p>
            <a:pPr lvl="2"/>
            <a:r>
              <a:rPr lang="en-US" sz="1600" dirty="0" smtClean="0"/>
              <a:t>FTM Parameters element</a:t>
            </a:r>
          </a:p>
          <a:p>
            <a:pPr lvl="2"/>
            <a:r>
              <a:rPr lang="en-US" sz="1600" b="1" i="1" dirty="0" smtClean="0"/>
              <a:t>NGP</a:t>
            </a:r>
            <a:r>
              <a:rPr lang="en-US" sz="1600" dirty="0" smtClean="0"/>
              <a:t> Parameters element (optional subelements for ranging protocol-specific parameters)</a:t>
            </a:r>
          </a:p>
          <a:p>
            <a:pPr lvl="1"/>
            <a:r>
              <a:rPr lang="en-US" sz="1600" dirty="0" smtClean="0"/>
              <a:t>Optionally LCI and/or Location Civic Measurement Request element</a:t>
            </a:r>
          </a:p>
          <a:p>
            <a:pPr lvl="1"/>
            <a:r>
              <a:rPr lang="en-US" sz="1600" dirty="0" smtClean="0"/>
              <a:t>Trigger Field </a:t>
            </a:r>
          </a:p>
          <a:p>
            <a:pPr lvl="2"/>
            <a:r>
              <a:rPr lang="en-US" sz="1600" dirty="0" smtClean="0"/>
              <a:t>Trigger field set to 1 (for 802.11-2016 FTM backward compatibility)</a:t>
            </a:r>
          </a:p>
          <a:p>
            <a:r>
              <a:rPr lang="en-US" sz="2000" dirty="0" smtClean="0"/>
              <a:t>Initial FTM frame includes </a:t>
            </a:r>
          </a:p>
          <a:p>
            <a:pPr lvl="1"/>
            <a:r>
              <a:rPr lang="en-US" sz="1600" dirty="0" smtClean="0"/>
              <a:t>one of </a:t>
            </a:r>
            <a:r>
              <a:rPr lang="en-US" sz="1600" i="1" dirty="0" smtClean="0"/>
              <a:t>FTM, NGP</a:t>
            </a:r>
            <a:r>
              <a:rPr lang="en-US" sz="1600" dirty="0" smtClean="0"/>
              <a:t> Parameters element</a:t>
            </a:r>
          </a:p>
          <a:p>
            <a:pPr lvl="1"/>
            <a:r>
              <a:rPr lang="en-US" sz="1600" dirty="0"/>
              <a:t>Optionally LCI and/or Location Civic Measurement </a:t>
            </a:r>
            <a:r>
              <a:rPr lang="en-US" sz="1600" dirty="0" smtClean="0"/>
              <a:t>Report </a:t>
            </a:r>
            <a:r>
              <a:rPr lang="en-US" sz="1600" dirty="0" smtClean="0"/>
              <a:t>element</a:t>
            </a: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2"/>
            <a:ext cx="760413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0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Move to adopt </a:t>
            </a:r>
            <a:r>
              <a:rPr lang="en-US" sz="2000" dirty="0"/>
              <a:t>the following high level frame structure for .11az FTM negotiation:</a:t>
            </a:r>
          </a:p>
          <a:p>
            <a:r>
              <a:rPr lang="en-US" sz="2000" dirty="0"/>
              <a:t>Initial FTM Request includes</a:t>
            </a:r>
          </a:p>
          <a:p>
            <a:pPr lvl="1"/>
            <a:r>
              <a:rPr lang="en-US" sz="1600" dirty="0"/>
              <a:t>at least one of</a:t>
            </a:r>
          </a:p>
          <a:p>
            <a:pPr lvl="2"/>
            <a:r>
              <a:rPr lang="en-US" sz="1600" dirty="0"/>
              <a:t>FTM Parameters element</a:t>
            </a:r>
          </a:p>
          <a:p>
            <a:pPr lvl="2"/>
            <a:r>
              <a:rPr lang="en-US" sz="1600" b="1" i="1" dirty="0"/>
              <a:t>NGP</a:t>
            </a:r>
            <a:r>
              <a:rPr lang="en-US" sz="1600" dirty="0"/>
              <a:t> Parameters element (optional subelements for ranging protocol-specific parameters)</a:t>
            </a:r>
          </a:p>
          <a:p>
            <a:pPr lvl="1"/>
            <a:r>
              <a:rPr lang="en-US" sz="1600" dirty="0"/>
              <a:t>Optionally LCI and/or Location Civic Measurement Request element</a:t>
            </a:r>
          </a:p>
          <a:p>
            <a:pPr lvl="1"/>
            <a:r>
              <a:rPr lang="en-US" sz="1600" dirty="0"/>
              <a:t>Trigger Field </a:t>
            </a:r>
          </a:p>
          <a:p>
            <a:pPr lvl="2"/>
            <a:r>
              <a:rPr lang="en-US" sz="1600" dirty="0"/>
              <a:t>Trigger field set to 1 (for 802.11-2016 FTM backward compatibility)</a:t>
            </a:r>
          </a:p>
          <a:p>
            <a:r>
              <a:rPr lang="en-US" sz="2000" dirty="0"/>
              <a:t>Initial FTM frame includes </a:t>
            </a:r>
          </a:p>
          <a:p>
            <a:pPr lvl="1"/>
            <a:r>
              <a:rPr lang="en-US" sz="1600" dirty="0"/>
              <a:t>one of </a:t>
            </a:r>
            <a:r>
              <a:rPr lang="en-US" sz="1600" i="1" dirty="0"/>
              <a:t>FTM, NGP</a:t>
            </a:r>
            <a:r>
              <a:rPr lang="en-US" sz="1600" dirty="0"/>
              <a:t> Parameters element</a:t>
            </a:r>
          </a:p>
          <a:p>
            <a:pPr lvl="1"/>
            <a:r>
              <a:rPr lang="en-US" sz="1600" dirty="0"/>
              <a:t>Optionally LCI and/or Location Civic Measurement Report </a:t>
            </a:r>
            <a:r>
              <a:rPr lang="en-US" sz="1600" dirty="0" smtClean="0"/>
              <a:t>element</a:t>
            </a:r>
          </a:p>
          <a:p>
            <a:pPr marL="0" indent="0">
              <a:buNone/>
            </a:pPr>
            <a:r>
              <a:rPr lang="en-US" dirty="0" smtClean="0"/>
              <a:t>Moved: &lt;name&gt; Seconded: &lt;name&gt;</a:t>
            </a:r>
          </a:p>
          <a:p>
            <a:pPr marL="0" indent="0">
              <a:buNone/>
            </a:pPr>
            <a:r>
              <a:rPr lang="en-US" dirty="0" smtClean="0"/>
              <a:t>Result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1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36504"/>
          </a:xfrm>
        </p:spPr>
        <p:txBody>
          <a:bodyPr/>
          <a:lstStyle/>
          <a:p>
            <a:r>
              <a:rPr lang="en-US" dirty="0" smtClean="0"/>
              <a:t>Develop next level of details for the Negotiation Phase of the 802.11az Protocol 	</a:t>
            </a:r>
          </a:p>
          <a:p>
            <a:pPr lvl="1"/>
            <a:r>
              <a:rPr lang="en-US" dirty="0" smtClean="0"/>
              <a:t>Based on document 17/0141; and some offline discussions</a:t>
            </a:r>
          </a:p>
          <a:p>
            <a:pPr lvl="1"/>
            <a:r>
              <a:rPr lang="en-US" dirty="0" smtClean="0"/>
              <a:t>Move forward with parameters that are clearly the ones that need to be negotiated</a:t>
            </a:r>
          </a:p>
          <a:p>
            <a:pPr lvl="2"/>
            <a:r>
              <a:rPr lang="en-US" dirty="0" smtClean="0"/>
              <a:t>Others could be added upon further discussion/consensus</a:t>
            </a:r>
          </a:p>
          <a:p>
            <a:pPr lvl="2"/>
            <a:r>
              <a:rPr lang="en-US" dirty="0" smtClean="0"/>
              <a:t>Some may be removed</a:t>
            </a:r>
          </a:p>
          <a:p>
            <a:pPr lvl="1"/>
            <a:r>
              <a:rPr lang="en-US" dirty="0" smtClean="0"/>
              <a:t>Some of the &lt;TBD&gt;s in this presentation will be resolved as the details of the third step, Ranging/Measurement develop</a:t>
            </a:r>
          </a:p>
          <a:p>
            <a:pPr lvl="1"/>
            <a:r>
              <a:rPr lang="en-US" dirty="0" smtClean="0"/>
              <a:t>The main focus of this presentation is to get to a consensus position on the negotiation phase and develop corresponding Specification Framework Document content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8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7000"/>
            <a:ext cx="762000" cy="1524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9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and Value fields</a:t>
            </a:r>
            <a:br>
              <a:rPr lang="en-US" dirty="0" smtClean="0"/>
            </a:br>
            <a:r>
              <a:rPr lang="en-US" dirty="0" smtClean="0"/>
              <a:t>(from IEEE </a:t>
            </a:r>
            <a:r>
              <a:rPr lang="en-US" dirty="0" smtClean="0"/>
              <a:t>802.11-2016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Status: 2 bits</a:t>
            </a:r>
          </a:p>
          <a:p>
            <a:pPr lvl="1"/>
            <a:r>
              <a:rPr lang="en-US" dirty="0" smtClean="0"/>
              <a:t>0: Reserved</a:t>
            </a:r>
          </a:p>
          <a:p>
            <a:pPr lvl="1"/>
            <a:r>
              <a:rPr lang="en-US" dirty="0" smtClean="0"/>
              <a:t>1: Successful</a:t>
            </a:r>
          </a:p>
          <a:p>
            <a:pPr lvl="1"/>
            <a:r>
              <a:rPr lang="en-US" dirty="0" smtClean="0"/>
              <a:t>2:  Incapable forever</a:t>
            </a:r>
          </a:p>
          <a:p>
            <a:pPr lvl="1"/>
            <a:r>
              <a:rPr lang="en-US" dirty="0" smtClean="0"/>
              <a:t>3: Incapable for the duration in Value field</a:t>
            </a:r>
          </a:p>
          <a:p>
            <a:r>
              <a:rPr lang="en-US" dirty="0" smtClean="0"/>
              <a:t>Value: 6 bits</a:t>
            </a:r>
          </a:p>
          <a:p>
            <a:pPr lvl="1"/>
            <a:r>
              <a:rPr lang="en-US" dirty="0" smtClean="0"/>
              <a:t>Valid only when the Status field is set to 3</a:t>
            </a:r>
          </a:p>
          <a:p>
            <a:r>
              <a:rPr lang="en-US" dirty="0" smtClean="0"/>
              <a:t>Propose to reuse these fields for the NGP Parameters element also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2"/>
            <a:ext cx="760413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30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goes in the Beacon?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608512"/>
          </a:xfrm>
        </p:spPr>
        <p:txBody>
          <a:bodyPr/>
          <a:lstStyle/>
          <a:p>
            <a:r>
              <a:rPr lang="en-US" dirty="0" smtClean="0"/>
              <a:t>Strategy – minimal information (to prevent bloat) in the Beacon in order for Initiator(s) to determine if the AP sending the Beacon is a candidate</a:t>
            </a:r>
            <a:endParaRPr lang="en-US" dirty="0"/>
          </a:p>
          <a:p>
            <a:r>
              <a:rPr lang="en-US" dirty="0" smtClean="0"/>
              <a:t>Propose to use these as a starting point:</a:t>
            </a:r>
          </a:p>
          <a:p>
            <a:pPr lvl="1"/>
            <a:r>
              <a:rPr lang="en-US" dirty="0" smtClean="0"/>
              <a:t>Ranging Protocol(s) Supported (e.g., </a:t>
            </a:r>
            <a:r>
              <a:rPr lang="en-US" dirty="0" err="1" smtClean="0"/>
              <a:t>VHTz</a:t>
            </a:r>
            <a:r>
              <a:rPr lang="en-US" dirty="0" smtClean="0"/>
              <a:t>, </a:t>
            </a:r>
            <a:r>
              <a:rPr lang="en-US" dirty="0" err="1" smtClean="0"/>
              <a:t>HEWz</a:t>
            </a:r>
            <a:r>
              <a:rPr lang="en-US" dirty="0" smtClean="0"/>
              <a:t>, 11AYz)</a:t>
            </a:r>
          </a:p>
          <a:p>
            <a:pPr lvl="1"/>
            <a:r>
              <a:rPr lang="en-US" dirty="0" smtClean="0"/>
              <a:t>Security (supported/not supported)</a:t>
            </a:r>
          </a:p>
          <a:p>
            <a:r>
              <a:rPr lang="en-US" dirty="0" smtClean="0"/>
              <a:t>If the need for other information to be included in the Beacon becomes clear during the discussions of the Negotiation and Ranging/Measurement steps, we will revisit this.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553200"/>
            <a:ext cx="914400" cy="76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2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Capabilities Element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1844824"/>
          <a:ext cx="777242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</a:tblGrid>
              <a:tr h="370840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69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75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76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77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78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539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23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27809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FTM Responder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19672" y="30079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FTM Initiator</a:t>
            </a:r>
            <a:endParaRPr lang="en-US" b="1" dirty="0"/>
          </a:p>
        </p:txBody>
      </p:sp>
      <p:cxnSp>
        <p:nvCxnSpPr>
          <p:cNvPr id="10" name="Straight Arrow Connector 9"/>
          <p:cNvCxnSpPr>
            <a:endCxn id="7" idx="0"/>
          </p:cNvCxnSpPr>
          <p:nvPr/>
        </p:nvCxnSpPr>
        <p:spPr bwMode="auto">
          <a:xfrm flipH="1">
            <a:off x="1475656" y="2420888"/>
            <a:ext cx="936104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>
            <a:endCxn id="8" idx="0"/>
          </p:cNvCxnSpPr>
          <p:nvPr/>
        </p:nvCxnSpPr>
        <p:spPr bwMode="auto">
          <a:xfrm flipH="1">
            <a:off x="2267744" y="2420888"/>
            <a:ext cx="504056" cy="5870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656704" y="3212976"/>
            <a:ext cx="80917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Use the FTM Responder and FTM Initiator bits to indicator corresponding capability for any (FTM, </a:t>
            </a:r>
            <a:r>
              <a:rPr lang="en-US" sz="1800" dirty="0" err="1" smtClean="0"/>
              <a:t>VHTz</a:t>
            </a:r>
            <a:r>
              <a:rPr lang="en-US" sz="1800" dirty="0" smtClean="0"/>
              <a:t>, </a:t>
            </a:r>
            <a:r>
              <a:rPr lang="en-US" sz="1800" dirty="0" err="1" smtClean="0"/>
              <a:t>HEWz</a:t>
            </a:r>
            <a:r>
              <a:rPr lang="en-US" sz="1800" dirty="0" smtClean="0"/>
              <a:t>, etc.) Ranging protocol.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.New Bits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err="1" smtClean="0"/>
              <a:t>VHTz</a:t>
            </a:r>
            <a:r>
              <a:rPr lang="en-US" sz="1800" dirty="0" smtClean="0"/>
              <a:t> Capability (describe what it means to be a VHT)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= 1 &amp;&amp; FTM Responder == 1</a:t>
            </a:r>
            <a:r>
              <a:rPr lang="en-US" sz="1800" dirty="0" smtClean="0">
                <a:sym typeface="Wingdings" panose="05000000000000000000" pitchFamily="2" charset="2"/>
              </a:rPr>
              <a:t> </a:t>
            </a:r>
            <a:r>
              <a:rPr lang="en-US" sz="1800" dirty="0" err="1" smtClean="0">
                <a:sym typeface="Wingdings" panose="05000000000000000000" pitchFamily="2" charset="2"/>
              </a:rPr>
              <a:t>VHTz</a:t>
            </a:r>
            <a:r>
              <a:rPr lang="en-US" sz="1800" dirty="0" smtClean="0">
                <a:sym typeface="Wingdings" panose="05000000000000000000" pitchFamily="2" charset="2"/>
              </a:rPr>
              <a:t> Responder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= 1 &amp;&amp; FTM </a:t>
            </a:r>
            <a:r>
              <a:rPr lang="en-US" sz="1800" dirty="0" smtClean="0"/>
              <a:t>Initiator </a:t>
            </a:r>
            <a:r>
              <a:rPr lang="en-US" sz="1800" dirty="0"/>
              <a:t>== 1</a:t>
            </a:r>
            <a:r>
              <a:rPr lang="en-US" sz="1800" dirty="0">
                <a:sym typeface="Wingdings" panose="05000000000000000000" pitchFamily="2" charset="2"/>
              </a:rPr>
              <a:t> </a:t>
            </a:r>
            <a:r>
              <a:rPr lang="en-US" sz="1800" dirty="0" err="1">
                <a:sym typeface="Wingdings" panose="05000000000000000000" pitchFamily="2" charset="2"/>
              </a:rPr>
              <a:t>VHTz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smtClean="0">
                <a:sym typeface="Wingdings" panose="05000000000000000000" pitchFamily="2" charset="2"/>
              </a:rPr>
              <a:t>Initiator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err="1" smtClean="0">
                <a:sym typeface="Wingdings" panose="05000000000000000000" pitchFamily="2" charset="2"/>
              </a:rPr>
              <a:t>HEWz</a:t>
            </a:r>
            <a:r>
              <a:rPr lang="en-US" sz="1800" dirty="0" smtClean="0">
                <a:sym typeface="Wingdings" panose="05000000000000000000" pitchFamily="2" charset="2"/>
              </a:rPr>
              <a:t> Capability (what is the sounding mechanism for SU case)</a:t>
            </a:r>
            <a:endParaRPr lang="en-US" sz="1800" dirty="0">
              <a:sym typeface="Wingdings" panose="05000000000000000000" pitchFamily="2" charset="2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= 1 &amp;&amp; FTM </a:t>
            </a:r>
            <a:r>
              <a:rPr lang="en-US" sz="1800" dirty="0" smtClean="0">
                <a:sym typeface="Wingdings" panose="05000000000000000000" pitchFamily="2" charset="2"/>
              </a:rPr>
              <a:t>Responder </a:t>
            </a:r>
            <a:r>
              <a:rPr lang="en-US" sz="1800" dirty="0">
                <a:sym typeface="Wingdings" panose="05000000000000000000" pitchFamily="2" charset="2"/>
              </a:rPr>
              <a:t>== 1 </a:t>
            </a:r>
            <a:r>
              <a:rPr lang="en-US" sz="1800" dirty="0" err="1">
                <a:sym typeface="Wingdings" panose="05000000000000000000" pitchFamily="2" charset="2"/>
              </a:rPr>
              <a:t>HEWz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smtClean="0">
                <a:sym typeface="Wingdings" panose="05000000000000000000" pitchFamily="2" charset="2"/>
              </a:rPr>
              <a:t>Responder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= 1 &amp;&amp; FTM Initiator == 1 </a:t>
            </a:r>
            <a:r>
              <a:rPr lang="en-US" sz="1800" dirty="0" err="1" smtClean="0">
                <a:sym typeface="Wingdings" panose="05000000000000000000" pitchFamily="2" charset="2"/>
              </a:rPr>
              <a:t>HEWz</a:t>
            </a:r>
            <a:r>
              <a:rPr lang="en-US" sz="1800" dirty="0" smtClean="0">
                <a:sym typeface="Wingdings" panose="05000000000000000000" pitchFamily="2" charset="2"/>
              </a:rPr>
              <a:t> Initiator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79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1988840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772400" cy="1066800"/>
          </a:xfrm>
        </p:spPr>
        <p:txBody>
          <a:bodyPr/>
          <a:lstStyle/>
          <a:p>
            <a:r>
              <a:rPr lang="en-US" dirty="0" smtClean="0"/>
              <a:t>FTM Parameters </a:t>
            </a:r>
            <a:r>
              <a:rPr lang="en-US" dirty="0"/>
              <a:t>Element</a:t>
            </a:r>
            <a:br>
              <a:rPr lang="en-US" dirty="0"/>
            </a:br>
            <a:r>
              <a:rPr lang="en-US" sz="2000" dirty="0"/>
              <a:t>(as specified in IEEE 802.11-2016)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2"/>
            <a:ext cx="760413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1600" y="2204864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(0)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57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6723"/>
            <a:ext cx="3886200" cy="4918621"/>
          </a:xfrm>
        </p:spPr>
        <p:txBody>
          <a:bodyPr/>
          <a:lstStyle/>
          <a:p>
            <a:r>
              <a:rPr lang="en-US" sz="1800" dirty="0" smtClean="0"/>
              <a:t>Performed with one of more members of the subset Rn</a:t>
            </a:r>
          </a:p>
          <a:p>
            <a:r>
              <a:rPr lang="en-US" sz="1800" dirty="0" smtClean="0"/>
              <a:t>Initial FTM Request contains: </a:t>
            </a:r>
          </a:p>
          <a:p>
            <a:pPr lvl="1"/>
            <a:r>
              <a:rPr lang="en-US" sz="1400" b="1" dirty="0" err="1" smtClean="0"/>
              <a:t>Trigger+Preference</a:t>
            </a:r>
            <a:r>
              <a:rPr lang="en-US" sz="1400" dirty="0" smtClean="0"/>
              <a:t> field describing the preferred ranging protocol</a:t>
            </a:r>
          </a:p>
          <a:p>
            <a:pPr lvl="1"/>
            <a:r>
              <a:rPr lang="en-US" sz="1400" b="1" dirty="0" smtClean="0"/>
              <a:t>FTM , NGP Parameters element </a:t>
            </a:r>
            <a:r>
              <a:rPr lang="en-US" sz="1400" dirty="0" smtClean="0"/>
              <a:t>contain proposed parameters to execute </a:t>
            </a:r>
            <a:r>
              <a:rPr lang="en-US" sz="1400" b="1" i="1" dirty="0" smtClean="0"/>
              <a:t>FTM</a:t>
            </a:r>
            <a:r>
              <a:rPr lang="en-US" sz="1400" dirty="0" smtClean="0"/>
              <a:t>, 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 or </a:t>
            </a:r>
            <a:r>
              <a:rPr lang="en-US" sz="1400" b="1" i="1" dirty="0" err="1" smtClean="0"/>
              <a:t>HEWz</a:t>
            </a:r>
            <a:r>
              <a:rPr lang="en-US" sz="1400" dirty="0" smtClean="0"/>
              <a:t> Ranging protocols</a:t>
            </a:r>
          </a:p>
          <a:p>
            <a:r>
              <a:rPr lang="en-US" sz="1800" dirty="0" smtClean="0"/>
              <a:t>Initial FTM frame contains</a:t>
            </a:r>
          </a:p>
          <a:p>
            <a:pPr lvl="1"/>
            <a:r>
              <a:rPr lang="en-US" sz="1400" dirty="0" smtClean="0"/>
              <a:t>Responder’s LCI, location civic and/or Neighbor List</a:t>
            </a:r>
          </a:p>
          <a:p>
            <a:pPr lvl="1"/>
            <a:r>
              <a:rPr lang="en-US" sz="1400" dirty="0" smtClean="0"/>
              <a:t>A Neighbor List from the Responder’s perspective</a:t>
            </a:r>
          </a:p>
          <a:p>
            <a:pPr lvl="1"/>
            <a:r>
              <a:rPr lang="en-US" sz="1400" dirty="0" smtClean="0"/>
              <a:t>Either </a:t>
            </a:r>
            <a:r>
              <a:rPr lang="en-US" sz="1400" b="1" i="1" dirty="0" smtClean="0"/>
              <a:t>FTM or NGP</a:t>
            </a:r>
            <a:r>
              <a:rPr lang="en-US" sz="1400" dirty="0" smtClean="0"/>
              <a:t> Parameters to execute the Ranging protocol chosen by the responder</a:t>
            </a:r>
          </a:p>
          <a:p>
            <a:pPr marL="457200" lvl="1" indent="0">
              <a:buNone/>
            </a:pPr>
            <a:endParaRPr lang="en-US" sz="105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2"/>
            <a:ext cx="760413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3921600" cy="342253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4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85800"/>
            <a:ext cx="7772400" cy="1066800"/>
          </a:xfrm>
        </p:spPr>
        <p:txBody>
          <a:bodyPr/>
          <a:lstStyle/>
          <a:p>
            <a:r>
              <a:rPr lang="en-US" dirty="0" smtClean="0"/>
              <a:t>How does all this work? --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712295"/>
            <a:ext cx="4828999" cy="4539208"/>
          </a:xfrm>
        </p:spPr>
        <p:txBody>
          <a:bodyPr/>
          <a:lstStyle/>
          <a:p>
            <a:r>
              <a:rPr lang="en-US" sz="1800" dirty="0" smtClean="0"/>
              <a:t>STA discovers ranging capability of the environment (R)</a:t>
            </a:r>
          </a:p>
          <a:p>
            <a:pPr lvl="1"/>
            <a:r>
              <a:rPr lang="en-US" sz="1600" dirty="0" smtClean="0"/>
              <a:t>STA listens to Beacons from a set of Responders</a:t>
            </a:r>
          </a:p>
          <a:p>
            <a:pPr lvl="1"/>
            <a:r>
              <a:rPr lang="en-US" sz="1600" dirty="0" smtClean="0"/>
              <a:t>STA selects a subset (Rn) based on the ranging capabilities supported by each of the Responders</a:t>
            </a:r>
          </a:p>
          <a:p>
            <a:r>
              <a:rPr lang="en-US" sz="1800" dirty="0" smtClean="0"/>
              <a:t>STA initiates Negotiation with one or more members of the set Rn</a:t>
            </a:r>
            <a:endParaRPr lang="en-US" sz="1400" baseline="-25000" dirty="0" smtClean="0"/>
          </a:p>
          <a:p>
            <a:pPr lvl="1"/>
            <a:r>
              <a:rPr lang="en-US" sz="1400" dirty="0" smtClean="0"/>
              <a:t>Negotiation successfully completes with Rr (a subset of Rn)</a:t>
            </a:r>
          </a:p>
          <a:p>
            <a:r>
              <a:rPr lang="en-US" sz="1800" dirty="0" smtClean="0"/>
              <a:t>STA executes the negotiated Ranging protocol with one or more members of Rr.</a:t>
            </a:r>
          </a:p>
          <a:p>
            <a:r>
              <a:rPr lang="en-US" sz="1800" dirty="0" smtClean="0"/>
              <a:t>Rr </a:t>
            </a:r>
            <a:r>
              <a:rPr lang="en-US" sz="1800" b="0" dirty="0" smtClean="0"/>
              <a:t>⊆ </a:t>
            </a:r>
            <a:r>
              <a:rPr lang="en-US" sz="1800" dirty="0" smtClean="0"/>
              <a:t>Rn </a:t>
            </a:r>
            <a:r>
              <a:rPr lang="en-US" sz="1800" b="0" dirty="0" smtClean="0"/>
              <a:t>⊆ </a:t>
            </a:r>
            <a:r>
              <a:rPr lang="en-US" sz="1800" dirty="0" smtClean="0"/>
              <a:t>R</a:t>
            </a:r>
            <a:endParaRPr lang="en-US" sz="1800" baseline="-25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39952" y="6475412"/>
            <a:ext cx="735261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286" y="1890073"/>
            <a:ext cx="3592650" cy="369916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86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7990656" cy="453920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Responder and Initiator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– Initiator sends </a:t>
            </a:r>
            <a:r>
              <a:rPr lang="en-US" sz="1600" dirty="0" err="1" smtClean="0"/>
              <a:t>iFTMR</a:t>
            </a:r>
            <a:r>
              <a:rPr lang="en-US" sz="1600" dirty="0" smtClean="0"/>
              <a:t> and Responder sends FTM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Responder provides its LCI/Location Civic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Initiator estimates Range/Position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Capabilities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Responder – the device can play the role of a responder for all supported ranging protocols – indicated by setting bit-70 of the Extended Capabilities 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Initiator – the device can play the role of an initiator for all supported ranging protocols</a:t>
            </a:r>
            <a:r>
              <a:rPr lang="en-US" sz="1600" dirty="0"/>
              <a:t> – indicated by setting </a:t>
            </a:r>
            <a:r>
              <a:rPr lang="en-US" sz="1600" dirty="0" smtClean="0"/>
              <a:t>bit-71 </a:t>
            </a:r>
            <a:r>
              <a:rPr lang="en-US" sz="1600" dirty="0"/>
              <a:t>of the Extended Capabilities element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Ranging Protocols – </a:t>
            </a:r>
            <a:r>
              <a:rPr lang="en-US" sz="1800" dirty="0" smtClean="0"/>
              <a:t>Time of Flight (</a:t>
            </a:r>
            <a:r>
              <a:rPr lang="en-US" sz="1800" dirty="0" err="1" smtClean="0"/>
              <a:t>ToF</a:t>
            </a:r>
            <a:r>
              <a:rPr lang="en-US" sz="1800" dirty="0" smtClean="0"/>
              <a:t>) measurement; may be extended for others (needs more discussion)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err="1" smtClean="0"/>
              <a:t>REVmc</a:t>
            </a:r>
            <a:r>
              <a:rPr lang="en-US" sz="1600" dirty="0" smtClean="0"/>
              <a:t> D8.0 Fine Timing Measurement </a:t>
            </a:r>
            <a:r>
              <a:rPr lang="en-US" sz="1600" dirty="0" err="1" smtClean="0"/>
              <a:t>Prototocol</a:t>
            </a:r>
            <a:r>
              <a:rPr lang="en-US" sz="1600" dirty="0" smtClean="0"/>
              <a:t> (</a:t>
            </a:r>
            <a:r>
              <a:rPr lang="en-US" sz="1600" b="1" dirty="0" smtClean="0"/>
              <a:t>FTM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VHT </a:t>
            </a:r>
            <a:r>
              <a:rPr lang="en-US" sz="1600" dirty="0"/>
              <a:t>NDP Sounding-based .11az protocol (</a:t>
            </a:r>
            <a:r>
              <a:rPr lang="en-US" sz="1600" b="1" dirty="0" err="1"/>
              <a:t>VHTz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HEW NDP Sounding-based .11az protocol (</a:t>
            </a:r>
            <a:r>
              <a:rPr lang="en-US" sz="1600" b="1" dirty="0" err="1"/>
              <a:t>HEWz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Ranging protocol while operating in 60 GHz (</a:t>
            </a:r>
            <a:r>
              <a:rPr lang="en-US" sz="1600" b="1" dirty="0" smtClean="0"/>
              <a:t>11AYz</a:t>
            </a:r>
            <a:r>
              <a:rPr lang="en-US" sz="1600" dirty="0" smtClean="0"/>
              <a:t>)</a:t>
            </a:r>
          </a:p>
          <a:p>
            <a:pPr marL="85725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3886200" cy="4467200"/>
          </a:xfrm>
        </p:spPr>
        <p:txBody>
          <a:bodyPr/>
          <a:lstStyle/>
          <a:p>
            <a:r>
              <a:rPr lang="en-US" sz="2000" dirty="0" smtClean="0"/>
              <a:t>Option -1 </a:t>
            </a:r>
          </a:p>
          <a:p>
            <a:pPr lvl="1"/>
            <a:r>
              <a:rPr lang="en-US" sz="1800" dirty="0" smtClean="0"/>
              <a:t>Discover Capabilities</a:t>
            </a:r>
          </a:p>
          <a:p>
            <a:pPr lvl="1"/>
            <a:r>
              <a:rPr lang="en-US" sz="1800" dirty="0" smtClean="0"/>
              <a:t>Negotiate Security -- optional</a:t>
            </a:r>
          </a:p>
          <a:p>
            <a:pPr lvl="1"/>
            <a:r>
              <a:rPr lang="en-US" sz="1800" dirty="0" smtClean="0"/>
              <a:t>Negotiate .11az parameters</a:t>
            </a:r>
          </a:p>
          <a:p>
            <a:pPr lvl="1"/>
            <a:r>
              <a:rPr lang="en-US" sz="1800" dirty="0" smtClean="0"/>
              <a:t>Measurement</a:t>
            </a:r>
          </a:p>
          <a:p>
            <a:r>
              <a:rPr lang="en-US" sz="2000" dirty="0" smtClean="0"/>
              <a:t>Pros</a:t>
            </a:r>
          </a:p>
          <a:p>
            <a:pPr lvl="1"/>
            <a:r>
              <a:rPr lang="en-US" sz="1800" dirty="0" smtClean="0"/>
              <a:t>Allows for LCI to be protected</a:t>
            </a:r>
          </a:p>
          <a:p>
            <a:pPr lvl="1"/>
            <a:r>
              <a:rPr lang="en-US" sz="1800" dirty="0" smtClean="0"/>
              <a:t>Protects parameter negotiation</a:t>
            </a:r>
          </a:p>
          <a:p>
            <a:r>
              <a:rPr lang="en-US" sz="2000" dirty="0" smtClean="0"/>
              <a:t>Cons</a:t>
            </a:r>
          </a:p>
          <a:p>
            <a:pPr lvl="1"/>
            <a:r>
              <a:rPr lang="en-US" sz="1800" dirty="0" smtClean="0"/>
              <a:t>Additional exchange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862264" y="1628800"/>
            <a:ext cx="3886200" cy="4402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Option-2</a:t>
            </a:r>
          </a:p>
          <a:p>
            <a:pPr lvl="1"/>
            <a:r>
              <a:rPr lang="en-US" sz="1800" kern="0" dirty="0" smtClean="0"/>
              <a:t>Discover Capabilities</a:t>
            </a:r>
          </a:p>
          <a:p>
            <a:pPr lvl="1"/>
            <a:r>
              <a:rPr lang="en-US" sz="1800" kern="0" dirty="0" smtClean="0"/>
              <a:t>Negotiate Security and .11az parameters</a:t>
            </a:r>
          </a:p>
          <a:p>
            <a:pPr lvl="1"/>
            <a:r>
              <a:rPr lang="en-US" sz="1800" kern="0" dirty="0" smtClean="0"/>
              <a:t>Measurement</a:t>
            </a:r>
          </a:p>
          <a:p>
            <a:r>
              <a:rPr lang="en-US" sz="2000" kern="0" dirty="0" smtClean="0"/>
              <a:t>Pros</a:t>
            </a:r>
          </a:p>
          <a:p>
            <a:pPr lvl="1"/>
            <a:r>
              <a:rPr lang="en-US" sz="1800" kern="0" dirty="0" smtClean="0"/>
              <a:t>Measurement starts early</a:t>
            </a:r>
          </a:p>
          <a:p>
            <a:pPr lvl="1"/>
            <a:r>
              <a:rPr lang="en-US" sz="1800" kern="0" dirty="0" smtClean="0"/>
              <a:t>LCI can be protected if sent in a separate management frame</a:t>
            </a:r>
          </a:p>
          <a:p>
            <a:r>
              <a:rPr lang="en-US" sz="2000" kern="0" dirty="0" smtClean="0"/>
              <a:t>Cons</a:t>
            </a:r>
          </a:p>
          <a:p>
            <a:pPr lvl="1"/>
            <a:r>
              <a:rPr lang="en-US" sz="1800" kern="0" dirty="0" smtClean="0"/>
              <a:t>Does not protect parameter negotiation</a:t>
            </a:r>
          </a:p>
          <a:p>
            <a:pPr lvl="1"/>
            <a:r>
              <a:rPr lang="en-US" sz="1800" kern="0" dirty="0" smtClean="0"/>
              <a:t>Increased time to get hold of LCI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1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Poll-1 </a:t>
            </a:r>
            <a:r>
              <a:rPr lang="en-US" dirty="0" smtClean="0"/>
              <a:t>(Security Negotiation)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Security </a:t>
            </a:r>
            <a:r>
              <a:rPr lang="en-US" dirty="0" smtClean="0"/>
              <a:t>negotiation </a:t>
            </a:r>
            <a:r>
              <a:rPr lang="en-US" dirty="0" smtClean="0"/>
              <a:t>options do you support?</a:t>
            </a:r>
            <a:endParaRPr lang="en-US" dirty="0" smtClean="0"/>
          </a:p>
          <a:p>
            <a:r>
              <a:rPr lang="en-US" dirty="0" smtClean="0"/>
              <a:t>Option-1: a separate step within the Negotiation Phase</a:t>
            </a:r>
          </a:p>
          <a:p>
            <a:r>
              <a:rPr lang="en-US" dirty="0" smtClean="0"/>
              <a:t>Option-2: an integrated Negotiation Phase</a:t>
            </a:r>
          </a:p>
          <a:p>
            <a:endParaRPr lang="en-US" dirty="0"/>
          </a:p>
          <a:p>
            <a:r>
              <a:rPr lang="en-US" dirty="0" smtClean="0"/>
              <a:t>Results</a:t>
            </a:r>
            <a:r>
              <a:rPr lang="en-US" dirty="0" smtClean="0"/>
              <a:t>: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57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dirty="0" smtClean="0"/>
              <a:t>Move to adopt security for 802.11az  to be </a:t>
            </a:r>
          </a:p>
          <a:p>
            <a:r>
              <a:rPr lang="en-US" dirty="0" smtClean="0"/>
              <a:t>&lt;remove the option that failed in Straw Poll-1&gt;</a:t>
            </a:r>
          </a:p>
          <a:p>
            <a:r>
              <a:rPr lang="en-US" dirty="0" smtClean="0"/>
              <a:t>Negotiated in a separate step prior to the negotiation of 802.11az protocol parameter negotiation</a:t>
            </a:r>
          </a:p>
          <a:p>
            <a:r>
              <a:rPr lang="en-US" dirty="0" smtClean="0"/>
              <a:t>Integrated and negotiated along with the negotiation of 802.11az protocol parameter negotiation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98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2000" b="0" dirty="0" smtClean="0"/>
              <a:t>From among the discovered Responders, the STA selects a subset (Rn) for negotiation</a:t>
            </a:r>
          </a:p>
          <a:p>
            <a:r>
              <a:rPr lang="en-US" sz="2000" b="0" dirty="0" smtClean="0"/>
              <a:t>To each of the member of Rn, the STA sends an initial FTM request (</a:t>
            </a:r>
            <a:r>
              <a:rPr lang="en-US" sz="2000" b="0" dirty="0" err="1" smtClean="0"/>
              <a:t>iFTMR</a:t>
            </a:r>
            <a:r>
              <a:rPr lang="en-US" sz="2000" b="0" dirty="0" smtClean="0"/>
              <a:t>) which includes at least one of:</a:t>
            </a:r>
          </a:p>
          <a:p>
            <a:pPr lvl="1"/>
            <a:r>
              <a:rPr lang="en-US" sz="1800" dirty="0" smtClean="0"/>
              <a:t>A FTM Parameters element as described in </a:t>
            </a:r>
            <a:r>
              <a:rPr lang="en-US" sz="1800" dirty="0" err="1" smtClean="0"/>
              <a:t>REVmc</a:t>
            </a:r>
            <a:r>
              <a:rPr lang="en-US" sz="1800" dirty="0" smtClean="0"/>
              <a:t> D8.0 which is a set of parameters that the STA proposes to use if it executes the </a:t>
            </a:r>
            <a:r>
              <a:rPr lang="en-US" sz="1800" b="1" i="1" dirty="0" smtClean="0"/>
              <a:t>FTM ranging </a:t>
            </a:r>
            <a:r>
              <a:rPr lang="en-US" sz="1800" dirty="0" smtClean="0"/>
              <a:t>protocol with the corresponding responder, </a:t>
            </a:r>
            <a:endParaRPr lang="en-US" sz="1800" b="1" dirty="0" smtClean="0"/>
          </a:p>
          <a:p>
            <a:pPr lvl="1"/>
            <a:r>
              <a:rPr lang="en-US" sz="1800" dirty="0" smtClean="0"/>
              <a:t>A </a:t>
            </a:r>
            <a:r>
              <a:rPr lang="en-US" sz="1800" b="1" i="1" dirty="0" smtClean="0"/>
              <a:t>NGP</a:t>
            </a:r>
            <a:r>
              <a:rPr lang="en-US" sz="1800" dirty="0" smtClean="0"/>
              <a:t> Parameters </a:t>
            </a:r>
            <a:r>
              <a:rPr lang="en-US" sz="1800" dirty="0"/>
              <a:t>element which is a set of parameters that the STA proposes to use if it executes </a:t>
            </a:r>
            <a:r>
              <a:rPr lang="en-US" sz="1800" dirty="0" smtClean="0"/>
              <a:t>either the </a:t>
            </a:r>
            <a:r>
              <a:rPr lang="en-US" sz="1800" b="1" i="1" dirty="0" err="1" smtClean="0"/>
              <a:t>VHTz</a:t>
            </a:r>
            <a:r>
              <a:rPr lang="en-US" sz="1800" b="1" i="1" dirty="0" smtClean="0"/>
              <a:t> or the </a:t>
            </a:r>
            <a:r>
              <a:rPr lang="en-US" sz="1800" b="1" i="1" dirty="0" err="1" smtClean="0"/>
              <a:t>HEWz</a:t>
            </a:r>
            <a:r>
              <a:rPr lang="en-US" sz="1800" b="1" i="1" dirty="0" smtClean="0"/>
              <a:t> ranging </a:t>
            </a:r>
            <a:r>
              <a:rPr lang="en-US" sz="1800" dirty="0" smtClean="0"/>
              <a:t>protocol </a:t>
            </a:r>
            <a:r>
              <a:rPr lang="en-US" sz="1800" dirty="0"/>
              <a:t>with the corresponding </a:t>
            </a:r>
            <a:r>
              <a:rPr lang="en-US" sz="1800" dirty="0" smtClean="0"/>
              <a:t>responder – NGP Parameters elements may include an optional </a:t>
            </a:r>
            <a:r>
              <a:rPr lang="en-US" sz="1800" dirty="0" err="1" smtClean="0"/>
              <a:t>VHTz</a:t>
            </a:r>
            <a:r>
              <a:rPr lang="en-US" sz="1800" dirty="0" smtClean="0"/>
              <a:t> , an optional </a:t>
            </a:r>
            <a:r>
              <a:rPr lang="en-US" sz="1800" dirty="0" err="1" smtClean="0"/>
              <a:t>HEWz</a:t>
            </a:r>
            <a:r>
              <a:rPr lang="en-US" sz="1800" dirty="0" smtClean="0"/>
              <a:t> and/or an optional 11AYz subelement(s)</a:t>
            </a:r>
          </a:p>
          <a:p>
            <a:pPr lvl="1"/>
            <a:r>
              <a:rPr lang="en-US" dirty="0" smtClean="0"/>
              <a:t>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1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The initiator indicates one of the following:</a:t>
            </a:r>
          </a:p>
          <a:p>
            <a:pPr lvl="1"/>
            <a:r>
              <a:rPr lang="en-US" sz="1800" dirty="0" smtClean="0"/>
              <a:t>No preference for the ranging protocol (the responder selects one based on its current operating conditions)</a:t>
            </a:r>
          </a:p>
          <a:p>
            <a:pPr lvl="1"/>
            <a:r>
              <a:rPr lang="en-US" sz="1800" b="0" dirty="0" smtClean="0"/>
              <a:t>A preferred ranging protocol (the responder may </a:t>
            </a:r>
            <a:r>
              <a:rPr lang="en-US" sz="1800" dirty="0" smtClean="0"/>
              <a:t>select a different ranging protocol </a:t>
            </a:r>
            <a:r>
              <a:rPr lang="en-US" sz="1800" b="0" dirty="0" smtClean="0"/>
              <a:t>if it has no resources to support the preferred one)</a:t>
            </a:r>
            <a:endParaRPr lang="en-US" sz="1800" b="0" dirty="0" smtClean="0">
              <a:solidFill>
                <a:srgbClr val="FF0000"/>
              </a:solidFill>
            </a:endParaRPr>
          </a:p>
          <a:p>
            <a:r>
              <a:rPr lang="en-US" sz="2000" b="0" dirty="0" smtClean="0"/>
              <a:t>The </a:t>
            </a:r>
            <a:r>
              <a:rPr lang="en-US" sz="2000" b="0" dirty="0"/>
              <a:t>responder </a:t>
            </a:r>
            <a:endParaRPr lang="en-US" sz="2000" b="0" dirty="0" smtClean="0"/>
          </a:p>
          <a:p>
            <a:pPr lvl="1"/>
            <a:r>
              <a:rPr lang="en-US" sz="1800" dirty="0"/>
              <a:t>C</a:t>
            </a:r>
            <a:r>
              <a:rPr lang="en-US" sz="1800" b="0" dirty="0" smtClean="0"/>
              <a:t>hooses </a:t>
            </a:r>
            <a:r>
              <a:rPr lang="en-US" sz="1800" b="0" dirty="0"/>
              <a:t>one of the ranging protocols and responds with the corresponding {</a:t>
            </a:r>
            <a:r>
              <a:rPr lang="en-US" sz="1800" i="1" dirty="0"/>
              <a:t>FTM, </a:t>
            </a:r>
            <a:r>
              <a:rPr lang="en-US" sz="1800" i="1" dirty="0" smtClean="0"/>
              <a:t>NGP</a:t>
            </a:r>
            <a:r>
              <a:rPr lang="en-US" sz="1800" b="0" dirty="0" smtClean="0"/>
              <a:t>} parameters </a:t>
            </a:r>
            <a:r>
              <a:rPr lang="en-US" sz="1800" b="0" dirty="0"/>
              <a:t>element in the initial FTM (in response to the initial FTM request</a:t>
            </a:r>
            <a:r>
              <a:rPr lang="en-US" sz="1800" b="0" dirty="0" smtClean="0"/>
              <a:t>), or</a:t>
            </a:r>
          </a:p>
          <a:p>
            <a:pPr lvl="1"/>
            <a:r>
              <a:rPr lang="en-US" sz="1800" b="0" dirty="0" smtClean="0"/>
              <a:t>Rejects the initial FTM request and optionally includes {</a:t>
            </a:r>
            <a:r>
              <a:rPr lang="en-US" sz="1800" b="0" i="1" dirty="0" smtClean="0"/>
              <a:t>FTM. NGP</a:t>
            </a:r>
            <a:r>
              <a:rPr lang="en-US" sz="1800" b="0" dirty="0" smtClean="0"/>
              <a:t>} parameters element indicating the parameter set that it can potentially support, if requested</a:t>
            </a:r>
            <a:endParaRPr lang="en-US" sz="1800" b="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3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Negotiation: Parameters to Negotiate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02832"/>
          </a:xfrm>
        </p:spPr>
        <p:txBody>
          <a:bodyPr/>
          <a:lstStyle/>
          <a:p>
            <a:r>
              <a:rPr lang="en-US" sz="1600" dirty="0" smtClean="0"/>
              <a:t>Determine specific capabilities, configuration</a:t>
            </a:r>
          </a:p>
          <a:p>
            <a:pPr lvl="1"/>
            <a:r>
              <a:rPr lang="en-US" sz="1400" dirty="0" smtClean="0"/>
              <a:t>Number of antennas</a:t>
            </a:r>
          </a:p>
          <a:p>
            <a:pPr lvl="1"/>
            <a:r>
              <a:rPr lang="en-US" sz="1400" dirty="0" smtClean="0"/>
              <a:t>LCI/Civic (with LCI includes offsets to individual antenna positions)</a:t>
            </a:r>
          </a:p>
          <a:p>
            <a:pPr lvl="1"/>
            <a:r>
              <a:rPr lang="en-US" sz="1400" dirty="0" smtClean="0"/>
              <a:t>What measurements are supported – </a:t>
            </a:r>
            <a:r>
              <a:rPr lang="en-US" sz="1400" dirty="0" err="1" smtClean="0"/>
              <a:t>ToF</a:t>
            </a:r>
            <a:r>
              <a:rPr lang="en-US" sz="1400" dirty="0" smtClean="0"/>
              <a:t>, Angular, </a:t>
            </a:r>
            <a:r>
              <a:rPr lang="en-US" sz="1400" dirty="0" err="1" smtClean="0"/>
              <a:t>etc</a:t>
            </a:r>
            <a:endParaRPr lang="en-US" sz="1400" dirty="0" smtClean="0"/>
          </a:p>
          <a:p>
            <a:pPr lvl="1"/>
            <a:r>
              <a:rPr lang="en-US" sz="1400" dirty="0" smtClean="0"/>
              <a:t>Security – key negotiation/derivation protocols</a:t>
            </a:r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600" dirty="0" smtClean="0"/>
              <a:t>Resource Allocation</a:t>
            </a:r>
          </a:p>
          <a:p>
            <a:pPr lvl="1"/>
            <a:r>
              <a:rPr lang="en-US" sz="1400" dirty="0" smtClean="0"/>
              <a:t>When are results expected? (immediate/delayed depending on Initiator capabilities)</a:t>
            </a:r>
          </a:p>
          <a:p>
            <a:pPr lvl="1"/>
            <a:r>
              <a:rPr lang="en-US" sz="1400" dirty="0" smtClean="0"/>
              <a:t>MU STA ID assignment</a:t>
            </a:r>
          </a:p>
          <a:p>
            <a:pPr lvl="1"/>
            <a:r>
              <a:rPr lang="en-US" sz="1400" dirty="0" smtClean="0"/>
              <a:t>SU/MU mode dynamics</a:t>
            </a:r>
          </a:p>
          <a:p>
            <a:r>
              <a:rPr lang="en-US" sz="1600" dirty="0" smtClean="0"/>
              <a:t>Preferred Mode of Measurement Protocol execution</a:t>
            </a:r>
          </a:p>
          <a:p>
            <a:pPr lvl="1"/>
            <a:r>
              <a:rPr lang="en-US" sz="1400" dirty="0" smtClean="0"/>
              <a:t>E.g., Band </a:t>
            </a:r>
            <a:r>
              <a:rPr lang="en-US" sz="1400" dirty="0"/>
              <a:t>and Channel Width to </a:t>
            </a:r>
            <a:r>
              <a:rPr lang="en-US" sz="1400" dirty="0" smtClean="0"/>
              <a:t>use, number of measurements in a burst, etc.</a:t>
            </a:r>
          </a:p>
          <a:p>
            <a:pPr lvl="1"/>
            <a:r>
              <a:rPr lang="en-US" sz="1400" dirty="0" smtClean="0"/>
              <a:t>Measurement Rate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67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107702</TotalTime>
  <Words>2316</Words>
  <Application>Microsoft Office PowerPoint</Application>
  <PresentationFormat>On-screen Show (4:3)</PresentationFormat>
  <Paragraphs>494</Paragraphs>
  <Slides>26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ＭＳ Ｐゴシック</vt:lpstr>
      <vt:lpstr>Arial</vt:lpstr>
      <vt:lpstr>Times New Roman</vt:lpstr>
      <vt:lpstr>Wingdings</vt:lpstr>
      <vt:lpstr>802-11-Submission</vt:lpstr>
      <vt:lpstr>Document</vt:lpstr>
      <vt:lpstr>802.11az Negotiation</vt:lpstr>
      <vt:lpstr>Motivation/Background</vt:lpstr>
      <vt:lpstr>Terminology</vt:lpstr>
      <vt:lpstr>Negotiation Options</vt:lpstr>
      <vt:lpstr>Straw Poll-1 (Security Negotiation)</vt:lpstr>
      <vt:lpstr>Motion-1</vt:lpstr>
      <vt:lpstr>Negotiation</vt:lpstr>
      <vt:lpstr>Negotiation (cont’d)</vt:lpstr>
      <vt:lpstr>.11az Negotiation: Parameters to Negotiate</vt:lpstr>
      <vt:lpstr>.11az Negotiation</vt:lpstr>
      <vt:lpstr>Initial FTM Request/Initial FTM Exchange (update based on outcome of Straw Poll-1)</vt:lpstr>
      <vt:lpstr>Security Parameters Element (TBD) – Needed only if option-2 wins</vt:lpstr>
      <vt:lpstr>NGP Parameters Element</vt:lpstr>
      <vt:lpstr>NGP Parameters element details (a set to start discussions with)</vt:lpstr>
      <vt:lpstr>VHTz Specific subelement (work in progress)</vt:lpstr>
      <vt:lpstr>HEWz Specific Subelement (work in progress)</vt:lpstr>
      <vt:lpstr>11AYz Specific Subelement</vt:lpstr>
      <vt:lpstr>.11az Negotiation – Straw Poll-2</vt:lpstr>
      <vt:lpstr>Motion-2</vt:lpstr>
      <vt:lpstr>Backup</vt:lpstr>
      <vt:lpstr>Status and Value fields (from IEEE 802.11-2016)</vt:lpstr>
      <vt:lpstr>What goes in the Beacon?</vt:lpstr>
      <vt:lpstr>Extended Capabilities Element</vt:lpstr>
      <vt:lpstr>FTM Parameters Element (as specified in IEEE 802.11-2016)</vt:lpstr>
      <vt:lpstr>.11az Negotiation</vt:lpstr>
      <vt:lpstr>How does all this work? -- an example</vt:lpstr>
    </vt:vector>
  </TitlesOfParts>
  <Company>Intel Corporation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802.11az Negotiation Phase Proposal</dc:title>
  <dc:creator>Donald Eastlake 3rd</dc:creator>
  <cp:keywords>CTPClassification=CTP_PUBLIC:VisualMarkings=</cp:keywords>
  <dc:description>Ganesh Venkatesan, Intel Corporation</dc:description>
  <cp:lastModifiedBy>Venkatesan, Ganesh</cp:lastModifiedBy>
  <cp:revision>1253</cp:revision>
  <cp:lastPrinted>2016-06-15T02:09:12Z</cp:lastPrinted>
  <dcterms:created xsi:type="dcterms:W3CDTF">2006-12-04T03:46:13Z</dcterms:created>
  <dcterms:modified xsi:type="dcterms:W3CDTF">2017-04-11T16:50:14Z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1431624824</vt:lpwstr>
  </property>
  <property fmtid="{D5CDD505-2E9C-101B-9397-08002B2CF9AE}" pid="3" name="TitusGUID">
    <vt:lpwstr>835adfc9-be72-4eae-8f47-2053bacfc1ad</vt:lpwstr>
  </property>
  <property fmtid="{D5CDD505-2E9C-101B-9397-08002B2CF9AE}" pid="4" name="CTP_TimeStamp">
    <vt:lpwstr>2017-04-11 16:49:51Z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