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69" r:id="rId2"/>
    <p:sldId id="335" r:id="rId3"/>
    <p:sldId id="336" r:id="rId4"/>
    <p:sldId id="317" r:id="rId5"/>
    <p:sldId id="318" r:id="rId6"/>
    <p:sldId id="386" r:id="rId7"/>
    <p:sldId id="319" r:id="rId8"/>
    <p:sldId id="351" r:id="rId9"/>
    <p:sldId id="320" r:id="rId10"/>
    <p:sldId id="321" r:id="rId11"/>
    <p:sldId id="389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37" r:id="rId20"/>
    <p:sldId id="350" r:id="rId21"/>
    <p:sldId id="338" r:id="rId22"/>
    <p:sldId id="332" r:id="rId23"/>
    <p:sldId id="333" r:id="rId24"/>
    <p:sldId id="334" r:id="rId25"/>
    <p:sldId id="353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52" r:id="rId34"/>
    <p:sldId id="348" r:id="rId35"/>
    <p:sldId id="347" r:id="rId36"/>
    <p:sldId id="349" r:id="rId37"/>
    <p:sldId id="354" r:id="rId38"/>
    <p:sldId id="357" r:id="rId39"/>
    <p:sldId id="358" r:id="rId40"/>
    <p:sldId id="355" r:id="rId41"/>
    <p:sldId id="356" r:id="rId42"/>
    <p:sldId id="359" r:id="rId43"/>
    <p:sldId id="360" r:id="rId44"/>
    <p:sldId id="361" r:id="rId45"/>
    <p:sldId id="363" r:id="rId46"/>
    <p:sldId id="364" r:id="rId47"/>
    <p:sldId id="376" r:id="rId48"/>
    <p:sldId id="373" r:id="rId49"/>
    <p:sldId id="374" r:id="rId50"/>
    <p:sldId id="375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5" r:id="rId60"/>
    <p:sldId id="387" r:id="rId61"/>
    <p:sldId id="390" r:id="rId62"/>
    <p:sldId id="388" r:id="rId63"/>
    <p:sldId id="391" r:id="rId6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99"/>
    <a:srgbClr val="FF9966"/>
    <a:srgbClr val="FF9933"/>
    <a:srgbClr val="FFFF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9336" autoAdjust="0"/>
  </p:normalViewPr>
  <p:slideViewPr>
    <p:cSldViewPr>
      <p:cViewPr>
        <p:scale>
          <a:sx n="70" d="100"/>
          <a:sy n="70" d="100"/>
        </p:scale>
        <p:origin x="-127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0926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9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18434" y="6475413"/>
            <a:ext cx="202549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dirty="0" smtClean="0"/>
              <a:t>Graham Smith, SR Technologies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802.11-17/0582r1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224694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April 2017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720969" y="848498"/>
            <a:ext cx="7772400" cy="1066800"/>
          </a:xfrm>
          <a:noFill/>
        </p:spPr>
        <p:txBody>
          <a:bodyPr/>
          <a:lstStyle/>
          <a:p>
            <a:r>
              <a:rPr lang="en-US" sz="2800" dirty="0" smtClean="0"/>
              <a:t>TG ax – Spatial Reuse</a:t>
            </a:r>
            <a:br>
              <a:rPr lang="en-US" sz="2800" dirty="0" smtClean="0"/>
            </a:br>
            <a:r>
              <a:rPr lang="en-US" sz="2800" dirty="0" smtClean="0"/>
              <a:t>OBSS_PD/TPC Examined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2017-04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69976" y="25908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324602"/>
              </p:ext>
            </p:extLst>
          </p:nvPr>
        </p:nvGraphicFramePr>
        <p:xfrm>
          <a:off x="534719" y="3200400"/>
          <a:ext cx="8383588" cy="3036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" name="Document" r:id="rId5" imgW="8290429" imgH="2787961" progId="Word.Document.8">
                  <p:embed/>
                </p:oleObj>
              </mc:Choice>
              <mc:Fallback>
                <p:oleObj name="Document" r:id="rId5" imgW="8290429" imgH="2787961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19" y="3200400"/>
                        <a:ext cx="8383588" cy="3036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11581"/>
            <a:ext cx="6953250" cy="577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1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8309"/>
            <a:ext cx="7029450" cy="583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07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73915"/>
            <a:ext cx="7705725" cy="581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07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1905000" y="4419600"/>
            <a:ext cx="838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05000" y="5638800"/>
            <a:ext cx="838200" cy="533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2667000" y="4419600"/>
            <a:ext cx="503752" cy="781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2743200" y="4458657"/>
            <a:ext cx="503752" cy="125634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00400" y="42788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TPC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647108"/>
            <a:ext cx="7467600" cy="580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83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8" y="685800"/>
            <a:ext cx="5726007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7" y="3657598"/>
            <a:ext cx="5726007" cy="297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9197" y="1971020"/>
            <a:ext cx="3074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TPC reduces the </a:t>
            </a:r>
            <a:r>
              <a:rPr lang="en-US" sz="1400" u="sng" dirty="0" smtClean="0"/>
              <a:t>wanted SNI</a:t>
            </a:r>
            <a:r>
              <a:rPr lang="en-US" sz="1400" dirty="0" smtClean="0"/>
              <a:t>R below </a:t>
            </a:r>
          </a:p>
          <a:p>
            <a:r>
              <a:rPr lang="en-US" sz="1400" dirty="0" smtClean="0"/>
              <a:t>desired 20dB 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 bwMode="auto">
          <a:xfrm>
            <a:off x="1600200" y="1600200"/>
            <a:ext cx="914400" cy="762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1"/>
            <a:endCxn id="8" idx="6"/>
          </p:cNvCxnSpPr>
          <p:nvPr/>
        </p:nvCxnSpPr>
        <p:spPr bwMode="auto">
          <a:xfrm flipH="1" flipV="1">
            <a:off x="2514600" y="1981200"/>
            <a:ext cx="3664597" cy="2514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284495" y="3702114"/>
            <a:ext cx="27959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TPC improves the SNIR in  </a:t>
            </a:r>
          </a:p>
          <a:p>
            <a:r>
              <a:rPr lang="en-US" sz="1400" dirty="0" smtClean="0"/>
              <a:t>the OBSS cell but still above 20dB</a:t>
            </a:r>
          </a:p>
          <a:p>
            <a:r>
              <a:rPr lang="en-US" sz="1400" dirty="0" smtClean="0"/>
              <a:t>Without TPC </a:t>
            </a:r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 bwMode="auto">
          <a:xfrm>
            <a:off x="1447800" y="4648200"/>
            <a:ext cx="914400" cy="762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endCxn id="14" idx="7"/>
          </p:cNvCxnSpPr>
          <p:nvPr/>
        </p:nvCxnSpPr>
        <p:spPr bwMode="auto">
          <a:xfrm flipH="1">
            <a:off x="2228289" y="4038600"/>
            <a:ext cx="4020111" cy="7211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248400" y="100198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11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97361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03" y="838200"/>
            <a:ext cx="5412227" cy="562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257800" y="3039979"/>
            <a:ext cx="3048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 bwMode="auto">
          <a:xfrm>
            <a:off x="3429000" y="1905000"/>
            <a:ext cx="1873437" cy="11796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400800" y="5867400"/>
            <a:ext cx="2553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 </a:t>
            </a:r>
            <a:r>
              <a:rPr lang="en-US" dirty="0" err="1" smtClean="0"/>
              <a:t>UL</a:t>
            </a:r>
            <a:r>
              <a:rPr lang="en-US" dirty="0" smtClean="0"/>
              <a:t> worse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53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62001"/>
            <a:ext cx="5486398" cy="284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48990"/>
            <a:ext cx="5486399" cy="285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1066800" y="1524000"/>
            <a:ext cx="1219200" cy="1600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4200" y="1295400"/>
            <a:ext cx="1219200" cy="890322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999" y="1679257"/>
            <a:ext cx="351474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TPC has drastic effect for the</a:t>
            </a:r>
          </a:p>
          <a:p>
            <a:r>
              <a:rPr lang="en-US" sz="1600" dirty="0" smtClean="0"/>
              <a:t>close STAs</a:t>
            </a:r>
            <a:r>
              <a:rPr lang="en-US" dirty="0" smtClean="0"/>
              <a:t> </a:t>
            </a:r>
          </a:p>
          <a:p>
            <a:r>
              <a:rPr lang="en-US" sz="1800" dirty="0" smtClean="0"/>
              <a:t>SNIR of 16, 17 dB reduced to 2dB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2209800" y="1981200"/>
            <a:ext cx="3505199" cy="838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714999" y="4267200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OBSS SNIR is above 20 dB </a:t>
            </a:r>
          </a:p>
          <a:p>
            <a:r>
              <a:rPr lang="en-US" sz="1600" dirty="0" smtClean="0"/>
              <a:t>with and without TPC.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999" y="3048000"/>
            <a:ext cx="3451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Worse case UL, UL</a:t>
            </a:r>
          </a:p>
          <a:p>
            <a:r>
              <a:rPr lang="en-US" dirty="0" smtClean="0"/>
              <a:t>OBSS_PD/TPC not good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1676400" y="4419600"/>
            <a:ext cx="4038599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792905" y="74037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312083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472" y="685800"/>
            <a:ext cx="5603228" cy="575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88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3612"/>
            <a:ext cx="5486400" cy="2850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78717"/>
            <a:ext cx="5562599" cy="288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3600" y="1582572"/>
            <a:ext cx="28605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Again TPC causes </a:t>
            </a:r>
          </a:p>
          <a:p>
            <a:r>
              <a:rPr lang="en-US" sz="1800" dirty="0" smtClean="0"/>
              <a:t>Wanted SNIR to drop </a:t>
            </a:r>
          </a:p>
          <a:p>
            <a:r>
              <a:rPr lang="en-US" sz="1800" dirty="0" smtClean="0"/>
              <a:t>below 20dB at closest STAs</a:t>
            </a:r>
          </a:p>
          <a:p>
            <a:endParaRPr lang="en-US" sz="1800" dirty="0"/>
          </a:p>
          <a:p>
            <a:r>
              <a:rPr lang="en-US" sz="1800" dirty="0" smtClean="0"/>
              <a:t>For most STAs, 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 none or little TPC effect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066800" y="1371600"/>
            <a:ext cx="914400" cy="667187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9" idx="7"/>
          </p:cNvCxnSpPr>
          <p:nvPr/>
        </p:nvCxnSpPr>
        <p:spPr bwMode="auto">
          <a:xfrm flipH="1" flipV="1">
            <a:off x="1847289" y="1469307"/>
            <a:ext cx="4096311" cy="43569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079958" y="4419600"/>
            <a:ext cx="244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Well above 20 dB with </a:t>
            </a:r>
          </a:p>
          <a:p>
            <a:r>
              <a:rPr lang="en-US" sz="1800" dirty="0" smtClean="0"/>
              <a:t>or without TPC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61323" y="740376"/>
            <a:ext cx="265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/>
              <a:t>Wanted SNIR with interference </a:t>
            </a:r>
          </a:p>
          <a:p>
            <a:r>
              <a:rPr lang="en-US" sz="1400" u="sng" dirty="0" smtClean="0"/>
              <a:t>From OBSS STA 16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199512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assumed TPC scheme protects the OBSS, but causes poor wanted SNIR in too many cases</a:t>
            </a:r>
          </a:p>
          <a:p>
            <a:pPr lvl="1"/>
            <a:r>
              <a:rPr lang="en-US" dirty="0" smtClean="0"/>
              <a:t>No real incentive to apply TPC as better off for the STA if it is not applied.</a:t>
            </a:r>
          </a:p>
          <a:p>
            <a:r>
              <a:rPr lang="en-US" dirty="0" smtClean="0"/>
              <a:t>Need to make a better decision on when to transmit based upon more than just apply TPC and go?</a:t>
            </a:r>
          </a:p>
          <a:p>
            <a:endParaRPr lang="en-US" dirty="0" smtClean="0"/>
          </a:p>
          <a:p>
            <a:r>
              <a:rPr lang="en-US" dirty="0"/>
              <a:t>In the UL, UL situation the better result is if TPC was not used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UL </a:t>
            </a:r>
            <a:r>
              <a:rPr lang="en-US" dirty="0" err="1" smtClean="0"/>
              <a:t>UL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5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876800"/>
          </a:xfrm>
        </p:spPr>
        <p:txBody>
          <a:bodyPr/>
          <a:lstStyle/>
          <a:p>
            <a:r>
              <a:rPr lang="en-US" dirty="0" smtClean="0"/>
              <a:t>Comments on OBSS_PD Spatial Reuse addressed by this presentation</a:t>
            </a:r>
          </a:p>
          <a:p>
            <a:pPr lvl="1"/>
            <a:r>
              <a:rPr lang="en-US" b="1" dirty="0" smtClean="0"/>
              <a:t>5494</a:t>
            </a:r>
            <a:r>
              <a:rPr lang="en-US" b="1" dirty="0"/>
              <a:t>, </a:t>
            </a:r>
            <a:r>
              <a:rPr lang="en-US" b="1" dirty="0" smtClean="0"/>
              <a:t>5495, 5503, </a:t>
            </a:r>
            <a:r>
              <a:rPr lang="en-US" b="1" dirty="0"/>
              <a:t>6762, 6768, </a:t>
            </a:r>
            <a:r>
              <a:rPr lang="en-US" b="1" dirty="0" smtClean="0"/>
              <a:t>7129</a:t>
            </a:r>
            <a:r>
              <a:rPr lang="en-US" b="1" dirty="0"/>
              <a:t>, 7230, </a:t>
            </a:r>
            <a:r>
              <a:rPr lang="en-US" b="1" dirty="0" smtClean="0"/>
              <a:t>9947</a:t>
            </a:r>
            <a:r>
              <a:rPr lang="en-US" b="1" dirty="0"/>
              <a:t>, 10031, 10033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Proposal </a:t>
            </a:r>
            <a:r>
              <a:rPr lang="en-US" dirty="0"/>
              <a:t>to link OBSS_PD adjustment with TPC was approved </a:t>
            </a:r>
          </a:p>
          <a:p>
            <a:r>
              <a:rPr lang="en-US" dirty="0" smtClean="0"/>
              <a:t>BUT</a:t>
            </a:r>
          </a:p>
          <a:p>
            <a:r>
              <a:rPr lang="en-US" dirty="0" smtClean="0"/>
              <a:t>No </a:t>
            </a:r>
            <a:r>
              <a:rPr lang="en-US" dirty="0"/>
              <a:t>described scheme for selecting the OBSS_PD level</a:t>
            </a:r>
          </a:p>
          <a:p>
            <a:endParaRPr lang="en-US" dirty="0" smtClean="0"/>
          </a:p>
          <a:p>
            <a:r>
              <a:rPr lang="en-US" dirty="0" smtClean="0"/>
              <a:t>Dynamic adjustment of CCA, “DSC” was described and analyzed over many scenarios but was never approved for the SFD or Draft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34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UL, DL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71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87" y="685801"/>
            <a:ext cx="8120913" cy="566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1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1" y="1003867"/>
            <a:ext cx="4744976" cy="24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45237" y="1054089"/>
            <a:ext cx="38354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Lower SNIR overall due to OBSS AP</a:t>
            </a:r>
          </a:p>
          <a:p>
            <a:endParaRPr lang="en-US" sz="1800" dirty="0" smtClean="0"/>
          </a:p>
          <a:p>
            <a:r>
              <a:rPr lang="en-US" sz="1800" dirty="0" smtClean="0"/>
              <a:t>Closer OBSS </a:t>
            </a:r>
            <a:r>
              <a:rPr lang="en-US" sz="1800" dirty="0"/>
              <a:t>STAs </a:t>
            </a:r>
            <a:r>
              <a:rPr lang="en-US" sz="1800" dirty="0" smtClean="0"/>
              <a:t>increase TPC </a:t>
            </a:r>
          </a:p>
          <a:p>
            <a:r>
              <a:rPr lang="en-US" sz="1800" dirty="0" smtClean="0"/>
              <a:t>worsens wanted SNIR  significantly</a:t>
            </a:r>
          </a:p>
          <a:p>
            <a:endParaRPr lang="en-US" sz="1800" dirty="0"/>
          </a:p>
          <a:p>
            <a:r>
              <a:rPr lang="en-US" sz="1800" dirty="0" smtClean="0"/>
              <a:t>(AP to AP interference)</a:t>
            </a:r>
          </a:p>
          <a:p>
            <a:endParaRPr lang="en-US" sz="1800" dirty="0"/>
          </a:p>
        </p:txBody>
      </p:sp>
      <p:sp>
        <p:nvSpPr>
          <p:cNvPr id="8" name="Oval 7"/>
          <p:cNvSpPr/>
          <p:nvPr/>
        </p:nvSpPr>
        <p:spPr bwMode="auto">
          <a:xfrm>
            <a:off x="925637" y="1587489"/>
            <a:ext cx="1235775" cy="1295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161413" y="1908169"/>
            <a:ext cx="3183826" cy="14923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endCxn id="16" idx="7"/>
          </p:cNvCxnSpPr>
          <p:nvPr/>
        </p:nvCxnSpPr>
        <p:spPr bwMode="auto">
          <a:xfrm flipH="1" flipV="1">
            <a:off x="3796657" y="1422179"/>
            <a:ext cx="1548579" cy="336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830637" y="1282689"/>
            <a:ext cx="1131763" cy="9525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5236" y="3607200"/>
            <a:ext cx="3798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OBSS STA 11 DL SNIR above 20dB </a:t>
            </a:r>
          </a:p>
          <a:p>
            <a:r>
              <a:rPr lang="en-US" sz="1800" dirty="0" smtClean="0"/>
              <a:t>TPC does reduce interference but not really needed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3645077"/>
            <a:ext cx="4846636" cy="2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543524" y="3962400"/>
            <a:ext cx="3801712" cy="9403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4252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3" y="990600"/>
            <a:ext cx="4928937" cy="25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733800"/>
            <a:ext cx="5035839" cy="26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49714" y="1600200"/>
            <a:ext cx="31066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Worse case in the OBSS</a:t>
            </a:r>
          </a:p>
          <a:p>
            <a:r>
              <a:rPr lang="en-US" sz="1800" dirty="0" smtClean="0"/>
              <a:t>(STA 1 is closest to cell 1)</a:t>
            </a:r>
          </a:p>
          <a:p>
            <a:endParaRPr lang="en-US" sz="1800" dirty="0" smtClean="0"/>
          </a:p>
          <a:p>
            <a:r>
              <a:rPr lang="en-US" sz="1800" dirty="0" smtClean="0"/>
              <a:t>TPC does reduce interference</a:t>
            </a:r>
          </a:p>
          <a:p>
            <a:r>
              <a:rPr lang="en-US" sz="1800" dirty="0" smtClean="0"/>
              <a:t>BUT</a:t>
            </a:r>
          </a:p>
          <a:p>
            <a:r>
              <a:rPr lang="en-US" sz="1800" dirty="0" smtClean="0"/>
              <a:t>Wanted SNIR is low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749714" y="4419600"/>
            <a:ext cx="2642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Typical case in the OBSS</a:t>
            </a:r>
          </a:p>
          <a:p>
            <a:endParaRPr lang="en-US" sz="1800" dirty="0"/>
          </a:p>
          <a:p>
            <a:r>
              <a:rPr lang="en-US" sz="1800" u="sng" dirty="0" smtClean="0"/>
              <a:t>Above 20dB SNIR </a:t>
            </a:r>
          </a:p>
          <a:p>
            <a:r>
              <a:rPr lang="en-US" sz="1800" dirty="0" smtClean="0"/>
              <a:t>with or without TPC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2057400" y="2362200"/>
            <a:ext cx="3692314" cy="30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13188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OBSS AP higher TX power results in the UL wanted SNIR is lower for the outer STAs (15 dB)</a:t>
            </a:r>
          </a:p>
          <a:p>
            <a:r>
              <a:rPr lang="en-US" dirty="0" smtClean="0"/>
              <a:t>If TPC used the UL SNIR goes very low for many STAs</a:t>
            </a:r>
          </a:p>
          <a:p>
            <a:r>
              <a:rPr lang="en-US" dirty="0" smtClean="0"/>
              <a:t>In the OBSS TPC does improve the OBSS SNIR DL</a:t>
            </a:r>
          </a:p>
          <a:p>
            <a:r>
              <a:rPr lang="en-US" dirty="0" smtClean="0"/>
              <a:t>Simply using TPC with the assumed scheme is not acceptable</a:t>
            </a:r>
          </a:p>
          <a:p>
            <a:endParaRPr lang="en-US" dirty="0"/>
          </a:p>
          <a:p>
            <a:r>
              <a:rPr lang="en-US" dirty="0" smtClean="0"/>
              <a:t>Need a better method for decision to transmit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for UL DL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60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DL, UL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40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7353"/>
            <a:ext cx="7015163" cy="5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34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7" y="647353"/>
            <a:ext cx="7015163" cy="582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808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56284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32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1112"/>
            <a:ext cx="7875391" cy="57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85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examine OBSS_PD/TPC as presently described and to see what affect TPC has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 examine what happens if DSC is used 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As decision maker for OBSS_PD/TPC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Independently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020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685800"/>
            <a:ext cx="530322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9287" y="767477"/>
            <a:ext cx="2524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DL UL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Wanted DL for OBSS STA 11 UL</a:t>
            </a:r>
          </a:p>
          <a:p>
            <a:endParaRPr lang="en-US" sz="1800" dirty="0"/>
          </a:p>
          <a:p>
            <a:r>
              <a:rPr lang="en-US" sz="1800" dirty="0" smtClean="0"/>
              <a:t>SNIR&gt;20dB if no TPC</a:t>
            </a:r>
          </a:p>
          <a:p>
            <a:r>
              <a:rPr lang="en-US" sz="1800" dirty="0" smtClean="0"/>
              <a:t>(STA 7 is closest )</a:t>
            </a:r>
          </a:p>
          <a:p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63185" y="3733800"/>
            <a:ext cx="26522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UL SNIR in OBSS for Cell 1 DL transmissions</a:t>
            </a:r>
          </a:p>
          <a:p>
            <a:r>
              <a:rPr lang="en-US" sz="1600" dirty="0"/>
              <a:t>(</a:t>
            </a:r>
            <a:r>
              <a:rPr lang="en-US" sz="1600" dirty="0" smtClean="0"/>
              <a:t>Lower values as AP is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interferer)</a:t>
            </a:r>
          </a:p>
          <a:p>
            <a:endParaRPr lang="en-US" sz="1800" dirty="0"/>
          </a:p>
          <a:p>
            <a:r>
              <a:rPr lang="en-US" sz="1800" dirty="0" smtClean="0"/>
              <a:t>(OBSS STA 7 is furthest</a:t>
            </a:r>
          </a:p>
          <a:p>
            <a:r>
              <a:rPr lang="en-US" sz="1800" dirty="0" smtClean="0"/>
              <a:t>So no TPC)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9" y="3505200"/>
            <a:ext cx="5712724" cy="28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>
            <a:stCxn id="7" idx="1"/>
          </p:cNvCxnSpPr>
          <p:nvPr/>
        </p:nvCxnSpPr>
        <p:spPr bwMode="auto">
          <a:xfrm flipH="1" flipV="1">
            <a:off x="1829937" y="1828800"/>
            <a:ext cx="4119350" cy="2313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2035791" y="5029200"/>
            <a:ext cx="4227394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01821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5333998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33800"/>
            <a:ext cx="5333999" cy="268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7955" y="1447800"/>
            <a:ext cx="2334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OBSS STA 1 is closest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4267200"/>
            <a:ext cx="137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Typical case</a:t>
            </a:r>
          </a:p>
        </p:txBody>
      </p:sp>
    </p:spTree>
    <p:extLst>
      <p:ext uri="{BB962C8B-B14F-4D97-AF65-F5344CB8AC3E}">
        <p14:creationId xmlns:p14="http://schemas.microsoft.com/office/powerpoint/2010/main" val="2646917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Again the assumed OBSS_PD/TPC scheme does not perform well</a:t>
            </a:r>
          </a:p>
          <a:p>
            <a:r>
              <a:rPr lang="en-US" dirty="0" smtClean="0"/>
              <a:t>Better results for the wanted SNIR if no TPC </a:t>
            </a:r>
          </a:p>
          <a:p>
            <a:endParaRPr lang="en-US" dirty="0"/>
          </a:p>
          <a:p>
            <a:r>
              <a:rPr lang="en-US" dirty="0" smtClean="0"/>
              <a:t>Need better decision </a:t>
            </a:r>
            <a:r>
              <a:rPr lang="en-US" dirty="0"/>
              <a:t>o</a:t>
            </a:r>
            <a:r>
              <a:rPr lang="en-US" dirty="0" smtClean="0"/>
              <a:t>n when to transmit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UL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98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Now we look at DL, DL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40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73" y="685800"/>
            <a:ext cx="789316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676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7" y="685800"/>
            <a:ext cx="7523473" cy="579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3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399" cy="275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09" y="3674064"/>
            <a:ext cx="5455692" cy="27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21907" y="770572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DL </a:t>
            </a:r>
            <a:r>
              <a:rPr lang="en-US" sz="1800" dirty="0" err="1" smtClean="0"/>
              <a:t>DL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STA 7 is closest to </a:t>
            </a:r>
          </a:p>
          <a:p>
            <a:r>
              <a:rPr lang="en-US" sz="1800" dirty="0" smtClean="0"/>
              <a:t>OBSS AP</a:t>
            </a:r>
          </a:p>
          <a:p>
            <a:endParaRPr lang="en-US" sz="1800" dirty="0"/>
          </a:p>
          <a:p>
            <a:r>
              <a:rPr lang="en-US" sz="1800" dirty="0" smtClean="0"/>
              <a:t>SNIR 16 dB reduced to 5 by TPC</a:t>
            </a:r>
            <a:endParaRPr lang="en-US" sz="1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1600201" y="1752600"/>
            <a:ext cx="4190999" cy="990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791200" y="3674064"/>
            <a:ext cx="3584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OBSS STA 1 is closest to </a:t>
            </a:r>
          </a:p>
          <a:p>
            <a:r>
              <a:rPr lang="en-US" sz="1800" dirty="0" smtClean="0"/>
              <a:t>Cell 1 AP  (then STA 12)</a:t>
            </a:r>
          </a:p>
          <a:p>
            <a:endParaRPr lang="en-US" sz="1800" dirty="0"/>
          </a:p>
          <a:p>
            <a:r>
              <a:rPr lang="en-US" sz="1800" dirty="0" smtClean="0"/>
              <a:t>SNIR 16 dB increased to 27 by TPC</a:t>
            </a:r>
          </a:p>
          <a:p>
            <a:endParaRPr lang="en-US" sz="1800" dirty="0"/>
          </a:p>
          <a:p>
            <a:r>
              <a:rPr lang="en-US" sz="1800" dirty="0" smtClean="0"/>
              <a:t>Only 3 OBSS STAs below 20dB</a:t>
            </a:r>
          </a:p>
          <a:p>
            <a:r>
              <a:rPr lang="en-US" sz="1800" dirty="0" smtClean="0"/>
              <a:t>With no TPC</a:t>
            </a:r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62000" y="3886200"/>
            <a:ext cx="4876801" cy="11597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26291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Assumed TPC scheme causes the wanted SNIR to remain below 20dB for all STAs</a:t>
            </a:r>
          </a:p>
          <a:p>
            <a:r>
              <a:rPr lang="en-US" dirty="0" smtClean="0"/>
              <a:t>Without TPC, SNIR &gt;20dB for all STAs except one (7) (16 dB </a:t>
            </a:r>
            <a:r>
              <a:rPr lang="en-US" dirty="0" err="1" smtClean="0"/>
              <a:t>cf</a:t>
            </a:r>
            <a:r>
              <a:rPr lang="en-US" dirty="0" smtClean="0"/>
              <a:t> 5 dB with TPC)</a:t>
            </a:r>
          </a:p>
          <a:p>
            <a:r>
              <a:rPr lang="en-US" dirty="0" smtClean="0"/>
              <a:t>TPC improves the SNIR in the OBSS but even without it the SNIR &gt; 20 dB for all STAs except 1.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</a:t>
            </a:r>
            <a:r>
              <a:rPr lang="en-US" dirty="0" err="1" smtClean="0"/>
              <a:t>DL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9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clear that the assumed scheme for OBBS_PD and TPC has problems.</a:t>
            </a:r>
          </a:p>
          <a:p>
            <a:r>
              <a:rPr lang="en-US" dirty="0" smtClean="0"/>
              <a:t>No scheme is described in the Draft </a:t>
            </a:r>
          </a:p>
          <a:p>
            <a:endParaRPr lang="en-US" u="sng" dirty="0"/>
          </a:p>
          <a:p>
            <a:r>
              <a:rPr lang="en-US" u="sng" dirty="0" smtClean="0"/>
              <a:t>In order to work, a better decision process is required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201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000" dirty="0" smtClean="0"/>
              <a:t>A STA using DSC will set its effective CCA level to the received signal strength of the wanted beacon, minus a margin</a:t>
            </a:r>
          </a:p>
          <a:p>
            <a:r>
              <a:rPr lang="en-US" sz="1800" dirty="0" err="1" smtClean="0"/>
              <a:t>CCAeff</a:t>
            </a:r>
            <a:r>
              <a:rPr lang="en-US" sz="1800" dirty="0" smtClean="0"/>
              <a:t> </a:t>
            </a:r>
            <a:r>
              <a:rPr lang="en-US" sz="1800" dirty="0"/>
              <a:t>= MIN (</a:t>
            </a:r>
            <a:r>
              <a:rPr lang="en-US" sz="1800" dirty="0" smtClean="0"/>
              <a:t>DSC </a:t>
            </a:r>
            <a:r>
              <a:rPr lang="en-US" sz="1800" dirty="0"/>
              <a:t>Upper Limit, RSSI </a:t>
            </a:r>
            <a:r>
              <a:rPr lang="en-US" sz="1800" baseline="-25000" dirty="0"/>
              <a:t>beacon </a:t>
            </a:r>
            <a:r>
              <a:rPr lang="en-US" sz="1800" dirty="0"/>
              <a:t>) – </a:t>
            </a:r>
            <a:r>
              <a:rPr lang="en-US" sz="1800" dirty="0" smtClean="0"/>
              <a:t>DSC Margin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DSC Margin is related to wanted SNIR, say 20 dB</a:t>
            </a:r>
          </a:p>
          <a:p>
            <a:r>
              <a:rPr lang="en-US" sz="2000" dirty="0" smtClean="0"/>
              <a:t>DL beacon from AP is 7 dB stronger than UL packet, hence DSC Margin for STA set to 27dB </a:t>
            </a:r>
          </a:p>
          <a:p>
            <a:pPr marL="0" indent="0">
              <a:buNone/>
            </a:pPr>
            <a:r>
              <a:rPr lang="en-US" sz="2000" dirty="0" smtClean="0"/>
              <a:t>AP Threshold setting</a:t>
            </a:r>
          </a:p>
          <a:p>
            <a:r>
              <a:rPr lang="en-US" sz="2000" dirty="0" smtClean="0"/>
              <a:t>Weakest UL is -55dBm, with 20dB margin</a:t>
            </a:r>
          </a:p>
          <a:p>
            <a:r>
              <a:rPr lang="en-US" sz="2000" dirty="0" smtClean="0"/>
              <a:t>AP sets threshold to -75 dBm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DSC to make TX decision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2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533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TXPWR and OBSS_PD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0" dirty="0" smtClean="0"/>
              <a:t>The spatial reuse scheme presently in 11ax Draft allows a STA to reduce its OBSS_PD if it also decreases its Transmit Power.</a:t>
            </a:r>
          </a:p>
          <a:p>
            <a:pPr eaLnBrk="1" hangingPunct="1">
              <a:defRPr/>
            </a:pPr>
            <a:r>
              <a:rPr lang="en-US" sz="1800" b="0" dirty="0" smtClean="0"/>
              <a:t>The relationship is defined by the equation</a:t>
            </a:r>
            <a:r>
              <a:rPr lang="en-US" sz="2000" dirty="0" smtClean="0"/>
              <a:t>:</a:t>
            </a:r>
          </a:p>
          <a:p>
            <a:pPr eaLnBrk="1" hangingPunct="1">
              <a:defRPr/>
            </a:pPr>
            <a:r>
              <a:rPr lang="en-US" sz="1600" b="0" i="1" dirty="0" err="1" smtClean="0"/>
              <a:t>TXPWRmax</a:t>
            </a:r>
            <a:r>
              <a:rPr lang="en-US" sz="1600" b="0" i="1" dirty="0" smtClean="0"/>
              <a:t>= </a:t>
            </a:r>
            <a:r>
              <a:rPr lang="en-US" sz="1600" b="0" i="1" dirty="0" err="1" smtClean="0"/>
              <a:t>TXPWRref</a:t>
            </a:r>
            <a:r>
              <a:rPr lang="en-US" sz="1600" b="0" i="1" dirty="0" smtClean="0"/>
              <a:t> – (</a:t>
            </a:r>
            <a:r>
              <a:rPr lang="en-US" sz="1600" b="0" i="1" dirty="0" err="1" smtClean="0"/>
              <a:t>OBSS_PDlevel</a:t>
            </a:r>
            <a:r>
              <a:rPr lang="en-US" sz="1600" b="0" i="1" dirty="0" smtClean="0"/>
              <a:t>- OBSS_PD min)</a:t>
            </a:r>
          </a:p>
          <a:p>
            <a:pPr marL="1200150" lvl="3" indent="0" eaLnBrk="1" hangingPunct="1">
              <a:buNone/>
              <a:defRPr/>
            </a:pPr>
            <a:r>
              <a:rPr lang="en-US" sz="1200" i="1" dirty="0" err="1" smtClean="0"/>
              <a:t>O</a:t>
            </a:r>
            <a:r>
              <a:rPr lang="en-US" sz="1200" b="0" i="1" dirty="0" err="1" smtClean="0"/>
              <a:t>BSS_PDmax</a:t>
            </a:r>
            <a:r>
              <a:rPr lang="en-US" sz="1200" b="0" i="1" dirty="0" smtClean="0"/>
              <a:t> &gt;</a:t>
            </a:r>
            <a:r>
              <a:rPr lang="en-US" sz="1200" b="0" i="1" dirty="0" err="1" smtClean="0"/>
              <a:t>OBSS_PDlevel</a:t>
            </a:r>
            <a:r>
              <a:rPr lang="en-US" sz="1200" b="0" i="1" dirty="0" smtClean="0"/>
              <a:t>&gt;</a:t>
            </a:r>
            <a:r>
              <a:rPr lang="en-US" sz="1200" b="0" i="1" dirty="0" err="1" smtClean="0"/>
              <a:t>OBSS_Pd</a:t>
            </a:r>
            <a:r>
              <a:rPr lang="en-US" sz="1050" b="0" i="1" dirty="0" err="1" smtClean="0"/>
              <a:t>min</a:t>
            </a:r>
            <a:endParaRPr lang="en-US" sz="1200" i="1" dirty="0"/>
          </a:p>
          <a:p>
            <a:pPr marL="114300" indent="0" eaLnBrk="1" hangingPunct="1">
              <a:buNone/>
              <a:defRPr/>
            </a:pPr>
            <a:r>
              <a:rPr lang="en-US" sz="1400" b="0" dirty="0" err="1" smtClean="0"/>
              <a:t>TXPWRref</a:t>
            </a:r>
            <a:r>
              <a:rPr lang="en-US" sz="1400" b="0" dirty="0" smtClean="0"/>
              <a:t> = 21 dBm, OBSS_PD max= -62 dBm, </a:t>
            </a:r>
            <a:r>
              <a:rPr lang="en-US" sz="1400" b="0" dirty="0" err="1" smtClean="0"/>
              <a:t>OBSS_PDmin</a:t>
            </a:r>
            <a:r>
              <a:rPr lang="en-US" sz="1400" b="0" dirty="0" smtClean="0"/>
              <a:t> = -82 dBm</a:t>
            </a:r>
          </a:p>
          <a:p>
            <a:pPr marL="114300" indent="0" eaLnBrk="1" hangingPunct="1">
              <a:buNone/>
              <a:defRPr/>
            </a:pPr>
            <a:r>
              <a:rPr lang="en-US" sz="1600" dirty="0" smtClean="0"/>
              <a:t>For a STA with TXPWR = 15 dBm, AP = 20dBm </a:t>
            </a:r>
            <a:r>
              <a:rPr lang="en-US" sz="1600" b="0" dirty="0" smtClean="0"/>
              <a:t>(as per the Simulation Document)</a:t>
            </a:r>
          </a:p>
          <a:p>
            <a:pPr marL="114300" indent="0" eaLnBrk="1" hangingPunct="1"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1242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007" y="312420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880100"/>
            <a:ext cx="35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Note:  These are the default values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648200"/>
          </a:xfrm>
        </p:spPr>
        <p:txBody>
          <a:bodyPr/>
          <a:lstStyle/>
          <a:p>
            <a:r>
              <a:rPr lang="en-US" sz="2000" dirty="0" smtClean="0"/>
              <a:t>UL, UL situation </a:t>
            </a:r>
          </a:p>
          <a:p>
            <a:r>
              <a:rPr lang="en-US" sz="2000" dirty="0" smtClean="0"/>
              <a:t>Take </a:t>
            </a:r>
            <a:r>
              <a:rPr lang="en-US" sz="2000" u="sng" dirty="0" smtClean="0"/>
              <a:t>worse case </a:t>
            </a:r>
            <a:r>
              <a:rPr lang="en-US" sz="2000" dirty="0" smtClean="0"/>
              <a:t>example OBSS STA 1 UL.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DSC prevents transmission of STAs 4 - 10, and 19 -21</a:t>
            </a:r>
          </a:p>
          <a:p>
            <a:pPr lvl="1"/>
            <a:r>
              <a:rPr lang="en-US" sz="1600" dirty="0" smtClean="0"/>
              <a:t>(These are the closest cell 1 STAs to OBSS STA 1)</a:t>
            </a:r>
          </a:p>
          <a:p>
            <a:r>
              <a:rPr lang="en-US" sz="2000" dirty="0" smtClean="0"/>
              <a:t>In this case, using DSC to make the decision to transmit overcomes worse of the TPC  problem.</a:t>
            </a:r>
          </a:p>
          <a:p>
            <a:endParaRPr lang="en-US" sz="1800" dirty="0" smtClean="0"/>
          </a:p>
          <a:p>
            <a:r>
              <a:rPr lang="en-US" sz="1800" dirty="0" smtClean="0"/>
              <a:t>Still no real incentive or need to use TPC as it worsens the wanted SNIR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9" y="1676400"/>
            <a:ext cx="440115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914400" y="2359617"/>
            <a:ext cx="838200" cy="13716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59" y="1667790"/>
            <a:ext cx="4393951" cy="228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5476164" y="2514600"/>
            <a:ext cx="773373" cy="12192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285664" y="3720981"/>
            <a:ext cx="3810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914400" y="2425581"/>
            <a:ext cx="838200" cy="13056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476164" y="2512017"/>
            <a:ext cx="773373" cy="12089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2819400" y="2133600"/>
            <a:ext cx="315604" cy="1587381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391400" y="2133600"/>
            <a:ext cx="315604" cy="1630599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2819400" y="2359617"/>
            <a:ext cx="315604" cy="13613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7391400" y="2359617"/>
            <a:ext cx="315604" cy="14045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9620331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40462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0910" y="3054564"/>
            <a:ext cx="447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DSC would stop STA 6-9 from transmission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" y="3352800"/>
            <a:ext cx="4404621" cy="228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5134"/>
            <a:ext cx="44001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52475"/>
            <a:ext cx="4424986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219200" y="1397168"/>
            <a:ext cx="4572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38800" y="1473368"/>
            <a:ext cx="457200" cy="1346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219200" y="1422484"/>
            <a:ext cx="457200" cy="139691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5638800" y="1473368"/>
            <a:ext cx="457200" cy="13460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1066800" y="3962400"/>
            <a:ext cx="6096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0910" y="5646094"/>
            <a:ext cx="447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DSC would stop STA 5-9 from transmission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618672" y="3962400"/>
            <a:ext cx="553528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1066800" y="3962400"/>
            <a:ext cx="6096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5618672" y="3962400"/>
            <a:ext cx="553528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351585" y="6015426"/>
            <a:ext cx="674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UL, UL using DSC to make decision is perfect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103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1" y="1003867"/>
            <a:ext cx="4744976" cy="246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8047" y="1009155"/>
            <a:ext cx="36535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UL, DL</a:t>
            </a:r>
          </a:p>
          <a:p>
            <a:r>
              <a:rPr lang="en-US" sz="1800" dirty="0" smtClean="0"/>
              <a:t>OBSS AP is the interferer.</a:t>
            </a:r>
          </a:p>
          <a:p>
            <a:endParaRPr lang="en-US" sz="1800" dirty="0" smtClean="0"/>
          </a:p>
          <a:p>
            <a:r>
              <a:rPr lang="en-US" sz="1800" dirty="0" smtClean="0"/>
              <a:t>DSC allows Transmit only on </a:t>
            </a:r>
          </a:p>
          <a:p>
            <a:r>
              <a:rPr lang="en-US" sz="1800" dirty="0" smtClean="0"/>
              <a:t>STAs 13 – 17 and 24</a:t>
            </a:r>
          </a:p>
          <a:p>
            <a:endParaRPr lang="en-US" sz="1800" dirty="0"/>
          </a:p>
          <a:p>
            <a:r>
              <a:rPr lang="en-US" sz="1800" dirty="0" smtClean="0"/>
              <a:t>TPC does cause wanted SNIR to be </a:t>
            </a:r>
          </a:p>
          <a:p>
            <a:r>
              <a:rPr lang="en-US" sz="1800" dirty="0" smtClean="0"/>
              <a:t>Lower than 20dB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DSC is perfect for UL DL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/>
              <a:t>Use of TPC does reduce wanted SNIR below 20 dB and makes no real difference in the OBSS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" y="3645077"/>
            <a:ext cx="4846636" cy="251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144000" y="1828800"/>
            <a:ext cx="45719" cy="4571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5800" y="1778168"/>
            <a:ext cx="160020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685800" y="1778168"/>
            <a:ext cx="16002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2992840" y="1763383"/>
            <a:ext cx="779060" cy="14984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2971800" y="1763383"/>
            <a:ext cx="800100" cy="1498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609600" y="4114800"/>
            <a:ext cx="1676400" cy="18032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09600" y="4114800"/>
            <a:ext cx="1600200" cy="1803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048000" y="4114800"/>
            <a:ext cx="744940" cy="18032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2992840" y="4114800"/>
            <a:ext cx="779060" cy="18032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2819400" y="1981200"/>
            <a:ext cx="2525836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60282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838200"/>
            <a:ext cx="5333998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12548" y="694371"/>
            <a:ext cx="341228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</a:t>
            </a:r>
            <a:r>
              <a:rPr lang="en-US" sz="1800" u="sng" dirty="0" smtClean="0"/>
              <a:t>DL UL </a:t>
            </a:r>
          </a:p>
          <a:p>
            <a:endParaRPr lang="en-US" sz="1800" dirty="0" smtClean="0"/>
          </a:p>
          <a:p>
            <a:r>
              <a:rPr lang="en-US" sz="1800" u="sng" dirty="0" smtClean="0"/>
              <a:t>Worse case</a:t>
            </a:r>
          </a:p>
          <a:p>
            <a:r>
              <a:rPr lang="en-US" sz="1400" dirty="0" smtClean="0"/>
              <a:t>OBSS STA 1 is closest to Cell 1 AP </a:t>
            </a:r>
          </a:p>
          <a:p>
            <a:r>
              <a:rPr lang="en-US" sz="1400" dirty="0" smtClean="0"/>
              <a:t>Unwanted </a:t>
            </a:r>
            <a:r>
              <a:rPr lang="en-US" sz="1400" dirty="0" err="1" smtClean="0"/>
              <a:t>Pr</a:t>
            </a:r>
            <a:r>
              <a:rPr lang="en-US" sz="1400" dirty="0" smtClean="0"/>
              <a:t> = -71 dBm</a:t>
            </a:r>
          </a:p>
          <a:p>
            <a:r>
              <a:rPr lang="en-US" sz="1400" dirty="0" smtClean="0"/>
              <a:t>AP (DSC) CCA is set to -75dBm</a:t>
            </a:r>
          </a:p>
          <a:p>
            <a:r>
              <a:rPr lang="en-US" sz="1800" dirty="0" smtClean="0"/>
              <a:t>DSC Stops AP from transmitting</a:t>
            </a:r>
          </a:p>
          <a:p>
            <a:r>
              <a:rPr lang="en-US" sz="1800" dirty="0" smtClean="0"/>
              <a:t>If OBSS STA 1 is transmitting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38200" y="1524000"/>
            <a:ext cx="3429000" cy="15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3733800" y="1752600"/>
            <a:ext cx="20574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5" y="3657600"/>
            <a:ext cx="4748213" cy="238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>
            <a:off x="838200" y="5105399"/>
            <a:ext cx="4224878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181600" y="5051376"/>
            <a:ext cx="31091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 Threshold – AP transmits if below </a:t>
            </a:r>
          </a:p>
          <a:p>
            <a:endParaRPr lang="en-US" sz="1200" dirty="0"/>
          </a:p>
          <a:p>
            <a:r>
              <a:rPr lang="en-US" sz="1400" dirty="0" smtClean="0"/>
              <a:t>So let’s look at OBSS STA 16 situation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429000" y="5105400"/>
            <a:ext cx="1752600" cy="609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838200" y="2286000"/>
            <a:ext cx="4953000" cy="2362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604137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0491" y="796667"/>
            <a:ext cx="32816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DL, UL</a:t>
            </a:r>
          </a:p>
          <a:p>
            <a:r>
              <a:rPr lang="en-US" sz="1800" dirty="0" smtClean="0"/>
              <a:t>DSC allows this</a:t>
            </a:r>
          </a:p>
          <a:p>
            <a:r>
              <a:rPr lang="en-US" sz="1800" dirty="0" smtClean="0"/>
              <a:t>Without TPC, 0 STAs &lt;20 dB</a:t>
            </a:r>
          </a:p>
          <a:p>
            <a:endParaRPr lang="en-US" sz="1800" dirty="0"/>
          </a:p>
          <a:p>
            <a:r>
              <a:rPr lang="en-US" sz="1800" dirty="0" smtClean="0"/>
              <a:t>With TPC 3 STAs &lt;20dB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DSC makes a good decision but</a:t>
            </a:r>
          </a:p>
          <a:p>
            <a:r>
              <a:rPr lang="en-US" sz="1800" dirty="0">
                <a:solidFill>
                  <a:srgbClr val="FF0000"/>
                </a:solidFill>
              </a:rPr>
              <a:t>b</a:t>
            </a:r>
            <a:r>
              <a:rPr lang="en-US" sz="1800" dirty="0" smtClean="0">
                <a:solidFill>
                  <a:srgbClr val="FF0000"/>
                </a:solidFill>
              </a:rPr>
              <a:t>etter wanted SNIR  if no TPC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2" y="3733800"/>
            <a:ext cx="5040901" cy="253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1066800" y="4267200"/>
            <a:ext cx="381000" cy="1727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438400" y="4296770"/>
            <a:ext cx="659242" cy="172703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V="1">
            <a:off x="1066800" y="4296770"/>
            <a:ext cx="304800" cy="16974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2438400" y="4296770"/>
            <a:ext cx="664504" cy="16974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15000" y="3872981"/>
            <a:ext cx="34442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 to AP interference</a:t>
            </a:r>
          </a:p>
          <a:p>
            <a:r>
              <a:rPr lang="en-US" sz="1800" dirty="0" smtClean="0"/>
              <a:t>Resulting interference in OBSS</a:t>
            </a:r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r>
              <a:rPr lang="en-US" sz="1800" dirty="0" smtClean="0"/>
              <a:t>DSC stops 1-3, 11-15</a:t>
            </a:r>
          </a:p>
          <a:p>
            <a:r>
              <a:rPr lang="en-US" sz="1800" dirty="0" smtClean="0"/>
              <a:t>TPC does not help much</a:t>
            </a:r>
          </a:p>
          <a:p>
            <a:endParaRPr lang="en-US" sz="1800" dirty="0"/>
          </a:p>
          <a:p>
            <a:r>
              <a:rPr lang="en-US" sz="1800" dirty="0" smtClean="0"/>
              <a:t>But case can be made to use TPC</a:t>
            </a:r>
          </a:p>
          <a:p>
            <a:r>
              <a:rPr lang="en-US" sz="1800" dirty="0" smtClean="0"/>
              <a:t>As long as DSC used</a:t>
            </a:r>
            <a:endParaRPr 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2" y="743588"/>
            <a:ext cx="5040901" cy="283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1828800" y="2162494"/>
            <a:ext cx="3931692" cy="9985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78091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1759783"/>
            <a:ext cx="3352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OBSS AP to  AP is -70 dBm</a:t>
            </a:r>
          </a:p>
          <a:p>
            <a:r>
              <a:rPr lang="en-US" sz="1800" dirty="0" smtClean="0"/>
              <a:t>All or nothing</a:t>
            </a:r>
          </a:p>
          <a:p>
            <a:endParaRPr lang="en-US" sz="1800" dirty="0" smtClean="0"/>
          </a:p>
          <a:p>
            <a:r>
              <a:rPr lang="en-US" sz="1800" dirty="0" smtClean="0"/>
              <a:t>DSC prevents DL if OBSS AP is transmitting</a:t>
            </a:r>
          </a:p>
          <a:p>
            <a:endParaRPr lang="en-US" sz="1800" dirty="0"/>
          </a:p>
          <a:p>
            <a:r>
              <a:rPr lang="en-US" sz="1800" dirty="0" smtClean="0">
                <a:solidFill>
                  <a:srgbClr val="FF0000"/>
                </a:solidFill>
              </a:rPr>
              <a:t>Reasonable decision as in a number of cases either wanted or the OBSS SNIR is bad with or without TPC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600" b="0" dirty="0" smtClean="0"/>
              <a:t>. </a:t>
            </a:r>
            <a:endParaRPr lang="en-US" sz="1600" b="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8" y="793692"/>
            <a:ext cx="5476164" cy="275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1" y="3720172"/>
            <a:ext cx="5477301" cy="275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V="1">
            <a:off x="685800" y="1295400"/>
            <a:ext cx="3429000" cy="163086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" y="4191000"/>
            <a:ext cx="3581400" cy="167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42967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dirty="0"/>
              <a:t>OBSS_PD/TPC </a:t>
            </a:r>
            <a:r>
              <a:rPr lang="en-US" dirty="0" smtClean="0"/>
              <a:t>using the assumed scheme results </a:t>
            </a:r>
            <a:r>
              <a:rPr lang="en-US" dirty="0"/>
              <a:t>in many cases of poor </a:t>
            </a:r>
            <a:r>
              <a:rPr lang="en-US" dirty="0" smtClean="0"/>
              <a:t>SNIR and is not viable</a:t>
            </a:r>
            <a:endParaRPr lang="en-US" dirty="0"/>
          </a:p>
          <a:p>
            <a:r>
              <a:rPr lang="en-US" dirty="0"/>
              <a:t>Using DFC </a:t>
            </a:r>
            <a:r>
              <a:rPr lang="en-US" dirty="0" smtClean="0"/>
              <a:t>to make the transmit decision and </a:t>
            </a:r>
            <a:r>
              <a:rPr lang="en-US" dirty="0"/>
              <a:t>OBSS_PD/TPC </a:t>
            </a:r>
            <a:r>
              <a:rPr lang="en-US" dirty="0" smtClean="0"/>
              <a:t>improves the results</a:t>
            </a:r>
            <a:endParaRPr lang="en-US" dirty="0"/>
          </a:p>
          <a:p>
            <a:pPr lvl="1"/>
            <a:r>
              <a:rPr lang="en-US" dirty="0"/>
              <a:t>Using DFC to make the transmit decision works </a:t>
            </a:r>
            <a:r>
              <a:rPr lang="en-US" dirty="0" smtClean="0"/>
              <a:t>well</a:t>
            </a:r>
            <a:endParaRPr lang="en-US" dirty="0"/>
          </a:p>
          <a:p>
            <a:pPr lvl="1"/>
            <a:r>
              <a:rPr lang="en-US" dirty="0" smtClean="0"/>
              <a:t>Often results </a:t>
            </a:r>
            <a:r>
              <a:rPr lang="en-US" dirty="0"/>
              <a:t>in poorer </a:t>
            </a:r>
            <a:r>
              <a:rPr lang="en-US" dirty="0" smtClean="0"/>
              <a:t>SNIR </a:t>
            </a:r>
            <a:r>
              <a:rPr lang="en-US" dirty="0"/>
              <a:t>in wanted Cell (incentive?)</a:t>
            </a:r>
          </a:p>
          <a:p>
            <a:pPr lvl="1"/>
            <a:r>
              <a:rPr lang="en-US" dirty="0"/>
              <a:t>Improves performance in the OBSS</a:t>
            </a:r>
          </a:p>
          <a:p>
            <a:pPr lvl="1"/>
            <a:endParaRPr lang="en-US" dirty="0"/>
          </a:p>
          <a:p>
            <a:r>
              <a:rPr lang="en-US" dirty="0" smtClean="0"/>
              <a:t>Using DFC on its own provides the better results overall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Note: These results are for the enterprise cell scenario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Effects of using DSC 3CH cell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8724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Let’s look (quickly) at another scenario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200" dirty="0" smtClean="0"/>
              <a:t>Indoor Enterprise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65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99" y="1219200"/>
            <a:ext cx="6450013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838200"/>
            <a:ext cx="380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Indoor Enterprise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257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6297613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2438400" y="4038600"/>
            <a:ext cx="3962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391400" y="3884711"/>
            <a:ext cx="156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AP to AP -64 dBm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1600200" y="3124200"/>
            <a:ext cx="838200" cy="9143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52443" y="268511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-45 dBm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1600200" y="3124200"/>
            <a:ext cx="5638800" cy="1676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5800" y="4800599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-80 dBm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9237" y="255215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OBSS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749614" y="1631244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Complete OBSS, 100%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48600" y="3276600"/>
            <a:ext cx="1040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 9</a:t>
            </a:r>
          </a:p>
          <a:p>
            <a:r>
              <a:rPr lang="en-US" sz="1400" dirty="0" smtClean="0"/>
              <a:t>Worse case</a:t>
            </a:r>
            <a:endParaRPr lang="en-US" sz="1400" dirty="0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 bwMode="auto">
          <a:xfrm flipH="1">
            <a:off x="5638800" y="3538210"/>
            <a:ext cx="2209800" cy="5003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434165" y="4669794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5688402" y="445913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47465" y="4669795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5951638" y="4467667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8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5433204" y="403734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4914770" y="3607013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9</a:t>
            </a: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5638800" y="43103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</a:t>
            </a:r>
            <a:endParaRPr lang="en-US" sz="1100" dirty="0"/>
          </a:p>
        </p:txBody>
      </p:sp>
      <p:sp>
        <p:nvSpPr>
          <p:cNvPr id="32" name="TextBox 31"/>
          <p:cNvSpPr txBox="1"/>
          <p:nvPr/>
        </p:nvSpPr>
        <p:spPr>
          <a:xfrm>
            <a:off x="6089965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13</a:t>
            </a:r>
            <a:endParaRPr lang="en-US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5943600" y="429895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16</a:t>
            </a:r>
            <a:endParaRPr lang="en-US" sz="1100" dirty="0"/>
          </a:p>
        </p:txBody>
      </p:sp>
      <p:sp>
        <p:nvSpPr>
          <p:cNvPr id="34" name="TextBox 33"/>
          <p:cNvSpPr txBox="1"/>
          <p:nvPr/>
        </p:nvSpPr>
        <p:spPr>
          <a:xfrm>
            <a:off x="6421995" y="4615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17</a:t>
            </a:r>
            <a:endParaRPr 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076135" y="4640443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21</a:t>
            </a:r>
            <a:endParaRPr 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6456374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25</a:t>
            </a:r>
            <a:endParaRPr 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7076135" y="4081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29</a:t>
            </a:r>
            <a:endParaRPr 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6921703" y="4234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5410200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33</a:t>
            </a:r>
            <a:endParaRPr lang="en-US" sz="1100" dirty="0"/>
          </a:p>
        </p:txBody>
      </p:sp>
      <p:sp>
        <p:nvSpPr>
          <p:cNvPr id="40" name="TextBox 39"/>
          <p:cNvSpPr txBox="1"/>
          <p:nvPr/>
        </p:nvSpPr>
        <p:spPr>
          <a:xfrm>
            <a:off x="6082244" y="37007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37</a:t>
            </a:r>
            <a:endParaRPr lang="en-US" sz="1100" dirty="0"/>
          </a:p>
        </p:txBody>
      </p:sp>
      <p:sp>
        <p:nvSpPr>
          <p:cNvPr id="41" name="TextBox 40"/>
          <p:cNvSpPr txBox="1"/>
          <p:nvPr/>
        </p:nvSpPr>
        <p:spPr>
          <a:xfrm>
            <a:off x="5434165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49</a:t>
            </a:r>
            <a:endParaRPr 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7084568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45</a:t>
            </a:r>
            <a:endParaRPr 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6456374" y="365760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41</a:t>
            </a:r>
            <a:endParaRPr 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6083300" y="3112785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53</a:t>
            </a:r>
            <a:endParaRPr lang="en-US" sz="1100" dirty="0"/>
          </a:p>
        </p:txBody>
      </p:sp>
      <p:sp>
        <p:nvSpPr>
          <p:cNvPr id="45" name="TextBox 44"/>
          <p:cNvSpPr txBox="1"/>
          <p:nvPr/>
        </p:nvSpPr>
        <p:spPr>
          <a:xfrm>
            <a:off x="6456374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57</a:t>
            </a:r>
            <a:endParaRPr lang="en-US" sz="1100" dirty="0"/>
          </a:p>
        </p:txBody>
      </p:sp>
      <p:sp>
        <p:nvSpPr>
          <p:cNvPr id="46" name="TextBox 45"/>
          <p:cNvSpPr txBox="1"/>
          <p:nvPr/>
        </p:nvSpPr>
        <p:spPr>
          <a:xfrm>
            <a:off x="7106207" y="30911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61</a:t>
            </a:r>
            <a:endParaRPr lang="en-US" sz="1100" dirty="0"/>
          </a:p>
        </p:txBody>
      </p:sp>
      <p:sp>
        <p:nvSpPr>
          <p:cNvPr id="47" name="TextBox 46"/>
          <p:cNvSpPr txBox="1"/>
          <p:nvPr/>
        </p:nvSpPr>
        <p:spPr>
          <a:xfrm>
            <a:off x="6943342" y="3277819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9259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 has a packet to transmit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 OBSS signal is being received, STA notes OBSS </a:t>
            </a:r>
            <a:r>
              <a:rPr lang="en-US" dirty="0" err="1" smtClean="0"/>
              <a:t>Pr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 calculates allowed TXPWR and adjusts TXPWR</a:t>
            </a:r>
          </a:p>
          <a:p>
            <a:pPr lvl="1"/>
            <a:r>
              <a:rPr lang="en-US" dirty="0" smtClean="0"/>
              <a:t>E.g. OBSS </a:t>
            </a:r>
            <a:r>
              <a:rPr lang="en-US" dirty="0" err="1" smtClean="0"/>
              <a:t>Pr</a:t>
            </a:r>
            <a:r>
              <a:rPr lang="en-US" dirty="0" smtClean="0"/>
              <a:t> = -72 dBm</a:t>
            </a:r>
          </a:p>
          <a:p>
            <a:pPr lvl="1"/>
            <a:r>
              <a:rPr lang="en-US" dirty="0" smtClean="0"/>
              <a:t>Max TXPWR = 21 – (-72 + 82) = 11 dBm</a:t>
            </a:r>
            <a:br>
              <a:rPr lang="en-US" dirty="0" smtClean="0"/>
            </a:br>
            <a:r>
              <a:rPr lang="en-US" dirty="0" smtClean="0"/>
              <a:t>        i.e. </a:t>
            </a:r>
            <a:r>
              <a:rPr lang="en-US" sz="1800" dirty="0" smtClean="0"/>
              <a:t>a reduction of 4 dB for a STA with 15 dBm max TXPWR</a:t>
            </a:r>
            <a:br>
              <a:rPr lang="en-US" sz="1800" dirty="0" smtClean="0"/>
            </a:br>
            <a:r>
              <a:rPr lang="en-US" sz="1800" dirty="0" smtClean="0"/>
              <a:t>               a  reduction of 9 dB for an AP with 20 dBm max TXPWR</a:t>
            </a:r>
          </a:p>
          <a:p>
            <a:pPr lvl="1"/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STA then transmits its packet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600" dirty="0" smtClean="0"/>
              <a:t>NOTE: This behavior is not actually described in the Draft, but it is certainly allowed and is a reasonable interpretation (given that no description is given on how it is to be used).  </a:t>
            </a:r>
          </a:p>
          <a:p>
            <a:pPr marL="0" indent="0">
              <a:buNone/>
            </a:pPr>
            <a:r>
              <a:rPr lang="en-US" sz="1600" dirty="0" smtClean="0"/>
              <a:t>In order to transmit, the OBSS_PD must be set to the level of the received OBSS Pr</a:t>
            </a:r>
            <a:r>
              <a:rPr lang="en-US" sz="2000" dirty="0" smtClean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Assumed OBSS_PD/TPC scheme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065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42244"/>
            <a:ext cx="230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UL, UL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94167" y="4267200"/>
            <a:ext cx="2607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OK </a:t>
            </a:r>
          </a:p>
          <a:p>
            <a:r>
              <a:rPr lang="en-US" sz="1800" dirty="0" smtClean="0"/>
              <a:t>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Clear case where TPC </a:t>
            </a:r>
          </a:p>
          <a:p>
            <a:r>
              <a:rPr lang="en-US" sz="1800" dirty="0" smtClean="0"/>
              <a:t>Should not be used</a:t>
            </a:r>
            <a:endParaRPr lang="en-US" sz="18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1147998"/>
            <a:ext cx="6324835" cy="25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9" y="3810000"/>
            <a:ext cx="63019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94570" y="1676400"/>
            <a:ext cx="25070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Without TPC</a:t>
            </a:r>
          </a:p>
          <a:p>
            <a:r>
              <a:rPr lang="en-US" sz="1800" dirty="0" smtClean="0"/>
              <a:t>Generally OK</a:t>
            </a:r>
          </a:p>
          <a:p>
            <a:endParaRPr lang="en-US" sz="1800" dirty="0" smtClean="0"/>
          </a:p>
          <a:p>
            <a:r>
              <a:rPr lang="en-US" sz="1800" dirty="0" smtClean="0"/>
              <a:t>With TPC &lt;10dB SNIR</a:t>
            </a:r>
          </a:p>
          <a:p>
            <a:r>
              <a:rPr lang="en-US" sz="1800" dirty="0" smtClean="0"/>
              <a:t>In too many cases</a:t>
            </a: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343400" y="1905000"/>
            <a:ext cx="2286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4724400" y="2599730"/>
            <a:ext cx="1812414" cy="1434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7946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742244"/>
            <a:ext cx="2308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UL, UL</a:t>
            </a:r>
          </a:p>
          <a:p>
            <a:r>
              <a:rPr lang="en-US" sz="2000" u="sng" dirty="0" smtClean="0"/>
              <a:t>With DSC</a:t>
            </a:r>
            <a:endParaRPr lang="en-US" sz="2000" u="sng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354"/>
            <a:ext cx="6324835" cy="25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" y="3810000"/>
            <a:ext cx="630194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78313" y="1690255"/>
            <a:ext cx="30110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Without TPC</a:t>
            </a:r>
          </a:p>
          <a:p>
            <a:r>
              <a:rPr lang="en-US" sz="1800" dirty="0" smtClean="0"/>
              <a:t>Generally OK</a:t>
            </a:r>
          </a:p>
          <a:p>
            <a:r>
              <a:rPr lang="en-US" sz="1800" dirty="0" smtClean="0"/>
              <a:t>With TPC &lt;20dB SNIR</a:t>
            </a:r>
          </a:p>
          <a:p>
            <a:endParaRPr lang="en-US" sz="1800" dirty="0"/>
          </a:p>
          <a:p>
            <a:r>
              <a:rPr lang="en-US" sz="1800" dirty="0" smtClean="0"/>
              <a:t>DSC </a:t>
            </a:r>
            <a:r>
              <a:rPr lang="en-US" sz="1400" dirty="0" smtClean="0"/>
              <a:t>stops 1, 17-24,28-32, 52-64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DSC stops worse TPC SNIR</a:t>
            </a:r>
          </a:p>
          <a:p>
            <a:r>
              <a:rPr lang="en-US" sz="1800" dirty="0" smtClean="0"/>
              <a:t>but TPC SNIR is still low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600200" y="1524000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62200" y="1524000"/>
            <a:ext cx="3048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962400" y="1524000"/>
            <a:ext cx="914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00200" y="1524000"/>
            <a:ext cx="533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2362200" y="1524000"/>
            <a:ext cx="3048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3962400" y="1524000"/>
            <a:ext cx="914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457200" y="1524000"/>
            <a:ext cx="762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4169" y="4267200"/>
            <a:ext cx="2649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u="sng" dirty="0" smtClean="0"/>
              <a:t>TPC results in low wanted SNIR</a:t>
            </a:r>
            <a:endParaRPr lang="en-US" sz="1800" u="sng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533400" y="4191863"/>
            <a:ext cx="762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00200" y="4191000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1600200" y="4191000"/>
            <a:ext cx="533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3" name="Rectangle 22"/>
          <p:cNvSpPr/>
          <p:nvPr/>
        </p:nvSpPr>
        <p:spPr bwMode="auto">
          <a:xfrm>
            <a:off x="2363525" y="4191000"/>
            <a:ext cx="3048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2362200" y="4191000"/>
            <a:ext cx="3048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4038600" y="4191000"/>
            <a:ext cx="914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4038600" y="4191000"/>
            <a:ext cx="9144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8153593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14401"/>
            <a:ext cx="6063899" cy="27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75644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UL, DL</a:t>
            </a:r>
            <a:endParaRPr lang="en-US" sz="20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676399"/>
            <a:ext cx="2706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SNIR 15- 20dB</a:t>
            </a:r>
          </a:p>
          <a:p>
            <a:r>
              <a:rPr lang="en-US" sz="1800" dirty="0" smtClean="0"/>
              <a:t>With TPC 2-10dB</a:t>
            </a:r>
          </a:p>
          <a:p>
            <a:endParaRPr lang="en-US" sz="1800" dirty="0"/>
          </a:p>
          <a:p>
            <a:r>
              <a:rPr lang="en-US" sz="1800" dirty="0" smtClean="0"/>
              <a:t>OBSS AP is the interferer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04809"/>
            <a:ext cx="6063899" cy="244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44900" y="3795878"/>
            <a:ext cx="26385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(OBSS STA9 is closest)</a:t>
            </a:r>
          </a:p>
          <a:p>
            <a:endParaRPr lang="en-US" sz="1800" dirty="0" smtClean="0"/>
          </a:p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78311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914401"/>
            <a:ext cx="6063899" cy="27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756442"/>
            <a:ext cx="131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UL, DL</a:t>
            </a:r>
          </a:p>
          <a:p>
            <a:r>
              <a:rPr lang="en-US" sz="2000" dirty="0" smtClean="0"/>
              <a:t>With DSC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1676399"/>
            <a:ext cx="25423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allows only </a:t>
            </a:r>
          </a:p>
          <a:p>
            <a:r>
              <a:rPr lang="en-US" sz="1800" dirty="0" smtClean="0"/>
              <a:t>13-15, 25, 37-39, 49</a:t>
            </a:r>
          </a:p>
          <a:p>
            <a:r>
              <a:rPr lang="en-US" sz="1800" dirty="0" smtClean="0"/>
              <a:t>No TPC SNIR&gt;20dB</a:t>
            </a:r>
            <a:endParaRPr lang="en-US" sz="1800" dirty="0"/>
          </a:p>
          <a:p>
            <a:r>
              <a:rPr lang="en-US" sz="1800" dirty="0" smtClean="0"/>
              <a:t>with TPC SNIR&lt;13dB</a:t>
            </a:r>
          </a:p>
          <a:p>
            <a:endParaRPr lang="en-US" sz="1800" dirty="0" smtClean="0"/>
          </a:p>
          <a:p>
            <a:r>
              <a:rPr lang="en-US" sz="1800" dirty="0" smtClean="0"/>
              <a:t>Pretty Good </a:t>
            </a:r>
            <a:r>
              <a:rPr lang="en-US" sz="1800" u="sng" dirty="0" smtClean="0"/>
              <a:t>if no TPC</a:t>
            </a:r>
            <a:r>
              <a:rPr lang="en-US" sz="1800" dirty="0" smtClean="0"/>
              <a:t>!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04809"/>
            <a:ext cx="6063899" cy="244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77882" y="4147065"/>
            <a:ext cx="2541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Worse case</a:t>
            </a:r>
          </a:p>
          <a:p>
            <a:r>
              <a:rPr lang="en-US" sz="1800" dirty="0" smtClean="0"/>
              <a:t>OK with or without TPC</a:t>
            </a:r>
          </a:p>
          <a:p>
            <a:r>
              <a:rPr lang="en-US" sz="1800" dirty="0" smtClean="0"/>
              <a:t>&gt;20dB</a:t>
            </a:r>
          </a:p>
          <a:p>
            <a:endParaRPr lang="en-US" sz="1800" dirty="0"/>
          </a:p>
          <a:p>
            <a:r>
              <a:rPr lang="en-US" sz="1800" u="sng" dirty="0" smtClean="0"/>
              <a:t>Better result if TPC not used</a:t>
            </a:r>
            <a:endParaRPr lang="en-US" sz="1800" u="sng" dirty="0"/>
          </a:p>
          <a:p>
            <a:endParaRPr lang="en-US" sz="1800" u="sng" dirty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38200" y="1524000"/>
            <a:ext cx="7620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838200" y="1524000"/>
            <a:ext cx="7620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828800" y="1524000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828800" y="1530349"/>
            <a:ext cx="53340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3412950" y="1530349"/>
            <a:ext cx="5494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flipV="1">
            <a:off x="3412950" y="1530349"/>
            <a:ext cx="54945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1" name="Rectangle 20"/>
          <p:cNvSpPr/>
          <p:nvPr/>
        </p:nvSpPr>
        <p:spPr bwMode="auto">
          <a:xfrm>
            <a:off x="4114800" y="1524000"/>
            <a:ext cx="9304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4114800" y="1530349"/>
            <a:ext cx="93045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2513278" y="1524000"/>
            <a:ext cx="687121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2513278" y="1530349"/>
            <a:ext cx="687121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Rectangle 21"/>
          <p:cNvSpPr/>
          <p:nvPr/>
        </p:nvSpPr>
        <p:spPr bwMode="auto">
          <a:xfrm>
            <a:off x="838200" y="4076762"/>
            <a:ext cx="7620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838200" y="4076762"/>
            <a:ext cx="7620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828800" y="4076762"/>
            <a:ext cx="5334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flipV="1">
            <a:off x="1828800" y="4083111"/>
            <a:ext cx="53340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8" name="Rectangle 27"/>
          <p:cNvSpPr/>
          <p:nvPr/>
        </p:nvSpPr>
        <p:spPr bwMode="auto">
          <a:xfrm>
            <a:off x="3412950" y="4083111"/>
            <a:ext cx="5494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3412950" y="4083111"/>
            <a:ext cx="54945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4038600" y="4076762"/>
            <a:ext cx="100665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4114800" y="4083111"/>
            <a:ext cx="930450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2513278" y="4076762"/>
            <a:ext cx="687121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2513278" y="4083111"/>
            <a:ext cx="687121" cy="18986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635803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6019800" cy="28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790545"/>
            <a:ext cx="2308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DL, UL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377902" y="1600200"/>
            <a:ext cx="26834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Without TPC great</a:t>
            </a:r>
          </a:p>
          <a:p>
            <a:r>
              <a:rPr lang="en-US" sz="1800" dirty="0" smtClean="0"/>
              <a:t>Generally &gt;25 dB</a:t>
            </a:r>
          </a:p>
          <a:p>
            <a:r>
              <a:rPr lang="en-US" sz="1800" dirty="0" smtClean="0"/>
              <a:t>With TPC 10-20dB SNIR</a:t>
            </a:r>
          </a:p>
          <a:p>
            <a:endParaRPr lang="en-US" sz="1800" dirty="0"/>
          </a:p>
          <a:p>
            <a:r>
              <a:rPr lang="en-US" sz="1800" dirty="0" smtClean="0"/>
              <a:t>TPC drops wanted </a:t>
            </a:r>
          </a:p>
          <a:p>
            <a:r>
              <a:rPr lang="en-US" sz="1800" dirty="0" smtClean="0"/>
              <a:t>To &lt;15 dB in many cases</a:t>
            </a:r>
            <a:endParaRPr lang="en-US" sz="18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993031"/>
            <a:ext cx="6019800" cy="252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89737" y="3993031"/>
            <a:ext cx="240546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BUT inverse effect to </a:t>
            </a:r>
          </a:p>
          <a:p>
            <a:r>
              <a:rPr lang="en-US" sz="1800" dirty="0" smtClean="0"/>
              <a:t>wanted</a:t>
            </a:r>
          </a:p>
          <a:p>
            <a:r>
              <a:rPr lang="en-US" sz="1800" dirty="0" smtClean="0"/>
              <a:t>Drops the OBSS SNIR</a:t>
            </a:r>
          </a:p>
          <a:p>
            <a:endParaRPr lang="en-US" sz="1800" dirty="0"/>
          </a:p>
          <a:p>
            <a:r>
              <a:rPr lang="en-US" sz="1800" dirty="0" smtClean="0"/>
              <a:t>AP to AP interference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2837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6019800" cy="282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790545"/>
            <a:ext cx="2308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Worse case DL, UL</a:t>
            </a:r>
          </a:p>
          <a:p>
            <a:r>
              <a:rPr lang="en-US" sz="2000" u="sng" dirty="0" smtClean="0"/>
              <a:t>With DSC</a:t>
            </a:r>
            <a:endParaRPr lang="en-US" sz="20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377902" y="1600200"/>
            <a:ext cx="21980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DSC prevents any </a:t>
            </a:r>
          </a:p>
          <a:p>
            <a:r>
              <a:rPr lang="en-US" sz="1800" dirty="0" smtClean="0"/>
              <a:t>Transmission</a:t>
            </a:r>
          </a:p>
          <a:p>
            <a:endParaRPr lang="en-US" sz="1800" dirty="0"/>
          </a:p>
          <a:p>
            <a:r>
              <a:rPr lang="en-US" sz="1800" dirty="0" smtClean="0"/>
              <a:t>Does the right thing </a:t>
            </a:r>
          </a:p>
          <a:p>
            <a:r>
              <a:rPr lang="en-US" sz="1800" dirty="0" smtClean="0"/>
              <a:t>For OBSS STA 9</a:t>
            </a:r>
            <a:endParaRPr lang="en-US" sz="1800" dirty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762000" y="1447800"/>
            <a:ext cx="4114800" cy="1905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2" y="3818005"/>
            <a:ext cx="6019800" cy="271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762000" y="5410200"/>
            <a:ext cx="54864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77902" y="5071646"/>
            <a:ext cx="23408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 DSC Threshold</a:t>
            </a:r>
          </a:p>
          <a:p>
            <a:r>
              <a:rPr lang="en-US" sz="1600" dirty="0" smtClean="0"/>
              <a:t>= -70dBm</a:t>
            </a:r>
          </a:p>
          <a:p>
            <a:endParaRPr lang="en-US" sz="1600" dirty="0"/>
          </a:p>
          <a:p>
            <a:r>
              <a:rPr lang="en-US" sz="1600" dirty="0" smtClean="0"/>
              <a:t>Let’s look at OBSS </a:t>
            </a:r>
          </a:p>
          <a:p>
            <a:r>
              <a:rPr lang="en-US" sz="1600" dirty="0" smtClean="0"/>
              <a:t>STA 16 (DSC allows TX)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133600" y="5410200"/>
            <a:ext cx="4244302" cy="762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17024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588000" cy="2481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1" y="1295400"/>
            <a:ext cx="304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DL, UL</a:t>
            </a:r>
          </a:p>
          <a:p>
            <a:r>
              <a:rPr lang="en-US" sz="1800" dirty="0" smtClean="0"/>
              <a:t>Wanted Looks good no TPC</a:t>
            </a:r>
          </a:p>
          <a:p>
            <a:endParaRPr lang="en-US" sz="1800" dirty="0" smtClean="0"/>
          </a:p>
          <a:p>
            <a:r>
              <a:rPr lang="en-US" sz="1800" dirty="0" smtClean="0"/>
              <a:t>With TPC most wanted SNIR&lt;20dB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456418"/>
            <a:ext cx="5588000" cy="256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83854" y="3456418"/>
            <a:ext cx="327205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Inverse of the wanted cell</a:t>
            </a:r>
          </a:p>
          <a:p>
            <a:endParaRPr lang="en-US" sz="1800" dirty="0" smtClean="0"/>
          </a:p>
          <a:p>
            <a:r>
              <a:rPr lang="en-US" sz="1800" dirty="0" smtClean="0"/>
              <a:t>DSC keeps OBSS SNIR &gt; 15dB</a:t>
            </a:r>
          </a:p>
          <a:p>
            <a:r>
              <a:rPr lang="en-US" sz="1800" dirty="0" smtClean="0"/>
              <a:t>Better OBSS SNIR with TPC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Case can be made for TPC </a:t>
            </a:r>
          </a:p>
          <a:p>
            <a:r>
              <a:rPr lang="en-US" sz="1800" dirty="0" smtClean="0"/>
              <a:t>with DSC but not that obvious</a:t>
            </a:r>
          </a:p>
          <a:p>
            <a:endParaRPr lang="en-US" sz="1800" dirty="0"/>
          </a:p>
          <a:p>
            <a:r>
              <a:rPr lang="en-US" sz="1800" dirty="0" smtClean="0"/>
              <a:t>OBSS STA 16</a:t>
            </a:r>
          </a:p>
          <a:p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85800" y="3821532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3000" y="3810000"/>
            <a:ext cx="3048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667000" y="3847399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24200" y="3842928"/>
            <a:ext cx="228600" cy="1905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685800" y="3858746"/>
            <a:ext cx="228600" cy="18936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143000" y="3858746"/>
            <a:ext cx="304800" cy="185625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2667000" y="3842928"/>
            <a:ext cx="228600" cy="18720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124200" y="3858746"/>
            <a:ext cx="228600" cy="18936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 flipV="1">
            <a:off x="1600200" y="4419600"/>
            <a:ext cx="4419602" cy="1447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004744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400" cy="275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568262"/>
            <a:ext cx="5486400" cy="27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19800" y="1295400"/>
            <a:ext cx="29633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Wanted Looks good no TPC</a:t>
            </a:r>
          </a:p>
          <a:p>
            <a:endParaRPr lang="en-US" sz="1800" dirty="0"/>
          </a:p>
          <a:p>
            <a:r>
              <a:rPr lang="en-US" sz="1800" dirty="0" smtClean="0"/>
              <a:t>With TPC &lt;10dB SNIR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4038600"/>
            <a:ext cx="18133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 TPC &gt; 20dB </a:t>
            </a:r>
          </a:p>
          <a:p>
            <a:r>
              <a:rPr lang="en-US" sz="1800" dirty="0" smtClean="0"/>
              <a:t>(bar 2 out of 64)</a:t>
            </a:r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Not  acceptable</a:t>
            </a:r>
          </a:p>
        </p:txBody>
      </p:sp>
    </p:spTree>
    <p:extLst>
      <p:ext uri="{BB962C8B-B14F-4D97-AF65-F5344CB8AC3E}">
        <p14:creationId xmlns:p14="http://schemas.microsoft.com/office/powerpoint/2010/main" val="686382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762001"/>
            <a:ext cx="5486400" cy="275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3568262"/>
            <a:ext cx="5486400" cy="275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1" y="788159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/>
              <a:t>DL, DL</a:t>
            </a:r>
          </a:p>
          <a:p>
            <a:r>
              <a:rPr lang="en-US" sz="1800" dirty="0" smtClean="0"/>
              <a:t>OBSS AP to wanted AP = -65dBm</a:t>
            </a:r>
          </a:p>
          <a:p>
            <a:endParaRPr lang="en-US" sz="1800" dirty="0" smtClean="0"/>
          </a:p>
          <a:p>
            <a:r>
              <a:rPr lang="en-US" sz="1800" dirty="0" smtClean="0"/>
              <a:t>AP threshold is -70dBm</a:t>
            </a:r>
          </a:p>
          <a:p>
            <a:endParaRPr lang="en-US" sz="1800" dirty="0"/>
          </a:p>
          <a:p>
            <a:r>
              <a:rPr lang="en-US" sz="1800" dirty="0" smtClean="0"/>
              <a:t>So DSC stops all </a:t>
            </a:r>
          </a:p>
          <a:p>
            <a:r>
              <a:rPr lang="en-US" sz="1800" dirty="0" smtClean="0"/>
              <a:t>DL, DL transmissions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Note, in this case DSC is being conservative, as no-TPC ( DSC only) is OK, but as we saw in the cell scenario it did the right decision. </a:t>
            </a:r>
          </a:p>
          <a:p>
            <a:endParaRPr lang="en-US" sz="1800" dirty="0"/>
          </a:p>
          <a:p>
            <a:r>
              <a:rPr lang="en-US" sz="1800" dirty="0" smtClean="0"/>
              <a:t>OBSS_PD/TPC assumed scheme does not work.</a:t>
            </a:r>
            <a:endParaRPr lang="en-US" sz="1800" dirty="0"/>
          </a:p>
          <a:p>
            <a:endParaRPr lang="en-US" sz="1800" dirty="0" smtClean="0"/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685800" y="1295400"/>
            <a:ext cx="3429000" cy="1676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685800" y="4038600"/>
            <a:ext cx="3581400" cy="1752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5330785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OBSS_PD/TPC assumed scheme is not acceptable</a:t>
            </a:r>
          </a:p>
          <a:p>
            <a:r>
              <a:rPr lang="en-US" dirty="0" smtClean="0"/>
              <a:t>OBSS_PD/TPC with DSC making transmit decision is much better, but for UL/UL and UL/DL conditions TPC produces poor wanted SNIR.</a:t>
            </a:r>
          </a:p>
          <a:p>
            <a:r>
              <a:rPr lang="en-US" dirty="0" smtClean="0"/>
              <a:t>DSC on its produces the better 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Indoor Enterprise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28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Simplified Indoor small BSSs scenario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3 CH frequency reuse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Just two cells (to keep it simple)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071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334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Leave as is</a:t>
            </a:r>
          </a:p>
          <a:p>
            <a:pPr marL="857250" lvl="1" indent="-457200"/>
            <a:r>
              <a:rPr lang="en-US" sz="1800" dirty="0" smtClean="0"/>
              <a:t>OBSS_PD  with TPC  undefined as to how to use it or how to set the OBSS_PD level</a:t>
            </a:r>
          </a:p>
          <a:p>
            <a:pPr marL="857250" lvl="1" indent="-457200"/>
            <a:r>
              <a:rPr lang="en-US" sz="1800" dirty="0" smtClean="0"/>
              <a:t>Results in low SNIR for the wanted signal in many cases</a:t>
            </a:r>
          </a:p>
          <a:p>
            <a:pPr marL="857250" lvl="1" indent="-457200"/>
            <a:r>
              <a:rPr lang="en-US" sz="1800" dirty="0" smtClean="0"/>
              <a:t>Impossible to test or evaluate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DSC to make transmit decision for OBSS_PD/TPC</a:t>
            </a:r>
          </a:p>
          <a:p>
            <a:pPr marL="857250" lvl="1" indent="-457200"/>
            <a:r>
              <a:rPr lang="en-US" sz="1800" b="1" dirty="0" smtClean="0"/>
              <a:t>DSC used for decision to transmit or not, but TPC still used coupled to the OBSS_PD level corresponding to the </a:t>
            </a:r>
            <a:r>
              <a:rPr lang="en-US" sz="1800" b="1" dirty="0" err="1" smtClean="0"/>
              <a:t>Pr</a:t>
            </a:r>
            <a:r>
              <a:rPr lang="en-US" sz="1800" b="1" dirty="0" smtClean="0"/>
              <a:t> of the OBSS signal </a:t>
            </a:r>
          </a:p>
          <a:p>
            <a:pPr marL="857250" lvl="1" indent="-457200"/>
            <a:r>
              <a:rPr lang="en-US" sz="1800" dirty="0" smtClean="0"/>
              <a:t>Provides a defined procedure that stops many transmissions that  result in poor SNIR</a:t>
            </a:r>
          </a:p>
          <a:p>
            <a:pPr marL="857250" lvl="1" indent="-457200"/>
            <a:r>
              <a:rPr lang="en-US" sz="1800" dirty="0" smtClean="0"/>
              <a:t>Tends to produce worse (bad) wanted SNIR in exchange for  better OBSS SNIR, </a:t>
            </a:r>
          </a:p>
          <a:p>
            <a:pPr marL="857250" lvl="1" indent="-457200"/>
            <a:r>
              <a:rPr lang="en-US" sz="1800" dirty="0" smtClean="0"/>
              <a:t>Can be tested and evaluated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DSC independently (</a:t>
            </a:r>
            <a:r>
              <a:rPr lang="en-US" sz="1800" dirty="0" smtClean="0"/>
              <a:t>only for inter-BSS packets)</a:t>
            </a:r>
          </a:p>
          <a:p>
            <a:pPr marL="857250" lvl="1" indent="-457200"/>
            <a:r>
              <a:rPr lang="en-US" sz="1800" dirty="0" smtClean="0"/>
              <a:t>No real advantage in using TPC, in fact quite the opposite, so why do it?</a:t>
            </a:r>
          </a:p>
          <a:p>
            <a:pPr marL="400050" lvl="1" indent="0">
              <a:buNone/>
            </a:pPr>
            <a:endParaRPr lang="en-US" sz="1600" dirty="0" smtClean="0"/>
          </a:p>
          <a:p>
            <a:pPr marL="400050" lvl="1" indent="0">
              <a:buNone/>
            </a:pPr>
            <a:r>
              <a:rPr lang="en-US" sz="1800" b="1" dirty="0" smtClean="0"/>
              <a:t>MORE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381000"/>
          </a:xfrm>
        </p:spPr>
        <p:txBody>
          <a:bodyPr/>
          <a:lstStyle/>
          <a:p>
            <a:r>
              <a:rPr lang="en-US" dirty="0" smtClean="0"/>
              <a:t>Way Ahead?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Graanm</a:t>
            </a:r>
            <a:r>
              <a:rPr lang="en-US" dirty="0" smtClean="0"/>
              <a:t> Smith, SR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208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buFont typeface="+mj-lt"/>
              <a:buAutoNum type="arabicPeriod" startAt="4"/>
            </a:pPr>
            <a:r>
              <a:rPr lang="en-US" sz="2000" dirty="0" smtClean="0"/>
              <a:t>Keep 1) and add 2)</a:t>
            </a:r>
          </a:p>
          <a:p>
            <a:pPr lvl="1"/>
            <a:r>
              <a:rPr lang="en-US" sz="1800" dirty="0"/>
              <a:t>Keep existing text for OBSS_PD </a:t>
            </a:r>
            <a:endParaRPr lang="en-US" sz="1800" dirty="0" smtClean="0"/>
          </a:p>
          <a:p>
            <a:pPr lvl="1"/>
            <a:r>
              <a:rPr lang="en-US" sz="1800" dirty="0" smtClean="0"/>
              <a:t>Allow use of DSC to make the TX decision (would be optional use)</a:t>
            </a:r>
          </a:p>
          <a:p>
            <a:pPr lvl="1"/>
            <a:r>
              <a:rPr lang="en-US" sz="1800" dirty="0" smtClean="0"/>
              <a:t>Keeps TPC requirement which is shown to result in poorer wanted SNIR in many cases</a:t>
            </a:r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2) and 3)</a:t>
            </a:r>
          </a:p>
          <a:p>
            <a:pPr lvl="1"/>
            <a:r>
              <a:rPr lang="en-US" sz="1600" dirty="0" smtClean="0"/>
              <a:t> </a:t>
            </a:r>
            <a:r>
              <a:rPr lang="en-US" sz="1800" dirty="0"/>
              <a:t>DSC used for decision to transmit or not, but TPC still used coupled to the OBSS_PD level corresponding to the </a:t>
            </a:r>
            <a:r>
              <a:rPr lang="en-US" sz="1800" dirty="0" err="1"/>
              <a:t>Pr</a:t>
            </a:r>
            <a:r>
              <a:rPr lang="en-US" sz="1800" dirty="0"/>
              <a:t> of the OBSS signal </a:t>
            </a:r>
            <a:endParaRPr lang="en-US" sz="1800" dirty="0" smtClean="0"/>
          </a:p>
          <a:p>
            <a:pPr lvl="1"/>
            <a:r>
              <a:rPr lang="en-US" sz="1800" dirty="0" smtClean="0"/>
              <a:t>DSC may be used independently</a:t>
            </a:r>
          </a:p>
          <a:p>
            <a:pPr lvl="1"/>
            <a:r>
              <a:rPr lang="en-US" sz="1800" dirty="0" smtClean="0"/>
              <a:t>Not using TPC results in the better overall performance</a:t>
            </a:r>
            <a:endParaRPr lang="en-US" sz="1800" dirty="0"/>
          </a:p>
          <a:p>
            <a:pPr>
              <a:buFont typeface="+mj-lt"/>
              <a:buAutoNum type="arabicPeriod" startAt="4"/>
            </a:pPr>
            <a:r>
              <a:rPr lang="en-US" sz="2000" dirty="0" smtClean="0"/>
              <a:t>Keep 1), add 2) and 3) Let the Market decide</a:t>
            </a:r>
          </a:p>
          <a:p>
            <a:pPr marL="857250" lvl="1" indent="-457200"/>
            <a:r>
              <a:rPr lang="en-US" sz="1800" dirty="0" smtClean="0"/>
              <a:t>Keep </a:t>
            </a:r>
            <a:r>
              <a:rPr lang="en-US" sz="1800" dirty="0"/>
              <a:t>existing text for OBSS_PD (allow addition of other methods later?)</a:t>
            </a:r>
          </a:p>
          <a:p>
            <a:pPr marL="857250" lvl="1" indent="-457200"/>
            <a:r>
              <a:rPr lang="en-US" sz="1800" dirty="0"/>
              <a:t>Add text to allow use of DSC to make the TX decision, </a:t>
            </a:r>
          </a:p>
          <a:p>
            <a:pPr marL="857250" lvl="1" indent="-457200"/>
            <a:r>
              <a:rPr lang="en-US" sz="1800" dirty="0"/>
              <a:t>Allow DSC to be used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Way </a:t>
            </a:r>
            <a:r>
              <a:rPr lang="en-US" dirty="0" smtClean="0"/>
              <a:t>Ahead Combinations?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001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response to 17/0582,  which option(s) would you allow as the way ahead for spatial reuse in 11ax?</a:t>
            </a:r>
          </a:p>
          <a:p>
            <a:pPr marL="0" indent="0">
              <a:buNone/>
            </a:pPr>
            <a:r>
              <a:rPr lang="en-US" sz="1800" i="1" dirty="0"/>
              <a:t>May vote for more than </a:t>
            </a:r>
            <a:r>
              <a:rPr lang="en-US" sz="1800" i="1" dirty="0" smtClean="0"/>
              <a:t>one to allow for combinations (see Straw Poll #2)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Leave </a:t>
            </a:r>
            <a:r>
              <a:rPr lang="en-US" sz="2000" dirty="0"/>
              <a:t>as </a:t>
            </a:r>
            <a:r>
              <a:rPr lang="en-US" sz="2000" dirty="0" smtClean="0"/>
              <a:t>is?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DSC to make transmit decision but hard </a:t>
            </a:r>
            <a:r>
              <a:rPr lang="en-US" sz="2000" dirty="0" smtClean="0"/>
              <a:t>coupled </a:t>
            </a:r>
            <a:r>
              <a:rPr lang="en-US" sz="2000" dirty="0"/>
              <a:t>to </a:t>
            </a:r>
            <a:r>
              <a:rPr lang="en-US" sz="2000" dirty="0" smtClean="0"/>
              <a:t>OBSS_PD/TPC </a:t>
            </a:r>
            <a:r>
              <a:rPr lang="en-US" sz="2000" dirty="0"/>
              <a:t>NON SRG PD, and SRG PD </a:t>
            </a:r>
            <a:r>
              <a:rPr lang="en-US" sz="2000" dirty="0" smtClean="0"/>
              <a:t>?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</a:t>
            </a:r>
            <a:r>
              <a:rPr lang="en-US" sz="2000" dirty="0"/>
              <a:t>DSC </a:t>
            </a:r>
            <a:r>
              <a:rPr lang="en-US" sz="2000" dirty="0" smtClean="0"/>
              <a:t>independently (inter-BSS only)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Results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Straw Poll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55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be run based upon the results of Straw Poll #1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response to 17/0582,  which </a:t>
            </a:r>
            <a:r>
              <a:rPr lang="en-US" dirty="0" smtClean="0"/>
              <a:t>do </a:t>
            </a:r>
            <a:r>
              <a:rPr lang="en-US" dirty="0"/>
              <a:t>you prefer as the way ahead for spatial reuse in 11ax?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Leave as is?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Use DSC to make transmit decision but hard coupled to OBSS_PD/TPC NON SRG PD, and SRG PD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Use DSC independently (inter-BSS only)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dirty="0"/>
              <a:t>) and 2) 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2) and 3)?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1), 2) and 3)?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7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5910263" cy="491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590675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Cell 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0746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r>
              <a:rPr lang="en-US" dirty="0" smtClean="0"/>
              <a:t>To analyze the situation we need to look at </a:t>
            </a:r>
            <a:r>
              <a:rPr lang="en-US" u="sng" dirty="0" smtClean="0"/>
              <a:t>all</a:t>
            </a:r>
            <a:r>
              <a:rPr lang="en-US" dirty="0" smtClean="0"/>
              <a:t> the combinations:</a:t>
            </a:r>
          </a:p>
          <a:p>
            <a:r>
              <a:rPr lang="en-US" dirty="0" smtClean="0"/>
              <a:t>Cell 1, UL		OBSS cell, UL</a:t>
            </a:r>
          </a:p>
          <a:p>
            <a:r>
              <a:rPr lang="en-US" dirty="0"/>
              <a:t>Cell 1, UL		OBSS cell, </a:t>
            </a:r>
            <a:r>
              <a:rPr lang="en-US" dirty="0" smtClean="0"/>
              <a:t>DL</a:t>
            </a:r>
            <a:endParaRPr lang="en-US" dirty="0"/>
          </a:p>
          <a:p>
            <a:r>
              <a:rPr lang="en-US" dirty="0"/>
              <a:t>Cell 1, </a:t>
            </a:r>
            <a:r>
              <a:rPr lang="en-US" dirty="0" smtClean="0"/>
              <a:t>DL</a:t>
            </a:r>
            <a:r>
              <a:rPr lang="en-US" dirty="0"/>
              <a:t>		OBSS cell, UL</a:t>
            </a:r>
          </a:p>
          <a:p>
            <a:r>
              <a:rPr lang="en-US" dirty="0"/>
              <a:t>Cell 1, </a:t>
            </a:r>
            <a:r>
              <a:rPr lang="en-US" dirty="0" smtClean="0"/>
              <a:t>DL</a:t>
            </a:r>
            <a:r>
              <a:rPr lang="en-US" dirty="0"/>
              <a:t>		OBSS cell, </a:t>
            </a:r>
            <a:r>
              <a:rPr lang="en-US" dirty="0" smtClean="0"/>
              <a:t>DL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We need to determine:</a:t>
            </a:r>
          </a:p>
          <a:p>
            <a:pPr lvl="1"/>
            <a:r>
              <a:rPr lang="en-US" sz="2400" u="sng" dirty="0" smtClean="0"/>
              <a:t>Wanted SNIR </a:t>
            </a:r>
            <a:r>
              <a:rPr lang="en-US" sz="2400" dirty="0" smtClean="0"/>
              <a:t>in Cell 1</a:t>
            </a:r>
          </a:p>
          <a:p>
            <a:pPr lvl="2"/>
            <a:r>
              <a:rPr lang="en-US" sz="2200" dirty="0" smtClean="0"/>
              <a:t>(if STA/AP transmits over the OBSS)</a:t>
            </a:r>
          </a:p>
          <a:p>
            <a:pPr lvl="1"/>
            <a:r>
              <a:rPr lang="en-US" sz="2400" u="sng" dirty="0" smtClean="0"/>
              <a:t>Resulting SNIR in OBSS cell </a:t>
            </a:r>
          </a:p>
          <a:p>
            <a:pPr lvl="2"/>
            <a:r>
              <a:rPr lang="en-US" sz="2200" dirty="0" smtClean="0"/>
              <a:t>(if Cell 1 STA/AP transmits).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SR Technologies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25" y="705794"/>
            <a:ext cx="6610275" cy="575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3827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86306</TotalTime>
  <Words>2814</Words>
  <Application>Microsoft Office PowerPoint</Application>
  <PresentationFormat>On-screen Show (4:3)</PresentationFormat>
  <Paragraphs>646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Default Design</vt:lpstr>
      <vt:lpstr>Document</vt:lpstr>
      <vt:lpstr>TG ax – Spatial Reuse OBSS_PD/TPC Examined </vt:lpstr>
      <vt:lpstr>Background</vt:lpstr>
      <vt:lpstr>Objectives</vt:lpstr>
      <vt:lpstr>TXPWR and OBSS_PD</vt:lpstr>
      <vt:lpstr>Assumed OBSS_PD/TPC scheme</vt:lpstr>
      <vt:lpstr>PowerPoint Presentation</vt:lpstr>
      <vt:lpstr>PowerPoint Presentation</vt:lpstr>
      <vt:lpstr>Interactions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for UL UL </vt:lpstr>
      <vt:lpstr>PowerPoint Presentation</vt:lpstr>
      <vt:lpstr>PowerPoint Presentation</vt:lpstr>
      <vt:lpstr>PowerPoint Presentation</vt:lpstr>
      <vt:lpstr>PowerPoint Presentation</vt:lpstr>
      <vt:lpstr>Summary for UL 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DL UL Summary</vt:lpstr>
      <vt:lpstr>PowerPoint Presentation</vt:lpstr>
      <vt:lpstr>PowerPoint Presentation</vt:lpstr>
      <vt:lpstr>PowerPoint Presentation</vt:lpstr>
      <vt:lpstr>PowerPoint Presentation</vt:lpstr>
      <vt:lpstr>DL DL Summary</vt:lpstr>
      <vt:lpstr>Conclusion</vt:lpstr>
      <vt:lpstr>Use DSC to make TX decision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Effects of using DSC 3CH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Indoor Enterprise</vt:lpstr>
      <vt:lpstr>Way Ahead?</vt:lpstr>
      <vt:lpstr>Way Ahead Combinations?</vt:lpstr>
      <vt:lpstr>Straw Poll #1</vt:lpstr>
      <vt:lpstr>Straw Poll #2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Plenary Motions</dc:title>
  <dc:creator>Adrian Stephens</dc:creator>
  <cp:lastModifiedBy>gsmith</cp:lastModifiedBy>
  <cp:revision>1802</cp:revision>
  <cp:lastPrinted>1998-02-10T13:28:06Z</cp:lastPrinted>
  <dcterms:created xsi:type="dcterms:W3CDTF">1998-02-10T13:07:52Z</dcterms:created>
  <dcterms:modified xsi:type="dcterms:W3CDTF">2017-04-21T20:23:20Z</dcterms:modified>
</cp:coreProperties>
</file>