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9" r:id="rId2"/>
    <p:sldId id="335" r:id="rId3"/>
    <p:sldId id="336" r:id="rId4"/>
    <p:sldId id="317" r:id="rId5"/>
    <p:sldId id="318" r:id="rId6"/>
    <p:sldId id="386" r:id="rId7"/>
    <p:sldId id="319" r:id="rId8"/>
    <p:sldId id="351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37" r:id="rId19"/>
    <p:sldId id="350" r:id="rId20"/>
    <p:sldId id="338" r:id="rId21"/>
    <p:sldId id="332" r:id="rId22"/>
    <p:sldId id="333" r:id="rId23"/>
    <p:sldId id="334" r:id="rId24"/>
    <p:sldId id="353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52" r:id="rId33"/>
    <p:sldId id="348" r:id="rId34"/>
    <p:sldId id="347" r:id="rId35"/>
    <p:sldId id="349" r:id="rId36"/>
    <p:sldId id="354" r:id="rId37"/>
    <p:sldId id="357" r:id="rId38"/>
    <p:sldId id="358" r:id="rId39"/>
    <p:sldId id="355" r:id="rId40"/>
    <p:sldId id="356" r:id="rId41"/>
    <p:sldId id="359" r:id="rId42"/>
    <p:sldId id="360" r:id="rId43"/>
    <p:sldId id="361" r:id="rId44"/>
    <p:sldId id="363" r:id="rId45"/>
    <p:sldId id="364" r:id="rId46"/>
    <p:sldId id="376" r:id="rId47"/>
    <p:sldId id="373" r:id="rId48"/>
    <p:sldId id="374" r:id="rId49"/>
    <p:sldId id="375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7" r:id="rId60"/>
    <p:sldId id="388" r:id="rId6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>
        <p:scale>
          <a:sx n="70" d="100"/>
          <a:sy n="70" d="100"/>
        </p:scale>
        <p:origin x="-12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802.11-17/0582r0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22469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April 2017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969" y="848498"/>
            <a:ext cx="7772400" cy="1066800"/>
          </a:xfrm>
          <a:noFill/>
        </p:spPr>
        <p:txBody>
          <a:bodyPr/>
          <a:lstStyle/>
          <a:p>
            <a:r>
              <a:rPr lang="en-US" sz="2800" dirty="0" smtClean="0"/>
              <a:t>TG ax – Spatial Reuse</a:t>
            </a:r>
            <a:br>
              <a:rPr lang="en-US" sz="2800" dirty="0" smtClean="0"/>
            </a:br>
            <a:r>
              <a:rPr lang="en-US" sz="2800" dirty="0" smtClean="0"/>
              <a:t>OBSS_PD/TPC Examined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2017-04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24602"/>
              </p:ext>
            </p:extLst>
          </p:nvPr>
        </p:nvGraphicFramePr>
        <p:xfrm>
          <a:off x="534719" y="3200400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19" y="3200400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9491"/>
            <a:ext cx="7010400" cy="58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75672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7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703192"/>
            <a:ext cx="7424716" cy="57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905000" y="44196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56388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67000" y="4419600"/>
            <a:ext cx="503752" cy="78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743200" y="4458657"/>
            <a:ext cx="503752" cy="1256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00400" y="427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3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685800"/>
            <a:ext cx="57260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" y="3657598"/>
            <a:ext cx="5726007" cy="29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197" y="1971020"/>
            <a:ext cx="307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reduces the </a:t>
            </a:r>
            <a:r>
              <a:rPr lang="en-US" sz="1400" u="sng" dirty="0" smtClean="0"/>
              <a:t>wanted SNI</a:t>
            </a:r>
            <a:r>
              <a:rPr lang="en-US" sz="1400" dirty="0" smtClean="0"/>
              <a:t>R below </a:t>
            </a:r>
          </a:p>
          <a:p>
            <a:r>
              <a:rPr lang="en-US" sz="1400" dirty="0" smtClean="0"/>
              <a:t>desired 20dB 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 bwMode="auto">
          <a:xfrm>
            <a:off x="1600200" y="1600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1"/>
            <a:endCxn id="8" idx="6"/>
          </p:cNvCxnSpPr>
          <p:nvPr/>
        </p:nvCxnSpPr>
        <p:spPr bwMode="auto">
          <a:xfrm flipH="1" flipV="1">
            <a:off x="2514600" y="1981200"/>
            <a:ext cx="3664597" cy="2514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84495" y="3702114"/>
            <a:ext cx="279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improves the SNIR in  </a:t>
            </a:r>
          </a:p>
          <a:p>
            <a:r>
              <a:rPr lang="en-US" sz="1400" dirty="0" smtClean="0"/>
              <a:t>the OBSS cell but still above 20dB</a:t>
            </a:r>
          </a:p>
          <a:p>
            <a:r>
              <a:rPr lang="en-US" sz="1400" dirty="0" smtClean="0"/>
              <a:t>Without TPC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 bwMode="auto">
          <a:xfrm>
            <a:off x="1447800" y="4648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endCxn id="14" idx="7"/>
          </p:cNvCxnSpPr>
          <p:nvPr/>
        </p:nvCxnSpPr>
        <p:spPr bwMode="auto">
          <a:xfrm flipH="1">
            <a:off x="2228289" y="4038600"/>
            <a:ext cx="4020111" cy="721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100198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97361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03" y="838200"/>
            <a:ext cx="5412227" cy="56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57800" y="3039979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 bwMode="auto">
          <a:xfrm>
            <a:off x="3429000" y="1905000"/>
            <a:ext cx="1873437" cy="11796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00800" y="5867400"/>
            <a:ext cx="25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 </a:t>
            </a:r>
            <a:r>
              <a:rPr lang="en-US" dirty="0" err="1" smtClean="0"/>
              <a:t>UL</a:t>
            </a:r>
            <a:r>
              <a:rPr lang="en-US" dirty="0" smtClean="0"/>
              <a:t> worse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1"/>
            <a:ext cx="5486398" cy="28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8990"/>
            <a:ext cx="5486399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066800" y="1524000"/>
            <a:ext cx="1219200" cy="1600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1295400"/>
            <a:ext cx="1219200" cy="89032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1679257"/>
            <a:ext cx="35147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TPC has drastic effect for the</a:t>
            </a:r>
          </a:p>
          <a:p>
            <a:r>
              <a:rPr lang="en-US" sz="1600" dirty="0" smtClean="0"/>
              <a:t>close STAs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SNIR of 16, 17 dB reduced to 2dB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209800" y="1981200"/>
            <a:ext cx="3505199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14999" y="42672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OBSS SNIR is above 20 dB </a:t>
            </a:r>
          </a:p>
          <a:p>
            <a:r>
              <a:rPr lang="en-US" sz="1600" dirty="0" smtClean="0"/>
              <a:t>with and without TPC.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999" y="3048000"/>
            <a:ext cx="3451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Worse case UL, UL</a:t>
            </a:r>
          </a:p>
          <a:p>
            <a:r>
              <a:rPr lang="en-US" dirty="0" smtClean="0"/>
              <a:t>OBSS_PD/TPC not good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676400" y="4419600"/>
            <a:ext cx="4038599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2905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12083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2" y="685800"/>
            <a:ext cx="560322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8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3612"/>
            <a:ext cx="5486400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78717"/>
            <a:ext cx="5562599" cy="28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1582572"/>
            <a:ext cx="2399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Again TPC causes </a:t>
            </a:r>
          </a:p>
          <a:p>
            <a:r>
              <a:rPr lang="en-US" sz="1800" dirty="0" smtClean="0"/>
              <a:t>Wanted SNIR to drop </a:t>
            </a:r>
          </a:p>
          <a:p>
            <a:r>
              <a:rPr lang="en-US" sz="1800" dirty="0" smtClean="0"/>
              <a:t>below 20dB</a:t>
            </a:r>
          </a:p>
          <a:p>
            <a:endParaRPr lang="en-US" sz="1800" dirty="0"/>
          </a:p>
          <a:p>
            <a:r>
              <a:rPr lang="en-US" sz="1800" dirty="0" smtClean="0"/>
              <a:t>For most STAs,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none or little TPC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66800" y="1371600"/>
            <a:ext cx="914400" cy="6671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 bwMode="auto">
          <a:xfrm flipH="1" flipV="1">
            <a:off x="1847289" y="1469307"/>
            <a:ext cx="4096311" cy="4356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79958" y="4419600"/>
            <a:ext cx="244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Well above 20 dB with </a:t>
            </a:r>
          </a:p>
          <a:p>
            <a:r>
              <a:rPr lang="en-US" sz="1800" dirty="0" smtClean="0"/>
              <a:t>or without TPC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1323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16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199512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assumed TPC scheme is not good</a:t>
            </a:r>
          </a:p>
          <a:p>
            <a:pPr lvl="1"/>
            <a:r>
              <a:rPr lang="en-US" dirty="0" smtClean="0"/>
              <a:t>True it protects the OBSS, but causes poor wanted SNIR in too many cases</a:t>
            </a:r>
          </a:p>
          <a:p>
            <a:pPr lvl="1"/>
            <a:r>
              <a:rPr lang="en-US" dirty="0" smtClean="0"/>
              <a:t>No real incentive to apply TPC as better off for the STA if it is not applied.</a:t>
            </a:r>
          </a:p>
          <a:p>
            <a:r>
              <a:rPr lang="en-US" dirty="0" smtClean="0"/>
              <a:t>Need to make a better decision on when to transmit based upon more than just apply TPC and go</a:t>
            </a:r>
          </a:p>
          <a:p>
            <a:endParaRPr lang="en-US" dirty="0" smtClean="0"/>
          </a:p>
          <a:p>
            <a:r>
              <a:rPr lang="en-US" dirty="0"/>
              <a:t>In the UL, UL situation the better result is if TPC was not used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UL,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Comments </a:t>
            </a:r>
            <a:r>
              <a:rPr lang="en-US" dirty="0" smtClean="0"/>
              <a:t>on OBSS_PD Spatial </a:t>
            </a:r>
            <a:r>
              <a:rPr lang="en-US" dirty="0" smtClean="0"/>
              <a:t>Reuse addressed by this presentation</a:t>
            </a:r>
            <a:endParaRPr lang="en-US" dirty="0" smtClean="0"/>
          </a:p>
          <a:p>
            <a:pPr lvl="1"/>
            <a:r>
              <a:rPr lang="en-US" b="1" dirty="0" smtClean="0"/>
              <a:t>5494</a:t>
            </a:r>
            <a:r>
              <a:rPr lang="en-US" b="1" dirty="0"/>
              <a:t>, </a:t>
            </a:r>
            <a:r>
              <a:rPr lang="en-US" b="1" dirty="0" smtClean="0"/>
              <a:t>5495, 5503,</a:t>
            </a:r>
            <a:r>
              <a:rPr lang="en-US" b="1" dirty="0" smtClean="0"/>
              <a:t> </a:t>
            </a:r>
            <a:r>
              <a:rPr lang="en-US" b="1" dirty="0"/>
              <a:t>6762, 6768, </a:t>
            </a:r>
            <a:r>
              <a:rPr lang="en-US" b="1" dirty="0" smtClean="0"/>
              <a:t>7129</a:t>
            </a:r>
            <a:r>
              <a:rPr lang="en-US" b="1" dirty="0"/>
              <a:t>, 7230, </a:t>
            </a:r>
            <a:r>
              <a:rPr lang="en-US" b="1" dirty="0" smtClean="0"/>
              <a:t>9947</a:t>
            </a:r>
            <a:r>
              <a:rPr lang="en-US" b="1" dirty="0"/>
              <a:t>, 10031, 10033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Proposal </a:t>
            </a:r>
            <a:r>
              <a:rPr lang="en-US" dirty="0"/>
              <a:t>to link OBSS_PD adjustment with TPC was approved 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No </a:t>
            </a:r>
            <a:r>
              <a:rPr lang="en-US" dirty="0"/>
              <a:t>described scheme for selecting the OBSS_PD level</a:t>
            </a:r>
          </a:p>
          <a:p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 smtClean="0"/>
              <a:t>adjustment of CCA, “DSC” was described and analyzed over many scenarios but was never approved for the SFD or Draft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29648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1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237" y="1054089"/>
            <a:ext cx="3835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Lower SNIR overall due to OBSS AP</a:t>
            </a:r>
          </a:p>
          <a:p>
            <a:r>
              <a:rPr lang="en-US" sz="1800" dirty="0" smtClean="0"/>
              <a:t>Closer OBSS </a:t>
            </a:r>
            <a:r>
              <a:rPr lang="en-US" sz="1800" dirty="0"/>
              <a:t>STAs </a:t>
            </a:r>
            <a:r>
              <a:rPr lang="en-US" sz="1800" dirty="0" smtClean="0"/>
              <a:t>increase TPC </a:t>
            </a:r>
          </a:p>
          <a:p>
            <a:r>
              <a:rPr lang="en-US" sz="1800" dirty="0" smtClean="0"/>
              <a:t>worsens wanted SNIR  significantly</a:t>
            </a:r>
          </a:p>
          <a:p>
            <a:endParaRPr lang="en-US" sz="1800" dirty="0"/>
          </a:p>
          <a:p>
            <a:r>
              <a:rPr lang="en-US" sz="1800" dirty="0" smtClean="0"/>
              <a:t>(AP to AP interference)</a:t>
            </a:r>
          </a:p>
          <a:p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925637" y="1587489"/>
            <a:ext cx="1235775" cy="1295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61413" y="1758939"/>
            <a:ext cx="3183826" cy="298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endCxn id="16" idx="7"/>
          </p:cNvCxnSpPr>
          <p:nvPr/>
        </p:nvCxnSpPr>
        <p:spPr bwMode="auto">
          <a:xfrm flipH="1" flipV="1">
            <a:off x="3796657" y="1422179"/>
            <a:ext cx="1548579" cy="1653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830637" y="1282689"/>
            <a:ext cx="1131763" cy="9525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236" y="3607200"/>
            <a:ext cx="3798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11 DL SNIR above 20dB </a:t>
            </a:r>
          </a:p>
          <a:p>
            <a:r>
              <a:rPr lang="en-US" sz="1800" dirty="0" smtClean="0"/>
              <a:t>TPC does reduce interference </a:t>
            </a:r>
            <a:r>
              <a:rPr lang="en-US" sz="1800" dirty="0" smtClean="0"/>
              <a:t>but not really needed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543524" y="3962400"/>
            <a:ext cx="3801712" cy="94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2527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" y="990600"/>
            <a:ext cx="4928937" cy="25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5035839" cy="26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9714" y="1600200"/>
            <a:ext cx="31066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Worse case in the OBSS</a:t>
            </a:r>
          </a:p>
          <a:p>
            <a:r>
              <a:rPr lang="en-US" sz="1800" dirty="0" smtClean="0"/>
              <a:t>(STA 1 is closest to cell 1)</a:t>
            </a:r>
          </a:p>
          <a:p>
            <a:endParaRPr lang="en-US" sz="1800" dirty="0" smtClean="0"/>
          </a:p>
          <a:p>
            <a:r>
              <a:rPr lang="en-US" sz="1800" dirty="0" smtClean="0"/>
              <a:t>TPC does reduce interference</a:t>
            </a:r>
          </a:p>
          <a:p>
            <a:r>
              <a:rPr lang="en-US" sz="1800" dirty="0" smtClean="0"/>
              <a:t>BUT</a:t>
            </a:r>
          </a:p>
          <a:p>
            <a:r>
              <a:rPr lang="en-US" sz="1800" dirty="0" smtClean="0"/>
              <a:t>Wanted SNIR is low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749714" y="4419600"/>
            <a:ext cx="2642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 in the OBSS</a:t>
            </a:r>
          </a:p>
          <a:p>
            <a:endParaRPr lang="en-US" sz="1800" dirty="0"/>
          </a:p>
          <a:p>
            <a:r>
              <a:rPr lang="en-US" sz="1800" u="sng" dirty="0" smtClean="0"/>
              <a:t>Above 20dB SNIR </a:t>
            </a:r>
          </a:p>
          <a:p>
            <a:r>
              <a:rPr lang="en-US" sz="1800" dirty="0" smtClean="0"/>
              <a:t>with or without TPC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057400" y="2362200"/>
            <a:ext cx="3692314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318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OBSS AP means that the UL wanted SNIR is lower for the outer STAs (15 dB)</a:t>
            </a:r>
          </a:p>
          <a:p>
            <a:r>
              <a:rPr lang="en-US" dirty="0" smtClean="0"/>
              <a:t>If TPC used the UL SNIR goes very low for many STAs</a:t>
            </a:r>
          </a:p>
          <a:p>
            <a:r>
              <a:rPr lang="en-US" dirty="0" smtClean="0"/>
              <a:t>In the OBSS TPC does improve the OBSS SNIR DL</a:t>
            </a:r>
          </a:p>
          <a:p>
            <a:r>
              <a:rPr lang="en-US" dirty="0" smtClean="0"/>
              <a:t>TPC using the assumed scheme is not acceptable</a:t>
            </a:r>
          </a:p>
          <a:p>
            <a:endParaRPr lang="en-US" dirty="0"/>
          </a:p>
          <a:p>
            <a:r>
              <a:rPr lang="en-US" dirty="0" smtClean="0"/>
              <a:t>Need a better method for decision to transmit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DL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6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UL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4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56284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3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1112"/>
            <a:ext cx="7875391" cy="57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53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0"/>
            <a:ext cx="530322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8150" y="1408837"/>
            <a:ext cx="2524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Wanted DL for OBSS STA 11 UL</a:t>
            </a:r>
          </a:p>
          <a:p>
            <a:endParaRPr lang="en-US" sz="1800" dirty="0"/>
          </a:p>
          <a:p>
            <a:r>
              <a:rPr lang="en-US" sz="1800" dirty="0" smtClean="0"/>
              <a:t>SNIR&gt;20dB if no TPC</a:t>
            </a:r>
          </a:p>
          <a:p>
            <a:r>
              <a:rPr lang="en-US" sz="1800" dirty="0" smtClean="0"/>
              <a:t>(STA 7 is closest )</a:t>
            </a:r>
          </a:p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3185" y="3733800"/>
            <a:ext cx="2652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UL SNIR in OBSS for Cell 1 DL transmissions</a:t>
            </a:r>
          </a:p>
          <a:p>
            <a:r>
              <a:rPr lang="en-US" sz="1600" dirty="0"/>
              <a:t>(</a:t>
            </a:r>
            <a:r>
              <a:rPr lang="en-US" sz="1600" dirty="0" smtClean="0"/>
              <a:t>Lower values as AP is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interferer)</a:t>
            </a:r>
          </a:p>
          <a:p>
            <a:endParaRPr lang="en-US" sz="1800" dirty="0"/>
          </a:p>
          <a:p>
            <a:r>
              <a:rPr lang="en-US" sz="1800" dirty="0" smtClean="0"/>
              <a:t>(OBSS STA 7 is furthest</a:t>
            </a:r>
          </a:p>
          <a:p>
            <a:r>
              <a:rPr lang="en-US" sz="1800" dirty="0" smtClean="0"/>
              <a:t>So no TPC)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9" y="3505200"/>
            <a:ext cx="5712724" cy="28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 flipV="1">
            <a:off x="1828800" y="1905000"/>
            <a:ext cx="411935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035791" y="5029200"/>
            <a:ext cx="4227394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182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OBSS_PD/TPC as presently </a:t>
            </a:r>
            <a:r>
              <a:rPr lang="en-US" dirty="0" smtClean="0"/>
              <a:t>described and to </a:t>
            </a:r>
            <a:r>
              <a:rPr lang="en-US" dirty="0" smtClean="0"/>
              <a:t>see what affect TPC has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what happens if DSC is used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As decision maker for OBSS_PD/TPC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Independently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333999" cy="26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7955" y="1447800"/>
            <a:ext cx="233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OBSS STA 1 is closest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267200"/>
            <a:ext cx="13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</a:t>
            </a:r>
          </a:p>
        </p:txBody>
      </p:sp>
    </p:spTree>
    <p:extLst>
      <p:ext uri="{BB962C8B-B14F-4D97-AF65-F5344CB8AC3E}">
        <p14:creationId xmlns:p14="http://schemas.microsoft.com/office/powerpoint/2010/main" val="264691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OBSS_PD/TPC does not perform well</a:t>
            </a:r>
          </a:p>
          <a:p>
            <a:r>
              <a:rPr lang="en-US" dirty="0" smtClean="0"/>
              <a:t>Better results if no TPC </a:t>
            </a:r>
          </a:p>
          <a:p>
            <a:endParaRPr lang="en-US" dirty="0"/>
          </a:p>
          <a:p>
            <a:r>
              <a:rPr lang="en-US" dirty="0" smtClean="0"/>
              <a:t>Need better decision </a:t>
            </a:r>
            <a:r>
              <a:rPr lang="en-US" dirty="0"/>
              <a:t>o</a:t>
            </a:r>
            <a:r>
              <a:rPr lang="en-US" dirty="0" smtClean="0"/>
              <a:t>n when to transmit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UL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98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3" y="685800"/>
            <a:ext cx="789316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76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7" y="685800"/>
            <a:ext cx="7523473" cy="57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3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399" cy="27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9" y="3674064"/>
            <a:ext cx="5455692" cy="27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1448937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STA 7 is closest to </a:t>
            </a:r>
          </a:p>
          <a:p>
            <a:r>
              <a:rPr lang="en-US" sz="1800" dirty="0" smtClean="0"/>
              <a:t>OBSS AP</a:t>
            </a:r>
          </a:p>
          <a:p>
            <a:endParaRPr lang="en-US" sz="1800" dirty="0"/>
          </a:p>
          <a:p>
            <a:r>
              <a:rPr lang="en-US" sz="1800" dirty="0" smtClean="0"/>
              <a:t>SNIR 16 dB reduced to 5 by TPC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600201" y="1752600"/>
            <a:ext cx="4190999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91200" y="3674064"/>
            <a:ext cx="3584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 is closest to </a:t>
            </a:r>
          </a:p>
          <a:p>
            <a:r>
              <a:rPr lang="en-US" sz="1800" dirty="0" smtClean="0"/>
              <a:t>Cell 1 AP  (then STA 12)</a:t>
            </a:r>
          </a:p>
          <a:p>
            <a:endParaRPr lang="en-US" sz="1800" dirty="0"/>
          </a:p>
          <a:p>
            <a:r>
              <a:rPr lang="en-US" sz="1800" dirty="0" smtClean="0"/>
              <a:t>SNIR 16 dB increased to 27 by TPC</a:t>
            </a:r>
          </a:p>
          <a:p>
            <a:endParaRPr lang="en-US" sz="1800" dirty="0"/>
          </a:p>
          <a:p>
            <a:r>
              <a:rPr lang="en-US" sz="1800" dirty="0" smtClean="0"/>
              <a:t>Only 3 OBSS STAs below 20dB</a:t>
            </a:r>
          </a:p>
          <a:p>
            <a:r>
              <a:rPr lang="en-US" sz="1800" dirty="0" smtClean="0"/>
              <a:t>With no TPC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62000" y="3886200"/>
            <a:ext cx="4876801" cy="1159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6291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TPC causes the wanted SNIR to remain below 20dB for all STAs</a:t>
            </a:r>
          </a:p>
          <a:p>
            <a:r>
              <a:rPr lang="en-US" dirty="0" smtClean="0"/>
              <a:t>whereas without TPC SNIR &gt;20dB for all STAs except one (7) (16 dB </a:t>
            </a:r>
            <a:r>
              <a:rPr lang="en-US" dirty="0" err="1" smtClean="0"/>
              <a:t>cf</a:t>
            </a:r>
            <a:r>
              <a:rPr lang="en-US" dirty="0" smtClean="0"/>
              <a:t> 5 dB </a:t>
            </a:r>
            <a:r>
              <a:rPr lang="en-US" dirty="0" err="1" smtClean="0"/>
              <a:t>withTPC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TPC improves the SNIR in the OBSS but even without it the SNIR &gt; 20 dB for all STAs except 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</a:t>
            </a:r>
            <a:r>
              <a:rPr lang="en-US" dirty="0" err="1" smtClean="0"/>
              <a:t>DL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 a simple use of OBBS_PD and TPC does not work.</a:t>
            </a:r>
          </a:p>
          <a:p>
            <a:r>
              <a:rPr lang="en-US" u="sng" dirty="0" smtClean="0"/>
              <a:t>A better decision process is required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0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A STA using DSC will set its effective CCA level to the received signal strength of the wanted beacon, minus a margin</a:t>
            </a:r>
          </a:p>
          <a:p>
            <a:r>
              <a:rPr lang="en-US" sz="1800" dirty="0" err="1" smtClean="0"/>
              <a:t>CCAeff</a:t>
            </a:r>
            <a:r>
              <a:rPr lang="en-US" sz="1800" dirty="0" smtClean="0"/>
              <a:t> </a:t>
            </a:r>
            <a:r>
              <a:rPr lang="en-US" sz="1800" dirty="0"/>
              <a:t>= MIN (</a:t>
            </a:r>
            <a:r>
              <a:rPr lang="en-US" sz="1800" dirty="0" smtClean="0"/>
              <a:t>DSC </a:t>
            </a:r>
            <a:r>
              <a:rPr lang="en-US" sz="1800" dirty="0"/>
              <a:t>Upper Limit, RSSI </a:t>
            </a:r>
            <a:r>
              <a:rPr lang="en-US" sz="1800" baseline="-25000" dirty="0"/>
              <a:t>beacon </a:t>
            </a:r>
            <a:r>
              <a:rPr lang="en-US" sz="1800" dirty="0"/>
              <a:t>) – </a:t>
            </a:r>
            <a:r>
              <a:rPr lang="en-US" sz="1800" dirty="0" smtClean="0"/>
              <a:t>DSC Margin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DSC Margin is related to wanted SNIR, say 20 dB</a:t>
            </a:r>
          </a:p>
          <a:p>
            <a:r>
              <a:rPr lang="en-US" sz="2000" dirty="0" smtClean="0"/>
              <a:t>DL beacon is 7 dB stronger than UL packet, hence DSC Margin for STA set to 27dB </a:t>
            </a:r>
          </a:p>
          <a:p>
            <a:pPr marL="0" indent="0">
              <a:buNone/>
            </a:pPr>
            <a:r>
              <a:rPr lang="en-US" sz="2000" dirty="0" smtClean="0"/>
              <a:t>AP Threshold setting</a:t>
            </a:r>
          </a:p>
          <a:p>
            <a:r>
              <a:rPr lang="en-US" sz="2000" dirty="0" smtClean="0"/>
              <a:t>Weakest UL is -55dBm, with 20dB margin</a:t>
            </a:r>
          </a:p>
          <a:p>
            <a:r>
              <a:rPr lang="en-US" sz="2000" dirty="0" smtClean="0"/>
              <a:t>AP sets threshold to -75 dBm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DSC help?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2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648200"/>
          </a:xfrm>
        </p:spPr>
        <p:txBody>
          <a:bodyPr/>
          <a:lstStyle/>
          <a:p>
            <a:r>
              <a:rPr lang="en-US" sz="2000" dirty="0" smtClean="0"/>
              <a:t>UL, UL situation </a:t>
            </a:r>
          </a:p>
          <a:p>
            <a:r>
              <a:rPr lang="en-US" sz="2000" dirty="0" smtClean="0"/>
              <a:t>Take </a:t>
            </a:r>
            <a:r>
              <a:rPr lang="en-US" sz="2000" u="sng" dirty="0" smtClean="0"/>
              <a:t>worse case </a:t>
            </a:r>
            <a:r>
              <a:rPr lang="en-US" sz="2000" dirty="0" smtClean="0"/>
              <a:t>example OBSS STA 1 UL.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DSC prevents transmission of STAs 4 - 10, and 19 -21</a:t>
            </a:r>
          </a:p>
          <a:p>
            <a:pPr lvl="1"/>
            <a:r>
              <a:rPr lang="en-US" sz="1600" dirty="0" smtClean="0"/>
              <a:t>(These are the closest cell 1 STAs to OBSS STA 1)</a:t>
            </a:r>
          </a:p>
          <a:p>
            <a:r>
              <a:rPr lang="en-US" sz="2000" dirty="0" smtClean="0"/>
              <a:t>In this case, using DSC to make the decision to transmit overcomes worse of the TPC  problem.</a:t>
            </a:r>
          </a:p>
          <a:p>
            <a:r>
              <a:rPr lang="en-US" sz="2000" dirty="0" smtClean="0"/>
              <a:t>Still no real incentive or need to use TPC as it worsens the wanted SNIR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676400"/>
            <a:ext cx="44011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2359617"/>
            <a:ext cx="838200" cy="1371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59" y="1667790"/>
            <a:ext cx="4393951" cy="22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476164" y="2514600"/>
            <a:ext cx="773373" cy="1219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285664" y="3720981"/>
            <a:ext cx="3810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914400" y="2425581"/>
            <a:ext cx="838200" cy="13056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476164" y="2512017"/>
            <a:ext cx="773373" cy="1208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819400" y="2133600"/>
            <a:ext cx="315604" cy="15873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1400" y="2133600"/>
            <a:ext cx="315604" cy="163059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819400" y="2359617"/>
            <a:ext cx="315604" cy="13613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391400" y="2359617"/>
            <a:ext cx="315604" cy="1404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620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TXPWR and OBSS_PD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/>
              <a:t>The spatial reuse scheme presently in 11ax Draft allows a STA to reduce its OBSS_PD if it also decreases its Transmit Power.</a:t>
            </a:r>
          </a:p>
          <a:p>
            <a:pPr eaLnBrk="1" hangingPunct="1">
              <a:defRPr/>
            </a:pPr>
            <a:r>
              <a:rPr lang="en-US" sz="1800" b="0" dirty="0" smtClean="0"/>
              <a:t>The relationship is defined by the equation</a:t>
            </a:r>
            <a:r>
              <a:rPr lang="en-US" sz="2000" dirty="0" smtClean="0"/>
              <a:t>:</a:t>
            </a:r>
          </a:p>
          <a:p>
            <a:pPr eaLnBrk="1" hangingPunct="1">
              <a:defRPr/>
            </a:pPr>
            <a:r>
              <a:rPr lang="en-US" sz="1600" b="0" i="1" dirty="0" err="1" smtClean="0"/>
              <a:t>TXPWRmax</a:t>
            </a:r>
            <a:r>
              <a:rPr lang="en-US" sz="1600" b="0" i="1" dirty="0" smtClean="0"/>
              <a:t>= </a:t>
            </a:r>
            <a:r>
              <a:rPr lang="en-US" sz="1600" b="0" i="1" dirty="0" err="1" smtClean="0"/>
              <a:t>TXPWRref</a:t>
            </a:r>
            <a:r>
              <a:rPr lang="en-US" sz="1600" b="0" i="1" dirty="0" smtClean="0"/>
              <a:t> – (</a:t>
            </a:r>
            <a:r>
              <a:rPr lang="en-US" sz="1600" b="0" i="1" dirty="0" err="1" smtClean="0"/>
              <a:t>OBSS_PDlevel</a:t>
            </a:r>
            <a:r>
              <a:rPr lang="en-US" sz="1600" b="0" i="1" dirty="0" smtClean="0"/>
              <a:t>- OBSS_PD min)</a:t>
            </a:r>
          </a:p>
          <a:p>
            <a:pPr marL="1200150" lvl="3" indent="0" eaLnBrk="1" hangingPunct="1">
              <a:buNone/>
              <a:defRPr/>
            </a:pPr>
            <a:r>
              <a:rPr lang="en-US" sz="1200" i="1" dirty="0" err="1" smtClean="0"/>
              <a:t>O</a:t>
            </a:r>
            <a:r>
              <a:rPr lang="en-US" sz="1200" b="0" i="1" dirty="0" err="1" smtClean="0"/>
              <a:t>BSS_PDmax</a:t>
            </a:r>
            <a:r>
              <a:rPr lang="en-US" sz="1200" b="0" i="1" dirty="0" smtClean="0"/>
              <a:t> &gt;</a:t>
            </a:r>
            <a:r>
              <a:rPr lang="en-US" sz="1200" b="0" i="1" dirty="0" err="1" smtClean="0"/>
              <a:t>OBSS_PDlevel</a:t>
            </a:r>
            <a:r>
              <a:rPr lang="en-US" sz="1200" b="0" i="1" dirty="0" smtClean="0"/>
              <a:t>&gt;</a:t>
            </a:r>
            <a:r>
              <a:rPr lang="en-US" sz="1200" b="0" i="1" dirty="0" err="1" smtClean="0"/>
              <a:t>OBSS_Pd</a:t>
            </a:r>
            <a:r>
              <a:rPr lang="en-US" sz="1050" b="0" i="1" dirty="0" err="1" smtClean="0"/>
              <a:t>min</a:t>
            </a:r>
            <a:endParaRPr lang="en-US" sz="1200" i="1" dirty="0"/>
          </a:p>
          <a:p>
            <a:pPr marL="114300" indent="0" eaLnBrk="1" hangingPunct="1">
              <a:buNone/>
              <a:defRPr/>
            </a:pPr>
            <a:r>
              <a:rPr lang="en-US" sz="1400" b="0" dirty="0" err="1" smtClean="0"/>
              <a:t>TXPWRref</a:t>
            </a:r>
            <a:r>
              <a:rPr lang="en-US" sz="1400" b="0" dirty="0" smtClean="0"/>
              <a:t> = 21 dBm, OBSS_PD max= -62 dBm, </a:t>
            </a:r>
            <a:r>
              <a:rPr lang="en-US" sz="1400" b="0" dirty="0" err="1" smtClean="0"/>
              <a:t>OBSS_PDmin</a:t>
            </a:r>
            <a:r>
              <a:rPr lang="en-US" sz="1400" b="0" dirty="0" smtClean="0"/>
              <a:t> = -82 dBm</a:t>
            </a:r>
          </a:p>
          <a:p>
            <a:pPr marL="114300" indent="0" eaLnBrk="1" hangingPunct="1">
              <a:buNone/>
              <a:defRPr/>
            </a:pPr>
            <a:endParaRPr lang="en-US" sz="1600" dirty="0" smtClean="0"/>
          </a:p>
          <a:p>
            <a:pPr marL="114300" indent="0" eaLnBrk="1" hangingPunct="1">
              <a:buNone/>
              <a:defRPr/>
            </a:pPr>
            <a:r>
              <a:rPr lang="en-US" sz="1600" dirty="0" smtClean="0"/>
              <a:t>For a STA with TXPWR = 15 dBm, AP = 20dBm </a:t>
            </a:r>
            <a:r>
              <a:rPr lang="en-US" sz="1600" b="0" dirty="0" smtClean="0"/>
              <a:t>(as per the Simulation Document)</a:t>
            </a:r>
          </a:p>
          <a:p>
            <a:pPr marL="114300" indent="0" eaLnBrk="1" hangingPunct="1"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505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4046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0910" y="305456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6-9 from transmission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3352800"/>
            <a:ext cx="4404621" cy="22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5134"/>
            <a:ext cx="44001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2475"/>
            <a:ext cx="442498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19200" y="1397168"/>
            <a:ext cx="457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38800" y="1473368"/>
            <a:ext cx="457200" cy="1346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219200" y="1422484"/>
            <a:ext cx="457200" cy="1396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38800" y="1473368"/>
            <a:ext cx="457200" cy="1346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066800" y="3962400"/>
            <a:ext cx="6096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910" y="564609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5-9 from transmission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18672" y="3962400"/>
            <a:ext cx="553528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066800" y="3962400"/>
            <a:ext cx="6096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618672" y="3962400"/>
            <a:ext cx="553528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51585" y="6015426"/>
            <a:ext cx="674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UL, UL using DSC to make decision is perfect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0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8047" y="1009155"/>
            <a:ext cx="371768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UL, DL</a:t>
            </a:r>
          </a:p>
          <a:p>
            <a:r>
              <a:rPr lang="en-US" sz="1800" dirty="0" smtClean="0"/>
              <a:t>OBSS AP is the interferer.</a:t>
            </a:r>
          </a:p>
          <a:p>
            <a:endParaRPr lang="en-US" sz="1800" dirty="0" smtClean="0"/>
          </a:p>
          <a:p>
            <a:r>
              <a:rPr lang="en-US" sz="1800" dirty="0" smtClean="0"/>
              <a:t>DSC allows Transmit only on </a:t>
            </a:r>
          </a:p>
          <a:p>
            <a:r>
              <a:rPr lang="en-US" sz="1800" dirty="0" smtClean="0"/>
              <a:t>STAs 13 – 17 and 24</a:t>
            </a:r>
          </a:p>
          <a:p>
            <a:endParaRPr lang="en-US" sz="1800" dirty="0"/>
          </a:p>
          <a:p>
            <a:r>
              <a:rPr lang="en-US" sz="1800" dirty="0" smtClean="0"/>
              <a:t>TPC does cause wanted SNIR to be </a:t>
            </a:r>
          </a:p>
          <a:p>
            <a:r>
              <a:rPr lang="en-US" sz="1800" dirty="0" smtClean="0"/>
              <a:t>Lower than 20dB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is perfect for UL DL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No advantage to use TPC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144000" y="1828800"/>
            <a:ext cx="45719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1778168"/>
            <a:ext cx="1600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685800" y="1778168"/>
            <a:ext cx="16002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992840" y="1763383"/>
            <a:ext cx="77906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971800" y="1763383"/>
            <a:ext cx="8001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09600" y="4114800"/>
            <a:ext cx="167640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09600" y="4114800"/>
            <a:ext cx="160020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048000" y="4114800"/>
            <a:ext cx="74494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2992840" y="4114800"/>
            <a:ext cx="77906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819400" y="1981200"/>
            <a:ext cx="2525836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0282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2548" y="694371"/>
            <a:ext cx="3412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</a:t>
            </a:r>
            <a:r>
              <a:rPr lang="en-US" sz="1800" u="sng" dirty="0" smtClean="0"/>
              <a:t>DL UL 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Worse case</a:t>
            </a:r>
          </a:p>
          <a:p>
            <a:r>
              <a:rPr lang="en-US" sz="1400" dirty="0" smtClean="0"/>
              <a:t>OBSS STA 1 is closest to Cell 1 AP </a:t>
            </a:r>
          </a:p>
          <a:p>
            <a:r>
              <a:rPr lang="en-US" sz="1400" dirty="0" smtClean="0"/>
              <a:t>Unwanted </a:t>
            </a:r>
            <a:r>
              <a:rPr lang="en-US" sz="1400" dirty="0" err="1" smtClean="0"/>
              <a:t>Pr</a:t>
            </a:r>
            <a:r>
              <a:rPr lang="en-US" sz="1400" dirty="0" smtClean="0"/>
              <a:t> = -71 dBm</a:t>
            </a:r>
          </a:p>
          <a:p>
            <a:r>
              <a:rPr lang="en-US" sz="1400" dirty="0" smtClean="0"/>
              <a:t>AP (DSC) CCA is set to -75dBm</a:t>
            </a:r>
          </a:p>
          <a:p>
            <a:r>
              <a:rPr lang="en-US" sz="1800" dirty="0" smtClean="0"/>
              <a:t>DSC Stops AP from transmitting</a:t>
            </a:r>
          </a:p>
          <a:p>
            <a:r>
              <a:rPr lang="en-US" sz="1800" dirty="0" smtClean="0"/>
              <a:t>If OBSS STA 1 is transmitting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342900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733800" y="1752600"/>
            <a:ext cx="2057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5" y="3657600"/>
            <a:ext cx="4748213" cy="23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838200" y="5105399"/>
            <a:ext cx="422487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81600" y="5051376"/>
            <a:ext cx="31091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 Threshold – AP transmits if below </a:t>
            </a:r>
          </a:p>
          <a:p>
            <a:endParaRPr lang="en-US" sz="1200" dirty="0"/>
          </a:p>
          <a:p>
            <a:r>
              <a:rPr lang="en-US" sz="1400" dirty="0" smtClean="0"/>
              <a:t>So let’s look at OBSS STA 16 situation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429000" y="5105400"/>
            <a:ext cx="1752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838200" y="2286000"/>
            <a:ext cx="4953000" cy="2362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0413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0491" y="796667"/>
            <a:ext cx="3281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DSC allows this</a:t>
            </a:r>
          </a:p>
          <a:p>
            <a:r>
              <a:rPr lang="en-US" sz="1800" dirty="0" smtClean="0"/>
              <a:t>Without TPC, 0 STAs &lt;20 dB</a:t>
            </a:r>
          </a:p>
          <a:p>
            <a:endParaRPr lang="en-US" sz="1800" dirty="0"/>
          </a:p>
          <a:p>
            <a:r>
              <a:rPr lang="en-US" sz="1800" dirty="0" smtClean="0"/>
              <a:t>With TPC 3 STAs &lt;20dB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makes a good decision but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TPC does not help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3733800"/>
            <a:ext cx="5040901" cy="25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066800" y="4267200"/>
            <a:ext cx="381000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38400" y="4296770"/>
            <a:ext cx="659242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066800" y="4296770"/>
            <a:ext cx="304800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438400" y="4296770"/>
            <a:ext cx="664504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15000" y="3872981"/>
            <a:ext cx="3444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 to AP interference</a:t>
            </a:r>
          </a:p>
          <a:p>
            <a:r>
              <a:rPr lang="en-US" sz="1800" dirty="0" smtClean="0"/>
              <a:t>Resulting interference in OBSS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DSC stops 1-3, 11-15</a:t>
            </a:r>
          </a:p>
          <a:p>
            <a:r>
              <a:rPr lang="en-US" sz="1800" dirty="0" smtClean="0"/>
              <a:t>TPC does not help much</a:t>
            </a:r>
          </a:p>
          <a:p>
            <a:endParaRPr lang="en-US" sz="1800" dirty="0"/>
          </a:p>
          <a:p>
            <a:r>
              <a:rPr lang="en-US" sz="1800" dirty="0" smtClean="0"/>
              <a:t>But case can be made to use TPC</a:t>
            </a:r>
          </a:p>
          <a:p>
            <a:r>
              <a:rPr lang="en-US" sz="1800" dirty="0" smtClean="0"/>
              <a:t>As long as DSC used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743588"/>
            <a:ext cx="5040901" cy="283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2057400" y="2162494"/>
            <a:ext cx="3703091" cy="1997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809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759783"/>
            <a:ext cx="3352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 AP is -70 dBm</a:t>
            </a:r>
          </a:p>
          <a:p>
            <a:r>
              <a:rPr lang="en-US" sz="1800" dirty="0" smtClean="0"/>
              <a:t>All or nothing</a:t>
            </a:r>
          </a:p>
          <a:p>
            <a:endParaRPr lang="en-US" sz="1800" dirty="0" smtClean="0"/>
          </a:p>
          <a:p>
            <a:r>
              <a:rPr lang="en-US" sz="1800" dirty="0" smtClean="0"/>
              <a:t>DSC prevents DL if OBSS AP is transmitting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600" b="0" dirty="0" smtClean="0"/>
              <a:t>Note: One could contrive a method where the AP estimates the signal to the STA, but as STAs are mobile this is dangerous. </a:t>
            </a:r>
            <a:endParaRPr lang="en-US" sz="16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8" y="793692"/>
            <a:ext cx="5476164" cy="27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" y="3720172"/>
            <a:ext cx="5477301" cy="27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308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191000"/>
            <a:ext cx="35814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42967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OBSS_PD/TPC on its own results in many cases of poor </a:t>
            </a:r>
            <a:r>
              <a:rPr lang="en-US" dirty="0" smtClean="0"/>
              <a:t>SNIR and is not viable</a:t>
            </a:r>
            <a:endParaRPr lang="en-US" dirty="0"/>
          </a:p>
          <a:p>
            <a:r>
              <a:rPr lang="en-US" dirty="0"/>
              <a:t>Using DFC and OBSS_PD/TPC is an option</a:t>
            </a:r>
          </a:p>
          <a:p>
            <a:pPr lvl="1"/>
            <a:r>
              <a:rPr lang="en-US" dirty="0"/>
              <a:t>Using DFC to make the transmit decision works </a:t>
            </a:r>
            <a:r>
              <a:rPr lang="en-US" dirty="0" smtClean="0"/>
              <a:t>well</a:t>
            </a:r>
            <a:endParaRPr lang="en-US" dirty="0"/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poorer performance in wanted Cell (incentive?)</a:t>
            </a:r>
          </a:p>
          <a:p>
            <a:pPr lvl="1"/>
            <a:r>
              <a:rPr lang="en-US" dirty="0"/>
              <a:t>Improves performance in the OBSS</a:t>
            </a:r>
          </a:p>
          <a:p>
            <a:pPr lvl="1"/>
            <a:endParaRPr lang="en-US" dirty="0"/>
          </a:p>
          <a:p>
            <a:r>
              <a:rPr lang="en-US" dirty="0" smtClean="0"/>
              <a:t>Using DFC on its own provides the better results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Note: These results are for the enterprise cell scenario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Effects of using DSC 3CH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Let’s look at another scenario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Indoor Enterprise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65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1219200"/>
            <a:ext cx="645001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380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Indoor Enterprise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5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2976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2438400" y="4038600"/>
            <a:ext cx="396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391400" y="3884711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AP to AP -64 dBm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600200" y="3124200"/>
            <a:ext cx="838200" cy="914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52443" y="268511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-45 dBm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600200" y="3124200"/>
            <a:ext cx="56388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00599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-80 dBm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237" y="255215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9614" y="1631244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OBSS, 100%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3276600"/>
            <a:ext cx="104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 9</a:t>
            </a:r>
          </a:p>
          <a:p>
            <a:r>
              <a:rPr lang="en-US" sz="1400" dirty="0" smtClean="0"/>
              <a:t>Worse case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>
            <a:off x="5638800" y="3538210"/>
            <a:ext cx="2209800" cy="5003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34165" y="4669794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688402" y="445913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7465" y="466979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951638" y="446766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433204" y="403734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4770" y="3607013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43103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08996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13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429895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16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1995" y="4615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17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076135" y="464044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21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6456374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25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707613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29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1703" y="4234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0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33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2244" y="3700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37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434165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49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4568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45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6456374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41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6083300" y="311278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53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456374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57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7106207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61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6943342" y="327781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592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94168" y="4267200"/>
            <a:ext cx="263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Clear case where TPC </a:t>
            </a:r>
          </a:p>
          <a:p>
            <a:r>
              <a:rPr lang="en-US" sz="1800" dirty="0" smtClean="0"/>
              <a:t>Should not be used</a:t>
            </a:r>
            <a:endParaRPr lang="en-US" sz="1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1147998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4570" y="1676400"/>
            <a:ext cx="250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r>
              <a:rPr lang="en-US" sz="1800" dirty="0" smtClean="0"/>
              <a:t>With TPC &lt;10dB SNIR</a:t>
            </a:r>
          </a:p>
          <a:p>
            <a:r>
              <a:rPr lang="en-US" sz="1800" dirty="0" smtClean="0"/>
              <a:t>In too many cases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343400" y="1905000"/>
            <a:ext cx="2286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724400" y="2407017"/>
            <a:ext cx="1905000" cy="1927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794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STA has a packet to transmit</a:t>
            </a:r>
          </a:p>
          <a:p>
            <a:r>
              <a:rPr lang="en-US" dirty="0" smtClean="0"/>
              <a:t>An OBSS signal is being received, STA notes OBSS </a:t>
            </a:r>
            <a:r>
              <a:rPr lang="en-US" dirty="0" err="1" smtClean="0"/>
              <a:t>Pr</a:t>
            </a:r>
            <a:endParaRPr lang="en-US" dirty="0" smtClean="0"/>
          </a:p>
          <a:p>
            <a:r>
              <a:rPr lang="en-US" dirty="0" smtClean="0"/>
              <a:t>STA calculates allowed TXPWR and adjusts TXPWR</a:t>
            </a:r>
          </a:p>
          <a:p>
            <a:pPr lvl="1"/>
            <a:r>
              <a:rPr lang="en-US" dirty="0" smtClean="0"/>
              <a:t>E.g. OBSS </a:t>
            </a:r>
            <a:r>
              <a:rPr lang="en-US" dirty="0" err="1" smtClean="0"/>
              <a:t>Pr</a:t>
            </a:r>
            <a:r>
              <a:rPr lang="en-US" dirty="0" smtClean="0"/>
              <a:t> = -72 dBm</a:t>
            </a:r>
          </a:p>
          <a:p>
            <a:pPr lvl="1"/>
            <a:r>
              <a:rPr lang="en-US" dirty="0" smtClean="0"/>
              <a:t>Max TXPWR = 21 – (-72 + 82) = 11 dBm</a:t>
            </a:r>
            <a:br>
              <a:rPr lang="en-US" dirty="0" smtClean="0"/>
            </a:br>
            <a:r>
              <a:rPr lang="en-US" dirty="0" smtClean="0"/>
              <a:t>        i.e. </a:t>
            </a:r>
            <a:r>
              <a:rPr lang="en-US" sz="1800" dirty="0" smtClean="0"/>
              <a:t>a reduction of 4 dB for a STA with 15 dBm max TXPWR</a:t>
            </a:r>
            <a:br>
              <a:rPr lang="en-US" sz="1800" dirty="0" smtClean="0"/>
            </a:br>
            <a:r>
              <a:rPr lang="en-US" sz="1800" dirty="0" smtClean="0"/>
              <a:t>               a  reduction of 9 dB for an AP with 20 dBm max TXPWR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STA then transmits its packet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OBSS_PD/TPC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6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354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13924" y="1676400"/>
            <a:ext cx="27077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r>
              <a:rPr lang="en-US" sz="1800" dirty="0" smtClean="0"/>
              <a:t>With TPC &lt;20dB SNIR</a:t>
            </a:r>
          </a:p>
          <a:p>
            <a:endParaRPr lang="en-US" sz="1800" dirty="0"/>
          </a:p>
          <a:p>
            <a:r>
              <a:rPr lang="en-US" sz="1800" dirty="0" smtClean="0"/>
              <a:t>DSC </a:t>
            </a:r>
            <a:r>
              <a:rPr lang="en-US" sz="1400" dirty="0" smtClean="0"/>
              <a:t>stops 1, 17-24,28-32, 52-64</a:t>
            </a:r>
          </a:p>
          <a:p>
            <a:r>
              <a:rPr lang="en-US" sz="1800" dirty="0" smtClean="0"/>
              <a:t>Stops worse TPC SNIR</a:t>
            </a:r>
          </a:p>
          <a:p>
            <a:r>
              <a:rPr lang="en-US" sz="1800" dirty="0" smtClean="0"/>
              <a:t>but TPC SNIR is still low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526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524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14800" y="1524000"/>
            <a:ext cx="914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752600" y="1524000"/>
            <a:ext cx="533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514600" y="1524000"/>
            <a:ext cx="30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572000" y="1524000"/>
            <a:ext cx="4572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9600" y="1524000"/>
            <a:ext cx="762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4168" y="4267200"/>
            <a:ext cx="263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u="sng" dirty="0" smtClean="0"/>
              <a:t>Clear case where TPC </a:t>
            </a:r>
          </a:p>
          <a:p>
            <a:r>
              <a:rPr lang="en-US" sz="1800" u="sng" dirty="0" smtClean="0"/>
              <a:t>Should not be used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2815359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UL, DL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70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SNIR 15- 20dB</a:t>
            </a:r>
          </a:p>
          <a:p>
            <a:r>
              <a:rPr lang="en-US" sz="1800" dirty="0" smtClean="0"/>
              <a:t>With TPC 2-10dB</a:t>
            </a:r>
          </a:p>
          <a:p>
            <a:endParaRPr lang="en-US" sz="1800" dirty="0"/>
          </a:p>
          <a:p>
            <a:r>
              <a:rPr lang="en-US" sz="1800" dirty="0" smtClean="0"/>
              <a:t>OBSS AP is the interferer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4900" y="3795878"/>
            <a:ext cx="263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(OBSS STA9 is closest)</a:t>
            </a:r>
          </a:p>
          <a:p>
            <a:endParaRPr lang="en-US" sz="1800" dirty="0" smtClean="0"/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831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31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UL, DL</a:t>
            </a:r>
          </a:p>
          <a:p>
            <a:r>
              <a:rPr lang="en-US" sz="2000" dirty="0" smtClean="0"/>
              <a:t>With DSC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542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allows only </a:t>
            </a:r>
          </a:p>
          <a:p>
            <a:r>
              <a:rPr lang="en-US" sz="1800" dirty="0" smtClean="0"/>
              <a:t>13-15, 25, 37-39, 49</a:t>
            </a:r>
          </a:p>
          <a:p>
            <a:r>
              <a:rPr lang="en-US" sz="1800" dirty="0" smtClean="0"/>
              <a:t>No TPC SNIR&gt;20dB</a:t>
            </a:r>
            <a:endParaRPr lang="en-US" sz="1800" dirty="0"/>
          </a:p>
          <a:p>
            <a:r>
              <a:rPr lang="en-US" sz="1800" dirty="0" smtClean="0"/>
              <a:t>with TPC SNIR&lt;13dB</a:t>
            </a:r>
          </a:p>
          <a:p>
            <a:endParaRPr lang="en-US" sz="1800" dirty="0" smtClean="0"/>
          </a:p>
          <a:p>
            <a:r>
              <a:rPr lang="en-US" sz="1800" dirty="0" smtClean="0"/>
              <a:t>Pretty Good </a:t>
            </a:r>
            <a:r>
              <a:rPr lang="en-US" sz="1800" u="sng" dirty="0" smtClean="0"/>
              <a:t>if no TPC</a:t>
            </a:r>
            <a:r>
              <a:rPr lang="en-US" sz="1800" dirty="0" smtClean="0"/>
              <a:t>!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882" y="4147065"/>
            <a:ext cx="2638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r>
              <a:rPr lang="en-US" sz="1800" u="sng" dirty="0"/>
              <a:t>Clear case where TPC </a:t>
            </a:r>
          </a:p>
          <a:p>
            <a:r>
              <a:rPr lang="en-US" sz="1800" u="sng" dirty="0"/>
              <a:t>Should not be used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38200" y="1524000"/>
            <a:ext cx="7620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7620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288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828800" y="1530349"/>
            <a:ext cx="53340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412950" y="1530349"/>
            <a:ext cx="549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412950" y="1530349"/>
            <a:ext cx="54945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114800" y="1524000"/>
            <a:ext cx="930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114800" y="1530349"/>
            <a:ext cx="93045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513278" y="1524000"/>
            <a:ext cx="687121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2513278" y="1530349"/>
            <a:ext cx="687121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35803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6834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 great</a:t>
            </a:r>
          </a:p>
          <a:p>
            <a:r>
              <a:rPr lang="en-US" sz="1800" dirty="0" smtClean="0"/>
              <a:t>Generally &gt;25 dB</a:t>
            </a:r>
          </a:p>
          <a:p>
            <a:r>
              <a:rPr lang="en-US" sz="1800" dirty="0" smtClean="0"/>
              <a:t>With TPC 10-20dB SNIR</a:t>
            </a:r>
          </a:p>
          <a:p>
            <a:endParaRPr lang="en-US" sz="1800" dirty="0"/>
          </a:p>
          <a:p>
            <a:r>
              <a:rPr lang="en-US" sz="1800" dirty="0" smtClean="0"/>
              <a:t>TPC drops wanted </a:t>
            </a:r>
          </a:p>
          <a:p>
            <a:r>
              <a:rPr lang="en-US" sz="1800" dirty="0" smtClean="0"/>
              <a:t>To &lt;15 dB in many cases</a:t>
            </a:r>
            <a:endParaRPr lang="en-US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993031"/>
            <a:ext cx="6019800" cy="25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9737" y="3993031"/>
            <a:ext cx="24054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BUT inverse effect to </a:t>
            </a:r>
          </a:p>
          <a:p>
            <a:r>
              <a:rPr lang="en-US" sz="1800" dirty="0" smtClean="0"/>
              <a:t>wanted</a:t>
            </a:r>
          </a:p>
          <a:p>
            <a:r>
              <a:rPr lang="en-US" sz="1800" dirty="0" smtClean="0"/>
              <a:t>Drops the OBSS SNIR</a:t>
            </a:r>
          </a:p>
          <a:p>
            <a:endParaRPr lang="en-US" sz="1800" dirty="0"/>
          </a:p>
          <a:p>
            <a:r>
              <a:rPr lang="en-US" sz="1800" dirty="0" smtClean="0"/>
              <a:t>AP to AP interference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2837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prevents any </a:t>
            </a:r>
          </a:p>
          <a:p>
            <a:r>
              <a:rPr lang="en-US" sz="1800" dirty="0" smtClean="0"/>
              <a:t>Transmission</a:t>
            </a:r>
          </a:p>
          <a:p>
            <a:endParaRPr lang="en-US" sz="1800" dirty="0"/>
          </a:p>
          <a:p>
            <a:r>
              <a:rPr lang="en-US" sz="1800" dirty="0" smtClean="0"/>
              <a:t>Does the right thing </a:t>
            </a:r>
          </a:p>
          <a:p>
            <a:r>
              <a:rPr lang="en-US" sz="1800" dirty="0" smtClean="0"/>
              <a:t>For OBSS STA 9</a:t>
            </a:r>
            <a:endParaRPr lang="en-US" sz="18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762000" y="1447800"/>
            <a:ext cx="411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818005"/>
            <a:ext cx="6019800" cy="271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762000" y="5410200"/>
            <a:ext cx="5486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77902" y="5071646"/>
            <a:ext cx="2340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 DSC Threshold</a:t>
            </a:r>
          </a:p>
          <a:p>
            <a:r>
              <a:rPr lang="en-US" sz="1600" dirty="0" smtClean="0"/>
              <a:t>= -70dBm</a:t>
            </a:r>
          </a:p>
          <a:p>
            <a:endParaRPr lang="en-US" sz="1600" dirty="0"/>
          </a:p>
          <a:p>
            <a:r>
              <a:rPr lang="en-US" sz="1600" dirty="0" smtClean="0"/>
              <a:t>Let’s look at OBSS </a:t>
            </a:r>
          </a:p>
          <a:p>
            <a:r>
              <a:rPr lang="en-US" sz="1600" dirty="0" smtClean="0"/>
              <a:t>STA 16 (DSC allows TX)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133600" y="5410200"/>
            <a:ext cx="4244302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7024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588000" cy="248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63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Wanted Looks good no TPC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56418"/>
            <a:ext cx="5588000" cy="256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02657" y="3909710"/>
            <a:ext cx="32720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Inverse of the wanted cell</a:t>
            </a:r>
          </a:p>
          <a:p>
            <a:endParaRPr lang="en-US" sz="1800" dirty="0" smtClean="0"/>
          </a:p>
          <a:p>
            <a:r>
              <a:rPr lang="en-US" sz="1800" dirty="0" smtClean="0"/>
              <a:t>DSC keeps OBSS SNIR &gt; 15dB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Case can be made for TPC </a:t>
            </a:r>
          </a:p>
          <a:p>
            <a:r>
              <a:rPr lang="en-US" sz="1800" dirty="0" smtClean="0"/>
              <a:t>with DSC but not that obvious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3821532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3810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67000" y="3847399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24200" y="3842928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143000" y="3858746"/>
            <a:ext cx="304800" cy="1856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667000" y="3842928"/>
            <a:ext cx="228600" cy="1872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1242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004744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6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Wanted Looks good no TPC</a:t>
            </a:r>
          </a:p>
          <a:p>
            <a:endParaRPr lang="en-US" sz="1800" dirty="0"/>
          </a:p>
          <a:p>
            <a:r>
              <a:rPr lang="en-US" sz="1800" dirty="0" smtClean="0"/>
              <a:t>With TPC &lt;10dB SNIR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038600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TPC &gt; 20dB </a:t>
            </a:r>
          </a:p>
          <a:p>
            <a:r>
              <a:rPr lang="en-US" sz="1800" dirty="0" smtClean="0"/>
              <a:t>(bar 2 out of 64)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Not  acceptable</a:t>
            </a:r>
          </a:p>
        </p:txBody>
      </p:sp>
    </p:spTree>
    <p:extLst>
      <p:ext uri="{BB962C8B-B14F-4D97-AF65-F5344CB8AC3E}">
        <p14:creationId xmlns:p14="http://schemas.microsoft.com/office/powerpoint/2010/main" val="686382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1" y="788159"/>
            <a:ext cx="342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wanted AP = -65dBm</a:t>
            </a:r>
          </a:p>
          <a:p>
            <a:endParaRPr lang="en-US" sz="1800" dirty="0" smtClean="0"/>
          </a:p>
          <a:p>
            <a:r>
              <a:rPr lang="en-US" sz="1800" dirty="0" smtClean="0"/>
              <a:t>AP threshold is -70dBm</a:t>
            </a:r>
          </a:p>
          <a:p>
            <a:endParaRPr lang="en-US" sz="1800" dirty="0"/>
          </a:p>
          <a:p>
            <a:r>
              <a:rPr lang="en-US" sz="1800" dirty="0" smtClean="0"/>
              <a:t>So DSC stops all </a:t>
            </a:r>
          </a:p>
          <a:p>
            <a:r>
              <a:rPr lang="en-US" sz="1800" dirty="0" smtClean="0"/>
              <a:t>DL, DL transmissions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Note, in this case DSC is being conservative, as no-TPC ( DSC only) is OK, but we saw in the cell scenario it did the right decision. </a:t>
            </a:r>
          </a:p>
          <a:p>
            <a:endParaRPr lang="en-US" sz="1800" dirty="0"/>
          </a:p>
          <a:p>
            <a:r>
              <a:rPr lang="en-US" sz="1800" dirty="0" smtClean="0"/>
              <a:t>OBSS_PD/TPC does not work.</a:t>
            </a:r>
            <a:endParaRPr lang="en-US" sz="1800" dirty="0"/>
          </a:p>
          <a:p>
            <a:endParaRPr lang="en-US" sz="18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038600"/>
            <a:ext cx="358140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330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OBSS_PD/TPC as defined is not acceptable</a:t>
            </a:r>
          </a:p>
          <a:p>
            <a:r>
              <a:rPr lang="en-US" dirty="0" smtClean="0"/>
              <a:t>OBSS_PD/TPC with DSC making transmit decision is </a:t>
            </a:r>
            <a:r>
              <a:rPr lang="en-US" dirty="0" smtClean="0"/>
              <a:t>much better</a:t>
            </a:r>
            <a:r>
              <a:rPr lang="en-US" dirty="0" smtClean="0"/>
              <a:t>, but for UL/UL and UL/DL </a:t>
            </a:r>
            <a:r>
              <a:rPr lang="en-US" dirty="0" smtClean="0"/>
              <a:t>conditions </a:t>
            </a:r>
            <a:r>
              <a:rPr lang="en-US" dirty="0" smtClean="0"/>
              <a:t>TPC produces poor wanted SNIR.</a:t>
            </a:r>
          </a:p>
          <a:p>
            <a:r>
              <a:rPr lang="en-US" dirty="0" smtClean="0"/>
              <a:t>DSC on its own is better </a:t>
            </a:r>
            <a:r>
              <a:rPr lang="en-US" dirty="0" smtClean="0"/>
              <a:t>option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Indoor Enterprise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81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Leave as is</a:t>
            </a:r>
          </a:p>
          <a:p>
            <a:pPr marL="857250" lvl="1" indent="-457200"/>
            <a:r>
              <a:rPr lang="en-US" sz="1600" dirty="0" smtClean="0"/>
              <a:t>OBSS_PD  with TPC  undefined as to how to use it or how to set the OBSS_PD level</a:t>
            </a:r>
          </a:p>
          <a:p>
            <a:pPr marL="857250" lvl="1" indent="-457200"/>
            <a:r>
              <a:rPr lang="en-US" sz="1600" dirty="0" smtClean="0"/>
              <a:t>Results in low SNIR for the wanted signal in many cases</a:t>
            </a:r>
          </a:p>
          <a:p>
            <a:pPr marL="857250" lvl="1" indent="-457200"/>
            <a:r>
              <a:rPr lang="en-US" sz="1600" dirty="0" smtClean="0"/>
              <a:t>Impossible to test or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Use DSC to make transmit decision but hard couple to OBSS_PD</a:t>
            </a:r>
          </a:p>
          <a:p>
            <a:pPr marL="857250" lvl="1" indent="-457200"/>
            <a:r>
              <a:rPr lang="en-US" sz="1600" b="1" dirty="0" smtClean="0"/>
              <a:t>DSC used for decision to transmit or not, but TPC still used coupled to the OBSS_PD level corresponding to the </a:t>
            </a:r>
            <a:r>
              <a:rPr lang="en-US" sz="1600" b="1" dirty="0" err="1" smtClean="0"/>
              <a:t>Pr</a:t>
            </a:r>
            <a:r>
              <a:rPr lang="en-US" sz="1600" b="1" dirty="0" smtClean="0"/>
              <a:t> of the OBSS signal </a:t>
            </a:r>
          </a:p>
          <a:p>
            <a:pPr marL="857250" lvl="1" indent="-457200"/>
            <a:r>
              <a:rPr lang="en-US" sz="1600" dirty="0" smtClean="0"/>
              <a:t>Provides a defined procedure that stops many transmissions that  result in poor SNIR</a:t>
            </a:r>
          </a:p>
          <a:p>
            <a:pPr marL="857250" lvl="1" indent="-457200"/>
            <a:r>
              <a:rPr lang="en-US" sz="1600" dirty="0" smtClean="0"/>
              <a:t>Tends to produce worse (bad) wanted SNIR in exchange for  better OBSS SNIR, </a:t>
            </a:r>
          </a:p>
          <a:p>
            <a:pPr marL="857250" lvl="1" indent="-457200"/>
            <a:r>
              <a:rPr lang="en-US" sz="1600" dirty="0" smtClean="0"/>
              <a:t>Can be tested and evaluated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Use DSC independently (</a:t>
            </a:r>
            <a:r>
              <a:rPr lang="en-US" sz="1600" dirty="0" smtClean="0"/>
              <a:t>only for inter-BSS packets)</a:t>
            </a:r>
          </a:p>
          <a:p>
            <a:pPr marL="857250" lvl="1" indent="-457200"/>
            <a:r>
              <a:rPr lang="en-US" sz="1600" dirty="0" smtClean="0"/>
              <a:t>No real advantage in using TPC, in fact quite the opposite, so why do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Allow both 2) and 3) </a:t>
            </a:r>
          </a:p>
          <a:p>
            <a:pPr marL="857250" lvl="1" indent="-457200"/>
            <a:r>
              <a:rPr lang="en-US" sz="1600" dirty="0" smtClean="0"/>
              <a:t>Let the market decide</a:t>
            </a:r>
          </a:p>
          <a:p>
            <a:pPr marL="857250" lvl="1" indent="-457200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Way Ahead?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Graanm</a:t>
            </a:r>
            <a:r>
              <a:rPr lang="en-US" dirty="0" smtClean="0"/>
              <a:t> Smith, SR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Simplified Indoor small BSSs scenario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Starting with 3 CH frequency reuse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Just two cells (to keep it simple)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7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response to 17/0582,  which option(s) do you prefer as the way ahead for spatial reuse in 11ax?</a:t>
            </a:r>
          </a:p>
          <a:p>
            <a:pPr marL="0" indent="0">
              <a:buNone/>
            </a:pPr>
            <a:r>
              <a:rPr lang="en-US" sz="1800" i="1" dirty="0"/>
              <a:t>May vote for more than </a:t>
            </a:r>
            <a:r>
              <a:rPr lang="en-US" sz="1800" i="1" dirty="0" smtClean="0"/>
              <a:t>one</a:t>
            </a:r>
          </a:p>
          <a:p>
            <a:pPr marL="0" indent="0">
              <a:buNone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Leave </a:t>
            </a:r>
            <a:r>
              <a:rPr lang="en-US" sz="2000" dirty="0"/>
              <a:t>as </a:t>
            </a:r>
            <a:r>
              <a:rPr lang="en-US" sz="2000" dirty="0" smtClean="0"/>
              <a:t>is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to make transmit decision but hard couple to </a:t>
            </a:r>
            <a:r>
              <a:rPr lang="en-US" sz="2000" dirty="0" smtClean="0"/>
              <a:t>OBSS_PD/TPC </a:t>
            </a:r>
            <a:r>
              <a:rPr lang="en-US" sz="2000" dirty="0"/>
              <a:t>NON SRG PD, and SRG PD </a:t>
            </a:r>
            <a:r>
              <a:rPr lang="en-US" sz="2000" dirty="0" smtClean="0"/>
              <a:t>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</a:t>
            </a:r>
            <a:r>
              <a:rPr lang="en-US" sz="2000" dirty="0" smtClean="0"/>
              <a:t>independently (inter-BSS only) 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Allow </a:t>
            </a:r>
            <a:r>
              <a:rPr lang="en-US" sz="2000" dirty="0"/>
              <a:t>both 2) and 3) </a:t>
            </a:r>
            <a:r>
              <a:rPr lang="en-US" sz="2000" dirty="0" smtClean="0"/>
              <a:t>?</a:t>
            </a: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Results</a:t>
            </a:r>
          </a:p>
          <a:p>
            <a:pPr marL="0" indent="0">
              <a:buNone/>
            </a:pPr>
            <a:r>
              <a:rPr lang="en-US" sz="1600" dirty="0" smtClean="0"/>
              <a:t>1 - </a:t>
            </a:r>
          </a:p>
          <a:p>
            <a:pPr marL="0" indent="0">
              <a:buNone/>
            </a:pPr>
            <a:r>
              <a:rPr lang="en-US" sz="1600" dirty="0" smtClean="0"/>
              <a:t>2 - </a:t>
            </a:r>
          </a:p>
          <a:p>
            <a:pPr marL="0" indent="0">
              <a:buNone/>
            </a:pPr>
            <a:r>
              <a:rPr lang="en-US" sz="1600" dirty="0" smtClean="0"/>
              <a:t>3 - </a:t>
            </a:r>
          </a:p>
          <a:p>
            <a:pPr marL="0" indent="0">
              <a:buNone/>
            </a:pPr>
            <a:r>
              <a:rPr lang="en-US" sz="1600" dirty="0" smtClean="0"/>
              <a:t>4 - </a:t>
            </a:r>
          </a:p>
          <a:p>
            <a:pPr marL="0" indent="0">
              <a:buNone/>
            </a:pPr>
            <a:r>
              <a:rPr lang="en-US" sz="1800" dirty="0" smtClean="0"/>
              <a:t>Note</a:t>
            </a:r>
            <a:r>
              <a:rPr lang="en-US" sz="1800" dirty="0" smtClean="0"/>
              <a:t>: If 2), 3) or 4) then </a:t>
            </a:r>
            <a:r>
              <a:rPr lang="en-US" sz="1800" dirty="0" smtClean="0"/>
              <a:t>will bring text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910263" cy="49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90675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Cell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07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953000"/>
          </a:xfrm>
        </p:spPr>
        <p:txBody>
          <a:bodyPr/>
          <a:lstStyle/>
          <a:p>
            <a:r>
              <a:rPr lang="en-US" dirty="0" smtClean="0"/>
              <a:t>To analyze the situation we need to look at </a:t>
            </a:r>
            <a:r>
              <a:rPr lang="en-US" u="sng" dirty="0" smtClean="0"/>
              <a:t>all</a:t>
            </a:r>
            <a:r>
              <a:rPr lang="en-US" dirty="0" smtClean="0"/>
              <a:t> the combinations:</a:t>
            </a:r>
          </a:p>
          <a:p>
            <a:r>
              <a:rPr lang="en-US" dirty="0" smtClean="0"/>
              <a:t>Cell 1, UL		OBSS cell, UL</a:t>
            </a:r>
          </a:p>
          <a:p>
            <a:r>
              <a:rPr lang="en-US" dirty="0"/>
              <a:t>Cell 1, UL		OBSS cell, </a:t>
            </a:r>
            <a:r>
              <a:rPr lang="en-US" dirty="0" smtClean="0"/>
              <a:t>DL</a:t>
            </a:r>
            <a:endParaRPr lang="en-US" dirty="0"/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UL</a:t>
            </a:r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</a:t>
            </a:r>
            <a:r>
              <a:rPr lang="en-US" dirty="0" smtClean="0"/>
              <a:t>DL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determine:</a:t>
            </a:r>
          </a:p>
          <a:p>
            <a:pPr lvl="1"/>
            <a:r>
              <a:rPr lang="en-US" sz="2400" dirty="0" smtClean="0"/>
              <a:t>Wanted SNIR in Cell 1(if it transmits over the OBSS)</a:t>
            </a:r>
          </a:p>
          <a:p>
            <a:pPr lvl="1"/>
            <a:r>
              <a:rPr lang="en-US" sz="2400" dirty="0" smtClean="0"/>
              <a:t>Resulting SNIR in OBSS cell (if Cell 1 STA/AP transmits).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25" y="705794"/>
            <a:ext cx="6610275" cy="57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827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86192</TotalTime>
  <Words>2524</Words>
  <Application>Microsoft Office PowerPoint</Application>
  <PresentationFormat>On-screen Show (4:3)</PresentationFormat>
  <Paragraphs>599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Document</vt:lpstr>
      <vt:lpstr>TG ax – Spatial Reuse OBSS_PD/TPC Examined </vt:lpstr>
      <vt:lpstr>Background</vt:lpstr>
      <vt:lpstr>Objectives</vt:lpstr>
      <vt:lpstr>TXPWR and OBSS_PD</vt:lpstr>
      <vt:lpstr>OBSS_PD/TPC scheme</vt:lpstr>
      <vt:lpstr>PowerPoint Presentation</vt:lpstr>
      <vt:lpstr>PowerPoint Presentation</vt:lpstr>
      <vt:lpstr>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for UL UL </vt:lpstr>
      <vt:lpstr>PowerPoint Presentation</vt:lpstr>
      <vt:lpstr>PowerPoint Presentation</vt:lpstr>
      <vt:lpstr>PowerPoint Presentation</vt:lpstr>
      <vt:lpstr>PowerPoint Presentation</vt:lpstr>
      <vt:lpstr>Summary for UL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DL UL Summary</vt:lpstr>
      <vt:lpstr>PowerPoint Presentation</vt:lpstr>
      <vt:lpstr>PowerPoint Presentation</vt:lpstr>
      <vt:lpstr>PowerPoint Presentation</vt:lpstr>
      <vt:lpstr>PowerPoint Presentation</vt:lpstr>
      <vt:lpstr>DL DL Summary</vt:lpstr>
      <vt:lpstr>Conclusion</vt:lpstr>
      <vt:lpstr>Can DSC help?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using DSC 3CH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Indoor Enterprise</vt:lpstr>
      <vt:lpstr>Way Ahead?</vt:lpstr>
      <vt:lpstr>Straw Poll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gsmith</cp:lastModifiedBy>
  <cp:revision>1789</cp:revision>
  <cp:lastPrinted>1998-02-10T13:28:06Z</cp:lastPrinted>
  <dcterms:created xsi:type="dcterms:W3CDTF">1998-02-10T13:07:52Z</dcterms:created>
  <dcterms:modified xsi:type="dcterms:W3CDTF">2017-04-10T20:15:28Z</dcterms:modified>
</cp:coreProperties>
</file>