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0"/>
  </p:notesMasterIdLst>
  <p:handoutMasterIdLst>
    <p:handoutMasterId r:id="rId171"/>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911" r:id="rId17"/>
    <p:sldId id="1912" r:id="rId18"/>
    <p:sldId id="1913" r:id="rId19"/>
    <p:sldId id="1914" r:id="rId20"/>
    <p:sldId id="1915" r:id="rId21"/>
    <p:sldId id="1101" r:id="rId22"/>
    <p:sldId id="1581" r:id="rId23"/>
    <p:sldId id="1657" r:id="rId24"/>
    <p:sldId id="1895" r:id="rId25"/>
    <p:sldId id="1737" r:id="rId26"/>
    <p:sldId id="1937" r:id="rId27"/>
    <p:sldId id="1648" r:id="rId28"/>
    <p:sldId id="1918" r:id="rId29"/>
    <p:sldId id="1919" r:id="rId30"/>
    <p:sldId id="1735" r:id="rId31"/>
    <p:sldId id="1936" r:id="rId32"/>
    <p:sldId id="1684" r:id="rId33"/>
    <p:sldId id="1685" r:id="rId34"/>
    <p:sldId id="1686" r:id="rId35"/>
    <p:sldId id="1687" r:id="rId36"/>
    <p:sldId id="1745" r:id="rId37"/>
    <p:sldId id="1746" r:id="rId38"/>
    <p:sldId id="1747" r:id="rId39"/>
    <p:sldId id="1769" r:id="rId40"/>
    <p:sldId id="1786" r:id="rId41"/>
    <p:sldId id="1773" r:id="rId42"/>
    <p:sldId id="1894" r:id="rId43"/>
    <p:sldId id="1896" r:id="rId44"/>
    <p:sldId id="1689" r:id="rId45"/>
    <p:sldId id="1690" r:id="rId46"/>
    <p:sldId id="1691" r:id="rId47"/>
    <p:sldId id="1692" r:id="rId48"/>
    <p:sldId id="1694" r:id="rId49"/>
    <p:sldId id="1931" r:id="rId50"/>
    <p:sldId id="1932" r:id="rId51"/>
    <p:sldId id="1933" r:id="rId52"/>
    <p:sldId id="1934" r:id="rId53"/>
    <p:sldId id="1695" r:id="rId54"/>
    <p:sldId id="1696" r:id="rId55"/>
    <p:sldId id="1697" r:id="rId56"/>
    <p:sldId id="1716" r:id="rId57"/>
    <p:sldId id="1717" r:id="rId58"/>
    <p:sldId id="1718" r:id="rId59"/>
    <p:sldId id="1851" r:id="rId60"/>
    <p:sldId id="1864" r:id="rId61"/>
    <p:sldId id="1688" r:id="rId62"/>
    <p:sldId id="1702" r:id="rId63"/>
    <p:sldId id="1926" r:id="rId64"/>
    <p:sldId id="1927" r:id="rId65"/>
    <p:sldId id="1938" r:id="rId66"/>
    <p:sldId id="1703" r:id="rId67"/>
    <p:sldId id="1704" r:id="rId68"/>
    <p:sldId id="1940" r:id="rId69"/>
    <p:sldId id="1929" r:id="rId70"/>
    <p:sldId id="1928" r:id="rId71"/>
    <p:sldId id="1930" r:id="rId72"/>
    <p:sldId id="1939" r:id="rId73"/>
    <p:sldId id="1705" r:id="rId74"/>
    <p:sldId id="1706" r:id="rId75"/>
    <p:sldId id="1707" r:id="rId76"/>
    <p:sldId id="1708" r:id="rId77"/>
    <p:sldId id="1709" r:id="rId78"/>
    <p:sldId id="1710" r:id="rId79"/>
    <p:sldId id="1790" r:id="rId80"/>
    <p:sldId id="1698" r:id="rId81"/>
    <p:sldId id="1699" r:id="rId82"/>
    <p:sldId id="1700" r:id="rId83"/>
    <p:sldId id="1701" r:id="rId84"/>
    <p:sldId id="1711" r:id="rId85"/>
    <p:sldId id="1712" r:id="rId86"/>
    <p:sldId id="1713" r:id="rId87"/>
    <p:sldId id="1679" r:id="rId88"/>
    <p:sldId id="1583" r:id="rId89"/>
    <p:sldId id="1629" r:id="rId90"/>
    <p:sldId id="1641" r:id="rId91"/>
    <p:sldId id="1886" r:id="rId92"/>
    <p:sldId id="1823" r:id="rId93"/>
    <p:sldId id="1840" r:id="rId94"/>
    <p:sldId id="1841" r:id="rId95"/>
    <p:sldId id="1842" r:id="rId96"/>
    <p:sldId id="1865" r:id="rId97"/>
    <p:sldId id="1866" r:id="rId98"/>
    <p:sldId id="1867" r:id="rId99"/>
    <p:sldId id="1868" r:id="rId100"/>
    <p:sldId id="1849" r:id="rId101"/>
    <p:sldId id="1869" r:id="rId102"/>
    <p:sldId id="1870" r:id="rId103"/>
    <p:sldId id="1871" r:id="rId104"/>
    <p:sldId id="1872" r:id="rId105"/>
    <p:sldId id="1873" r:id="rId106"/>
    <p:sldId id="1887" r:id="rId107"/>
    <p:sldId id="1916" r:id="rId108"/>
    <p:sldId id="1898" r:id="rId109"/>
    <p:sldId id="1892" r:id="rId110"/>
    <p:sldId id="1893" r:id="rId111"/>
    <p:sldId id="1917" r:id="rId112"/>
    <p:sldId id="1899" r:id="rId113"/>
    <p:sldId id="1901" r:id="rId114"/>
    <p:sldId id="1900" r:id="rId115"/>
    <p:sldId id="1902" r:id="rId116"/>
    <p:sldId id="1903" r:id="rId117"/>
    <p:sldId id="1904" r:id="rId118"/>
    <p:sldId id="1905" r:id="rId119"/>
    <p:sldId id="1906" r:id="rId120"/>
    <p:sldId id="1907" r:id="rId121"/>
    <p:sldId id="1908" r:id="rId122"/>
    <p:sldId id="1909" r:id="rId123"/>
    <p:sldId id="1920" r:id="rId124"/>
    <p:sldId id="1921" r:id="rId125"/>
    <p:sldId id="1922" r:id="rId126"/>
    <p:sldId id="1923" r:id="rId127"/>
    <p:sldId id="1924" r:id="rId128"/>
    <p:sldId id="1925" r:id="rId129"/>
    <p:sldId id="1880" r:id="rId130"/>
    <p:sldId id="1830" r:id="rId131"/>
    <p:sldId id="1831" r:id="rId132"/>
    <p:sldId id="1935" r:id="rId133"/>
    <p:sldId id="1832" r:id="rId134"/>
    <p:sldId id="1833" r:id="rId135"/>
    <p:sldId id="1834" r:id="rId136"/>
    <p:sldId id="1835" r:id="rId137"/>
    <p:sldId id="1836" r:id="rId138"/>
    <p:sldId id="1837" r:id="rId139"/>
    <p:sldId id="1375" r:id="rId140"/>
    <p:sldId id="1376" r:id="rId141"/>
    <p:sldId id="1400" r:id="rId142"/>
    <p:sldId id="619" r:id="rId143"/>
    <p:sldId id="621" r:id="rId144"/>
    <p:sldId id="1561" r:id="rId145"/>
    <p:sldId id="1555" r:id="rId146"/>
    <p:sldId id="1601" r:id="rId147"/>
    <p:sldId id="1585" r:id="rId148"/>
    <p:sldId id="1586" r:id="rId149"/>
    <p:sldId id="1587" r:id="rId150"/>
    <p:sldId id="1588" r:id="rId151"/>
    <p:sldId id="1589" r:id="rId152"/>
    <p:sldId id="1590" r:id="rId153"/>
    <p:sldId id="1771" r:id="rId154"/>
    <p:sldId id="1772" r:id="rId155"/>
    <p:sldId id="1591" r:id="rId156"/>
    <p:sldId id="1592" r:id="rId157"/>
    <p:sldId id="1593" r:id="rId158"/>
    <p:sldId id="1594" r:id="rId159"/>
    <p:sldId id="1595" r:id="rId160"/>
    <p:sldId id="1596" r:id="rId161"/>
    <p:sldId id="1597" r:id="rId162"/>
    <p:sldId id="1598" r:id="rId163"/>
    <p:sldId id="1599" r:id="rId164"/>
    <p:sldId id="1600" r:id="rId165"/>
    <p:sldId id="1628" r:id="rId166"/>
    <p:sldId id="1638" r:id="rId167"/>
    <p:sldId id="1725" r:id="rId168"/>
    <p:sldId id="1726" r:id="rId16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8" d="100"/>
          <a:sy n="88" d="100"/>
        </p:scale>
        <p:origin x="-184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Yes</c:v>
          </c:tx>
          <c:spPr>
            <a:solidFill>
              <a:srgbClr val="00B05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Sheet1!$B$1:$B$19</c:f>
              <c:numCache>
                <c:formatCode>General</c:formatCode>
                <c:ptCount val="19"/>
                <c:pt idx="0">
                  <c:v>11</c:v>
                </c:pt>
                <c:pt idx="1">
                  <c:v>11</c:v>
                </c:pt>
                <c:pt idx="2">
                  <c:v>11</c:v>
                </c:pt>
                <c:pt idx="3">
                  <c:v>11</c:v>
                </c:pt>
                <c:pt idx="4">
                  <c:v>11</c:v>
                </c:pt>
                <c:pt idx="5">
                  <c:v>9</c:v>
                </c:pt>
                <c:pt idx="6">
                  <c:v>11</c:v>
                </c:pt>
                <c:pt idx="7">
                  <c:v>10</c:v>
                </c:pt>
                <c:pt idx="8">
                  <c:v>10</c:v>
                </c:pt>
                <c:pt idx="9">
                  <c:v>10</c:v>
                </c:pt>
                <c:pt idx="10">
                  <c:v>9</c:v>
                </c:pt>
                <c:pt idx="11">
                  <c:v>6</c:v>
                </c:pt>
                <c:pt idx="12">
                  <c:v>8</c:v>
                </c:pt>
                <c:pt idx="13">
                  <c:v>8</c:v>
                </c:pt>
                <c:pt idx="14">
                  <c:v>8</c:v>
                </c:pt>
                <c:pt idx="15">
                  <c:v>7</c:v>
                </c:pt>
                <c:pt idx="16">
                  <c:v>8</c:v>
                </c:pt>
                <c:pt idx="17">
                  <c:v>8</c:v>
                </c:pt>
                <c:pt idx="18">
                  <c:v>9</c:v>
                </c:pt>
              </c:numCache>
            </c:numRef>
          </c:val>
        </c:ser>
        <c:ser>
          <c:idx val="1"/>
          <c:order val="1"/>
          <c:tx>
            <c:v>No</c:v>
          </c:tx>
          <c:spPr>
            <a:solidFill>
              <a:srgbClr val="FF0000"/>
            </a:solidFill>
            <a:ln>
              <a:noFill/>
            </a:ln>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Sheet1!$C$1:$C$19</c:f>
              <c:numCache>
                <c:formatCode>General</c:formatCode>
                <c:ptCount val="19"/>
                <c:pt idx="0">
                  <c:v>1</c:v>
                </c:pt>
                <c:pt idx="1">
                  <c:v>1</c:v>
                </c:pt>
                <c:pt idx="2">
                  <c:v>0</c:v>
                </c:pt>
                <c:pt idx="3">
                  <c:v>0</c:v>
                </c:pt>
                <c:pt idx="4">
                  <c:v>1</c:v>
                </c:pt>
                <c:pt idx="5">
                  <c:v>1</c:v>
                </c:pt>
                <c:pt idx="6">
                  <c:v>0</c:v>
                </c:pt>
                <c:pt idx="7">
                  <c:v>0</c:v>
                </c:pt>
                <c:pt idx="8">
                  <c:v>0</c:v>
                </c:pt>
                <c:pt idx="9">
                  <c:v>0</c:v>
                </c:pt>
                <c:pt idx="10">
                  <c:v>1</c:v>
                </c:pt>
                <c:pt idx="11">
                  <c:v>1</c:v>
                </c:pt>
                <c:pt idx="12">
                  <c:v>1</c:v>
                </c:pt>
                <c:pt idx="13">
                  <c:v>1</c:v>
                </c:pt>
                <c:pt idx="14">
                  <c:v>1</c:v>
                </c:pt>
                <c:pt idx="15">
                  <c:v>1</c:v>
                </c:pt>
                <c:pt idx="16">
                  <c:v>0</c:v>
                </c:pt>
                <c:pt idx="17">
                  <c:v>0</c:v>
                </c:pt>
                <c:pt idx="18">
                  <c:v>0</c:v>
                </c:pt>
              </c:numCache>
            </c:numRef>
          </c:val>
        </c:ser>
        <c:ser>
          <c:idx val="2"/>
          <c:order val="2"/>
          <c:tx>
            <c:v>Abstain</c:v>
          </c:tx>
          <c:spPr>
            <a:solidFill>
              <a:srgbClr val="FFC00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Sheet1!$D$1:$D$19</c:f>
              <c:numCache>
                <c:formatCode>General</c:formatCode>
                <c:ptCount val="19"/>
                <c:pt idx="0">
                  <c:v>4</c:v>
                </c:pt>
                <c:pt idx="1">
                  <c:v>4</c:v>
                </c:pt>
                <c:pt idx="2">
                  <c:v>5</c:v>
                </c:pt>
                <c:pt idx="3">
                  <c:v>6</c:v>
                </c:pt>
                <c:pt idx="4">
                  <c:v>6</c:v>
                </c:pt>
                <c:pt idx="5">
                  <c:v>9</c:v>
                </c:pt>
                <c:pt idx="6">
                  <c:v>7</c:v>
                </c:pt>
                <c:pt idx="7">
                  <c:v>9</c:v>
                </c:pt>
                <c:pt idx="8">
                  <c:v>9</c:v>
                </c:pt>
                <c:pt idx="9">
                  <c:v>8</c:v>
                </c:pt>
                <c:pt idx="10">
                  <c:v>8</c:v>
                </c:pt>
                <c:pt idx="11">
                  <c:v>11</c:v>
                </c:pt>
                <c:pt idx="12">
                  <c:v>9</c:v>
                </c:pt>
                <c:pt idx="13">
                  <c:v>9</c:v>
                </c:pt>
                <c:pt idx="14">
                  <c:v>9</c:v>
                </c:pt>
                <c:pt idx="15">
                  <c:v>10</c:v>
                </c:pt>
                <c:pt idx="16">
                  <c:v>10</c:v>
                </c:pt>
                <c:pt idx="17">
                  <c:v>10</c:v>
                </c:pt>
                <c:pt idx="18">
                  <c:v>10</c:v>
                </c:pt>
              </c:numCache>
            </c:numRef>
          </c:val>
        </c:ser>
        <c:dLbls>
          <c:showLegendKey val="0"/>
          <c:showVal val="0"/>
          <c:showCatName val="0"/>
          <c:showSerName val="0"/>
          <c:showPercent val="0"/>
          <c:showBubbleSize val="0"/>
        </c:dLbls>
        <c:gapWidth val="81"/>
        <c:overlap val="100"/>
        <c:axId val="127376000"/>
        <c:axId val="164276096"/>
      </c:barChart>
      <c:catAx>
        <c:axId val="127376000"/>
        <c:scaling>
          <c:orientation val="minMax"/>
        </c:scaling>
        <c:delete val="0"/>
        <c:axPos val="b"/>
        <c:numFmt formatCode="mmm\-yy" sourceLinked="1"/>
        <c:majorTickMark val="out"/>
        <c:minorTickMark val="none"/>
        <c:tickLblPos val="nextTo"/>
        <c:crossAx val="164276096"/>
        <c:crosses val="autoZero"/>
        <c:auto val="1"/>
        <c:lblAlgn val="ctr"/>
        <c:lblOffset val="100"/>
        <c:noMultiLvlLbl val="0"/>
      </c:catAx>
      <c:valAx>
        <c:axId val="164276096"/>
        <c:scaling>
          <c:orientation val="minMax"/>
        </c:scaling>
        <c:delete val="0"/>
        <c:axPos val="l"/>
        <c:majorGridlines/>
        <c:numFmt formatCode="0%" sourceLinked="1"/>
        <c:majorTickMark val="out"/>
        <c:minorTickMark val="none"/>
        <c:tickLblPos val="nextTo"/>
        <c:crossAx val="1273760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Yes</c:v>
                </c:pt>
              </c:strCache>
            </c:strRef>
          </c:tx>
          <c:spPr>
            <a:solidFill>
              <a:srgbClr val="00B05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Sheet1!$B$2:$B$11</c:f>
              <c:numCache>
                <c:formatCode>General</c:formatCode>
                <c:ptCount val="10"/>
                <c:pt idx="0">
                  <c:v>7</c:v>
                </c:pt>
                <c:pt idx="1">
                  <c:v>7</c:v>
                </c:pt>
                <c:pt idx="2">
                  <c:v>7</c:v>
                </c:pt>
                <c:pt idx="3">
                  <c:v>7</c:v>
                </c:pt>
                <c:pt idx="4">
                  <c:v>7</c:v>
                </c:pt>
                <c:pt idx="5">
                  <c:v>10</c:v>
                </c:pt>
                <c:pt idx="6">
                  <c:v>10</c:v>
                </c:pt>
                <c:pt idx="7">
                  <c:v>8</c:v>
                </c:pt>
                <c:pt idx="8">
                  <c:v>9</c:v>
                </c:pt>
                <c:pt idx="9">
                  <c:v>9</c:v>
                </c:pt>
              </c:numCache>
            </c:numRef>
          </c:val>
        </c:ser>
        <c:ser>
          <c:idx val="1"/>
          <c:order val="1"/>
          <c:tx>
            <c:strRef>
              <c:f>Sheet1!$C$1</c:f>
              <c:strCache>
                <c:ptCount val="1"/>
                <c:pt idx="0">
                  <c:v>No</c:v>
                </c:pt>
              </c:strCache>
            </c:strRef>
          </c:tx>
          <c:spPr>
            <a:solidFill>
              <a:srgbClr val="FF000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Sheet1!$C$2:$C$11</c:f>
              <c:numCache>
                <c:formatCode>General</c:formatCode>
                <c:ptCount val="10"/>
                <c:pt idx="0">
                  <c:v>1</c:v>
                </c:pt>
                <c:pt idx="1">
                  <c:v>1</c:v>
                </c:pt>
                <c:pt idx="2">
                  <c:v>1</c:v>
                </c:pt>
                <c:pt idx="3">
                  <c:v>1</c:v>
                </c:pt>
                <c:pt idx="4">
                  <c:v>1</c:v>
                </c:pt>
                <c:pt idx="5">
                  <c:v>1</c:v>
                </c:pt>
                <c:pt idx="6">
                  <c:v>1</c:v>
                </c:pt>
                <c:pt idx="7">
                  <c:v>1</c:v>
                </c:pt>
                <c:pt idx="8">
                  <c:v>1</c:v>
                </c:pt>
                <c:pt idx="9">
                  <c:v>1</c:v>
                </c:pt>
              </c:numCache>
            </c:numRef>
          </c:val>
        </c:ser>
        <c:ser>
          <c:idx val="2"/>
          <c:order val="2"/>
          <c:tx>
            <c:strRef>
              <c:f>Sheet1!$D$1</c:f>
              <c:strCache>
                <c:ptCount val="1"/>
                <c:pt idx="0">
                  <c:v>Abstain</c:v>
                </c:pt>
              </c:strCache>
            </c:strRef>
          </c:tx>
          <c:spPr>
            <a:solidFill>
              <a:srgbClr val="FFC00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Sheet1!$D$2:$D$11</c:f>
              <c:numCache>
                <c:formatCode>General</c:formatCode>
                <c:ptCount val="10"/>
                <c:pt idx="0">
                  <c:v>11</c:v>
                </c:pt>
                <c:pt idx="1">
                  <c:v>11</c:v>
                </c:pt>
                <c:pt idx="2">
                  <c:v>11</c:v>
                </c:pt>
                <c:pt idx="3">
                  <c:v>12</c:v>
                </c:pt>
                <c:pt idx="4">
                  <c:v>12</c:v>
                </c:pt>
                <c:pt idx="5">
                  <c:v>9</c:v>
                </c:pt>
                <c:pt idx="6">
                  <c:v>9</c:v>
                </c:pt>
                <c:pt idx="7">
                  <c:v>10</c:v>
                </c:pt>
                <c:pt idx="8">
                  <c:v>10</c:v>
                </c:pt>
                <c:pt idx="9">
                  <c:v>10</c:v>
                </c:pt>
              </c:numCache>
            </c:numRef>
          </c:val>
        </c:ser>
        <c:dLbls>
          <c:showLegendKey val="0"/>
          <c:showVal val="0"/>
          <c:showCatName val="0"/>
          <c:showSerName val="0"/>
          <c:showPercent val="0"/>
          <c:showBubbleSize val="0"/>
        </c:dLbls>
        <c:gapWidth val="150"/>
        <c:overlap val="100"/>
        <c:axId val="268209152"/>
        <c:axId val="341736832"/>
      </c:barChart>
      <c:catAx>
        <c:axId val="268209152"/>
        <c:scaling>
          <c:orientation val="minMax"/>
        </c:scaling>
        <c:delete val="0"/>
        <c:axPos val="b"/>
        <c:majorTickMark val="out"/>
        <c:minorTickMark val="none"/>
        <c:tickLblPos val="nextTo"/>
        <c:txPr>
          <a:bodyPr/>
          <a:lstStyle/>
          <a:p>
            <a:pPr>
              <a:defRPr sz="1100"/>
            </a:pPr>
            <a:endParaRPr lang="en-US"/>
          </a:p>
        </c:txPr>
        <c:crossAx val="341736832"/>
        <c:crosses val="autoZero"/>
        <c:auto val="1"/>
        <c:lblAlgn val="ctr"/>
        <c:lblOffset val="100"/>
        <c:noMultiLvlLbl val="0"/>
      </c:catAx>
      <c:valAx>
        <c:axId val="341736832"/>
        <c:scaling>
          <c:orientation val="minMax"/>
        </c:scaling>
        <c:delete val="0"/>
        <c:axPos val="l"/>
        <c:majorGridlines/>
        <c:numFmt formatCode="0%" sourceLinked="1"/>
        <c:majorTickMark val="out"/>
        <c:minorTickMark val="none"/>
        <c:tickLblPos val="nextTo"/>
        <c:txPr>
          <a:bodyPr/>
          <a:lstStyle/>
          <a:p>
            <a:pPr>
              <a:defRPr sz="1100"/>
            </a:pPr>
            <a:endParaRPr lang="en-US"/>
          </a:p>
        </c:txPr>
        <c:crossAx val="2682091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802.11-17/0252r6</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802.11-17/0252r6</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142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802.11-17/0570r3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9.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7/11-17-0391-01-0jtc-possible-ls-to-sc6-about-security-ad-hoc.doc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http://arinex.com.au/ieee2017/" TargetMode="External"/><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 Id="rId4" Type="http://schemas.openxmlformats.org/officeDocument/2006/relationships/hyperlink" Target="http://www.ieee802.org/1/files/public/docs2017/admin-kehrer-Stuttgart-interim-0317-v02.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571-00-0jtc-minutes-of-vancouver-meeting-in-mar-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802world.org/plenary/future-plenary-session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3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31.w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31.w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33.wmf"/><Relationship Id="rId5" Type="http://schemas.openxmlformats.org/officeDocument/2006/relationships/oleObject" Target="../embeddings/oleObject34.bin"/><Relationship Id="rId4" Type="http://schemas.openxmlformats.org/officeDocument/2006/relationships/image" Target="../media/image3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34.wmf"/><Relationship Id="rId4" Type="http://schemas.openxmlformats.org/officeDocument/2006/relationships/oleObject" Target="../embeddings/oleObject35.bin"/></Relationships>
</file>

<file path=ppt/slides/_rels/slide161.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35.wmf"/><Relationship Id="rId4" Type="http://schemas.openxmlformats.org/officeDocument/2006/relationships/oleObject" Target="../embeddings/oleObject36.bin"/></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36.wmf"/></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37.w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39.wmf"/><Relationship Id="rId5" Type="http://schemas.openxmlformats.org/officeDocument/2006/relationships/oleObject" Target="../embeddings/oleObject40.bin"/><Relationship Id="rId4" Type="http://schemas.openxmlformats.org/officeDocument/2006/relationships/image" Target="../media/image38.w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40.wm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image" Target="../media/image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7.wmf"/><Relationship Id="rId5" Type="http://schemas.openxmlformats.org/officeDocument/2006/relationships/oleObject" Target="../embeddings/oleObject8.bin"/><Relationship Id="rId4" Type="http://schemas.openxmlformats.org/officeDocument/2006/relationships/image" Target="../media/image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17/11-17-0629-00-0jtc-proposed-reponse-to-comment-on-802-11-60-day-ballot.doc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standards.ieee.org/develop/policies/bylaws/sb_bylaws.pdf%20section%205.2.1.3" TargetMode="External"/><Relationship Id="rId4" Type="http://schemas.openxmlformats.org/officeDocument/2006/relationships/hyperlink" Target="http://ieee802.org/PNP/approved/IEEE_802_WG_PandP_v19.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93.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6.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8.bin"/><Relationship Id="rId14" Type="http://schemas.openxmlformats.org/officeDocument/2006/relationships/image" Target="../media/image20.wmf"/></Relationships>
</file>

<file path=ppt/slides/_rels/slide94.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6.bin"/><Relationship Id="rId18" Type="http://schemas.openxmlformats.org/officeDocument/2006/relationships/image" Target="../media/image28.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5.wmf"/><Relationship Id="rId17" Type="http://schemas.openxmlformats.org/officeDocument/2006/relationships/oleObject" Target="../embeddings/oleObject28.bin"/><Relationship Id="rId2" Type="http://schemas.openxmlformats.org/officeDocument/2006/relationships/slideLayout" Target="../slideLayouts/slideLayout1.xml"/><Relationship Id="rId16" Type="http://schemas.openxmlformats.org/officeDocument/2006/relationships/image" Target="../media/image27.wmf"/><Relationship Id="rId1" Type="http://schemas.openxmlformats.org/officeDocument/2006/relationships/vmlDrawing" Target="../drawings/vmlDrawing14.vml"/><Relationship Id="rId6" Type="http://schemas.openxmlformats.org/officeDocument/2006/relationships/image" Target="../media/image22.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4.bin"/><Relationship Id="rId14" Type="http://schemas.openxmlformats.org/officeDocument/2006/relationships/image" Target="../media/image26.wmf"/></Relationships>
</file>

<file path=ppt/slides/_rels/slide95.xml.rels><?xml version="1.0" encoding="UTF-8" standalone="yes"?>
<Relationships xmlns="http://schemas.openxmlformats.org/package/2006/relationships"><Relationship Id="rId2" Type="http://schemas.openxmlformats.org/officeDocument/2006/relationships/hyperlink" Target="mailto:duzq@iwncomm.com"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ec/dcn/17/ec-17-0018-00-00EC-invitation-to-china-sc6-rep-to-attend-march-2017-802-plenary.pdf"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mailto:chinasc6@163.com" TargetMode="External"/><Relationship Id="rId2" Type="http://schemas.openxmlformats.org/officeDocument/2006/relationships/hyperlink" Target="mailto:zhenhai.huang@iwncomm.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2017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19 April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Korea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Korea in May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are holding a vote on the establishment of the security ad hoc</a:t>
            </a:r>
            <a:endParaRPr lang="en-AU" dirty="0"/>
          </a:p>
        </p:txBody>
      </p:sp>
      <p:sp>
        <p:nvSpPr>
          <p:cNvPr id="3" name="Content Placeholder 2"/>
          <p:cNvSpPr>
            <a:spLocks noGrp="1"/>
          </p:cNvSpPr>
          <p:nvPr>
            <p:ph idx="1"/>
          </p:nvPr>
        </p:nvSpPr>
        <p:spPr/>
        <p:txBody>
          <a:bodyPr/>
          <a:lstStyle/>
          <a:p>
            <a:pPr lvl="1"/>
            <a:r>
              <a:rPr lang="en-AU" dirty="0" smtClean="0"/>
              <a:t>The vote of NBs on the establishment of an ad hoc ends on 15 May 2017</a:t>
            </a:r>
          </a:p>
          <a:p>
            <a:pPr lvl="2"/>
            <a:r>
              <a:rPr lang="en-AU" dirty="0" smtClean="0"/>
              <a:t>What are the rules to pass? </a:t>
            </a:r>
            <a:r>
              <a:rPr lang="en-AU" dirty="0"/>
              <a:t>M</a:t>
            </a:r>
            <a:r>
              <a:rPr lang="en-AU" dirty="0" smtClean="0"/>
              <a:t>ajority </a:t>
            </a:r>
            <a:r>
              <a:rPr lang="en-AU" dirty="0"/>
              <a:t>of the votes cast by P‐members expressing either approval or disapproval (abstentions are not counted)</a:t>
            </a:r>
            <a:endParaRPr lang="en-AU" dirty="0" smtClean="0"/>
          </a:p>
          <a:p>
            <a:pPr lvl="1"/>
            <a:r>
              <a:rPr lang="en-AU" dirty="0" smtClean="0"/>
              <a:t>The proposed TOR are</a:t>
            </a:r>
          </a:p>
          <a:p>
            <a:pPr lvl="2"/>
            <a:r>
              <a:rPr lang="en-AU" i="1" dirty="0" smtClean="0"/>
              <a:t>The scope includes:</a:t>
            </a:r>
          </a:p>
          <a:p>
            <a:pPr lvl="3"/>
            <a:r>
              <a:rPr lang="en-AU" i="1" dirty="0" smtClean="0"/>
              <a:t>(1) Review the security technologies in the published standards from SC6, and provide amendment or revision project recommendations</a:t>
            </a:r>
          </a:p>
          <a:p>
            <a:pPr lvl="3"/>
            <a:r>
              <a:rPr lang="en-AU" i="1" dirty="0" smtClean="0"/>
              <a:t>(2) Handle the comments and dispositions on security technologies of ongoing projects with controversies</a:t>
            </a:r>
          </a:p>
          <a:p>
            <a:pPr lvl="2"/>
            <a:r>
              <a:rPr lang="en-AU" i="1" dirty="0" smtClean="0"/>
              <a:t>AHGS deliverables</a:t>
            </a:r>
          </a:p>
          <a:p>
            <a:pPr lvl="3"/>
            <a:r>
              <a:rPr lang="en-AU" i="1" dirty="0" smtClean="0"/>
              <a:t>Recommend the amendment or revision projects, which are developed in SC6.</a:t>
            </a:r>
          </a:p>
          <a:p>
            <a:pPr lvl="3"/>
            <a:r>
              <a:rPr lang="en-AU" i="1" dirty="0" smtClean="0"/>
              <a:t>Handle the comments and dispositions on security technologies with controversies, and make sure that the disposition of all the comments get consensus.</a:t>
            </a:r>
          </a:p>
          <a:p>
            <a:pPr lvl="2"/>
            <a:r>
              <a:rPr lang="en-AU" i="1" dirty="0" smtClean="0"/>
              <a:t>The AHGS shall provide progress report at the next meeting.</a:t>
            </a:r>
          </a:p>
          <a:p>
            <a:pPr lvl="2"/>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642172550"/>
              </p:ext>
            </p:extLst>
          </p:nvPr>
        </p:nvGraphicFramePr>
        <p:xfrm>
          <a:off x="3505200" y="2895600"/>
          <a:ext cx="914400" cy="771525"/>
        </p:xfrm>
        <a:graphic>
          <a:graphicData uri="http://schemas.openxmlformats.org/presentationml/2006/ole">
            <mc:AlternateContent xmlns:mc="http://schemas.openxmlformats.org/markup-compatibility/2006">
              <mc:Choice xmlns:v="urn:schemas-microsoft-com:vml" Requires="v">
                <p:oleObj spid="_x0000_s25203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35052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447399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b="1" dirty="0" smtClean="0"/>
              <a:t>Scope</a:t>
            </a:r>
            <a:endParaRPr lang="en-AU" b="1" dirty="0"/>
          </a:p>
          <a:p>
            <a:pPr lvl="1"/>
            <a:r>
              <a:rPr lang="en-AU" i="1" dirty="0"/>
              <a:t>(1) Review the security technologies in the published standards from SC6, and provide amendment or revision project </a:t>
            </a:r>
            <a:r>
              <a:rPr lang="en-AU" i="1" dirty="0" smtClean="0"/>
              <a:t>recommendations</a:t>
            </a:r>
          </a:p>
          <a:p>
            <a:r>
              <a:rPr lang="en-AU" dirty="0" smtClean="0"/>
              <a:t>Comments</a:t>
            </a:r>
          </a:p>
          <a:p>
            <a:pPr lvl="1"/>
            <a:r>
              <a:rPr lang="en-AU" dirty="0" smtClean="0"/>
              <a:t>Mixes activities and deliverables</a:t>
            </a:r>
          </a:p>
          <a:p>
            <a:pPr lvl="1"/>
            <a:r>
              <a:rPr lang="en-AU" dirty="0"/>
              <a:t>C</a:t>
            </a:r>
            <a:r>
              <a:rPr lang="en-AU" dirty="0" smtClean="0"/>
              <a:t>ould be read to mean that the ad hoc would make recommendations to SC6 for SC6 to start a project to revise or amend an IEEE 802 standard</a:t>
            </a:r>
          </a:p>
          <a:p>
            <a:pPr lvl="1"/>
            <a:r>
              <a:rPr lang="en-AU" dirty="0" smtClean="0"/>
              <a:t>Such a recommendation would be contrary to the agreement in 2012 to give IEEE 802 responsibility for the revision process </a:t>
            </a:r>
            <a:r>
              <a:rPr lang="en-AU" dirty="0"/>
              <a:t>of IEEE 802 </a:t>
            </a:r>
            <a:r>
              <a:rPr lang="en-AU" dirty="0" smtClean="0"/>
              <a:t>standards</a:t>
            </a:r>
          </a:p>
          <a:p>
            <a:pPr lvl="1"/>
            <a:r>
              <a:rPr lang="en-AU" dirty="0" smtClean="0"/>
              <a:t>We should suggest new text</a:t>
            </a:r>
          </a:p>
          <a:p>
            <a:pPr lvl="2"/>
            <a:r>
              <a:rPr lang="en-AU" i="1" dirty="0"/>
              <a:t>1) Review </a:t>
            </a:r>
            <a:r>
              <a:rPr lang="en-AU" i="1" dirty="0" smtClean="0"/>
              <a:t>the security </a:t>
            </a:r>
            <a:r>
              <a:rPr lang="en-AU" i="1" dirty="0"/>
              <a:t>technologies </a:t>
            </a:r>
            <a:r>
              <a:rPr lang="en-AU" i="1" dirty="0" smtClean="0"/>
              <a:t>in published  standards that have been approved by SC6</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8879789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b="1" dirty="0" smtClean="0"/>
              <a:t>Scope</a:t>
            </a:r>
            <a:endParaRPr lang="en-AU" b="1" dirty="0"/>
          </a:p>
          <a:p>
            <a:pPr lvl="1"/>
            <a:r>
              <a:rPr lang="en-AU" i="1" dirty="0"/>
              <a:t>(2) Handle the comments and dispositions on security technologies of ongoing projects with controversies</a:t>
            </a:r>
          </a:p>
          <a:p>
            <a:r>
              <a:rPr lang="en-AU" dirty="0" smtClean="0"/>
              <a:t>Comments</a:t>
            </a:r>
          </a:p>
          <a:p>
            <a:pPr lvl="1"/>
            <a:r>
              <a:rPr lang="en-AU" dirty="0" smtClean="0"/>
              <a:t>It is not clear what “handle” means, given SC6 has no role in the comments or disposition of comments for IEEE 802 standards</a:t>
            </a:r>
          </a:p>
          <a:p>
            <a:pPr lvl="2"/>
            <a:r>
              <a:rPr lang="en-AU" dirty="0" smtClean="0"/>
              <a:t>The comments are provided by NBs</a:t>
            </a:r>
          </a:p>
          <a:p>
            <a:pPr lvl="2"/>
            <a:r>
              <a:rPr lang="en-AU" dirty="0" smtClean="0"/>
              <a:t>The dispositions are developed by IEEE 802</a:t>
            </a:r>
          </a:p>
          <a:p>
            <a:pPr lvl="1"/>
            <a:r>
              <a:rPr lang="en-AU" dirty="0" smtClean="0"/>
              <a:t>Technically, IEEE 802 activities are not SC6 projects but that is probably not what the China NB is thinking </a:t>
            </a:r>
          </a:p>
          <a:p>
            <a:pPr lvl="1"/>
            <a:r>
              <a:rPr lang="en-AU" dirty="0"/>
              <a:t>We should suggest new text</a:t>
            </a:r>
          </a:p>
          <a:p>
            <a:pPr lvl="2"/>
            <a:r>
              <a:rPr lang="en-AU" i="1" dirty="0" smtClean="0"/>
              <a:t>(2) Review any comments </a:t>
            </a:r>
            <a:r>
              <a:rPr lang="en-AU" i="1" dirty="0"/>
              <a:t>and </a:t>
            </a:r>
            <a:r>
              <a:rPr lang="en-AU" i="1" dirty="0" smtClean="0"/>
              <a:t>their dispositions made in relation to security </a:t>
            </a:r>
            <a:r>
              <a:rPr lang="en-AU" i="1" dirty="0"/>
              <a:t>technologies </a:t>
            </a:r>
            <a:r>
              <a:rPr lang="en-AU" i="1" dirty="0" smtClean="0"/>
              <a:t>in standards </a:t>
            </a:r>
            <a:r>
              <a:rPr lang="en-AU" i="1" dirty="0"/>
              <a:t>proposed for approval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8085265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dirty="0"/>
              <a:t>AHGS </a:t>
            </a:r>
            <a:r>
              <a:rPr lang="en-AU" dirty="0" smtClean="0"/>
              <a:t>deliverables</a:t>
            </a:r>
            <a:endParaRPr lang="en-AU" b="1" dirty="0"/>
          </a:p>
          <a:p>
            <a:pPr lvl="1"/>
            <a:r>
              <a:rPr lang="en-AU" i="1" dirty="0"/>
              <a:t>Recommend the amendment or revision projects, which are developed in SC6</a:t>
            </a:r>
          </a:p>
          <a:p>
            <a:r>
              <a:rPr lang="en-AU" dirty="0" smtClean="0"/>
              <a:t>Comments</a:t>
            </a:r>
          </a:p>
          <a:p>
            <a:pPr lvl="1"/>
            <a:r>
              <a:rPr lang="en-AU" dirty="0" smtClean="0"/>
              <a:t>The language is poor but seems to suggest that revisions to IEEE 802 standards would occur in SC6 … maybe!</a:t>
            </a:r>
          </a:p>
          <a:p>
            <a:pPr lvl="1"/>
            <a:r>
              <a:rPr lang="en-AU" dirty="0"/>
              <a:t>Such a recommendation would be </a:t>
            </a:r>
            <a:r>
              <a:rPr lang="en-AU" dirty="0" smtClean="0"/>
              <a:t>contrary </a:t>
            </a:r>
            <a:r>
              <a:rPr lang="en-AU" dirty="0"/>
              <a:t>to the agreement in 2012 to give IEEE 802 responsibility for the revision </a:t>
            </a:r>
            <a:r>
              <a:rPr lang="en-AU" dirty="0" smtClean="0"/>
              <a:t>process of IEEE 802 standards</a:t>
            </a:r>
            <a:endParaRPr lang="en-AU" dirty="0"/>
          </a:p>
          <a:p>
            <a:pPr lvl="1"/>
            <a:r>
              <a:rPr lang="en-AU" dirty="0" smtClean="0"/>
              <a:t>We </a:t>
            </a:r>
            <a:r>
              <a:rPr lang="en-AU" dirty="0"/>
              <a:t>should suggest new </a:t>
            </a:r>
            <a:r>
              <a:rPr lang="en-AU" dirty="0" smtClean="0"/>
              <a:t>text</a:t>
            </a:r>
          </a:p>
          <a:p>
            <a:pPr lvl="2"/>
            <a:r>
              <a:rPr lang="en-AU" i="1" dirty="0" smtClean="0"/>
              <a:t>Propose changes to </a:t>
            </a:r>
            <a:r>
              <a:rPr lang="en-AU" i="1" dirty="0"/>
              <a:t>security </a:t>
            </a:r>
            <a:r>
              <a:rPr lang="en-AU" i="1" dirty="0" smtClean="0"/>
              <a:t>technologies in  </a:t>
            </a:r>
            <a:r>
              <a:rPr lang="en-AU" i="1" dirty="0"/>
              <a:t>future amendments or </a:t>
            </a:r>
            <a:r>
              <a:rPr lang="en-AU" i="1" dirty="0" smtClean="0"/>
              <a:t>revisions of standards that have been approved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2391604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a:t>AHGS </a:t>
            </a:r>
            <a:r>
              <a:rPr lang="en-AU" dirty="0" smtClean="0"/>
              <a:t>deliverables</a:t>
            </a:r>
            <a:endParaRPr lang="en-AU" b="1" dirty="0"/>
          </a:p>
          <a:p>
            <a:pPr lvl="1"/>
            <a:r>
              <a:rPr lang="en-AU" i="1" dirty="0"/>
              <a:t>Handle the comments and dispositions on security technologies with controversies, and make sure that the disposition of all the comments get consensus</a:t>
            </a:r>
            <a:endParaRPr lang="en-AU" dirty="0"/>
          </a:p>
          <a:p>
            <a:r>
              <a:rPr lang="en-AU" dirty="0" smtClean="0"/>
              <a:t>Comments</a:t>
            </a:r>
          </a:p>
          <a:p>
            <a:pPr lvl="1"/>
            <a:r>
              <a:rPr lang="en-AU" dirty="0" smtClean="0"/>
              <a:t>The language is poor but incorrectly seems to suggest that SC6 needs to agree on dispositions in IEEE 802</a:t>
            </a:r>
          </a:p>
          <a:p>
            <a:pPr lvl="1"/>
            <a:r>
              <a:rPr lang="en-AU" dirty="0" smtClean="0"/>
              <a:t>It is also not possible to “</a:t>
            </a:r>
            <a:r>
              <a:rPr lang="en-AU" b="1" i="1" dirty="0"/>
              <a:t>make sure </a:t>
            </a:r>
            <a:r>
              <a:rPr lang="en-AU" i="1" dirty="0" smtClean="0"/>
              <a:t>… the </a:t>
            </a:r>
            <a:r>
              <a:rPr lang="en-AU" i="1" dirty="0"/>
              <a:t>disposition </a:t>
            </a:r>
            <a:r>
              <a:rPr lang="en-AU" i="1" dirty="0" smtClean="0"/>
              <a:t>of … comments </a:t>
            </a:r>
            <a:r>
              <a:rPr lang="en-AU" i="1" dirty="0"/>
              <a:t>get </a:t>
            </a:r>
            <a:r>
              <a:rPr lang="en-AU" i="1" dirty="0" smtClean="0"/>
              <a:t>consensus”, </a:t>
            </a:r>
            <a:r>
              <a:rPr lang="en-AU" dirty="0" smtClean="0"/>
              <a:t>and it is not clear from whom consensus is required</a:t>
            </a:r>
            <a:endParaRPr lang="en-AU" dirty="0"/>
          </a:p>
          <a:p>
            <a:pPr lvl="1"/>
            <a:r>
              <a:rPr lang="en-AU" dirty="0" smtClean="0"/>
              <a:t>We </a:t>
            </a:r>
            <a:r>
              <a:rPr lang="en-AU" dirty="0"/>
              <a:t>should suggest new </a:t>
            </a:r>
            <a:r>
              <a:rPr lang="en-AU" dirty="0" smtClean="0"/>
              <a:t>text</a:t>
            </a:r>
          </a:p>
          <a:p>
            <a:pPr lvl="2"/>
            <a:r>
              <a:rPr lang="en-AU" i="1" dirty="0" smtClean="0"/>
              <a:t>Recommend responses to dispositions of comments in </a:t>
            </a:r>
            <a:r>
              <a:rPr lang="en-AU" i="1" dirty="0"/>
              <a:t>relation to security technologies in standards proposed </a:t>
            </a:r>
            <a:r>
              <a:rPr lang="en-AU" i="1" dirty="0" smtClean="0"/>
              <a:t>for approval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12653503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SC discussed sending a LS to SC6 in Vancouver</a:t>
            </a:r>
            <a:endParaRPr lang="en-AU" dirty="0"/>
          </a:p>
        </p:txBody>
      </p:sp>
      <p:sp>
        <p:nvSpPr>
          <p:cNvPr id="3" name="Content Placeholder 2"/>
          <p:cNvSpPr>
            <a:spLocks noGrp="1"/>
          </p:cNvSpPr>
          <p:nvPr>
            <p:ph idx="1"/>
          </p:nvPr>
        </p:nvSpPr>
        <p:spPr/>
        <p:txBody>
          <a:bodyPr/>
          <a:lstStyle/>
          <a:p>
            <a:pPr lvl="1"/>
            <a:r>
              <a:rPr lang="en-AU" dirty="0" smtClean="0"/>
              <a:t>It is probably not appropriate for IEEE 802 to make detailed comments on the ballot as non voter; it may not even be allowed during the ballot?</a:t>
            </a:r>
          </a:p>
          <a:p>
            <a:pPr lvl="2"/>
            <a:r>
              <a:rPr lang="en-AU" dirty="0" smtClean="0"/>
              <a:t>NBs will provide comments</a:t>
            </a:r>
          </a:p>
          <a:p>
            <a:pPr lvl="1"/>
            <a:r>
              <a:rPr lang="en-AU" dirty="0" smtClean="0"/>
              <a:t>However, it has been suggested that IEEE 802 send a LS to SC6 suggesting a better way forward than the Security Ad Hoc</a:t>
            </a:r>
          </a:p>
          <a:p>
            <a:pPr lvl="2"/>
            <a:r>
              <a:rPr lang="en-AU" dirty="0" smtClean="0"/>
              <a:t>China NB has made allegations about ISO/EC/IEEE 8802-1 security</a:t>
            </a:r>
          </a:p>
          <a:p>
            <a:pPr lvl="2"/>
            <a:r>
              <a:rPr lang="en-AU" dirty="0" smtClean="0"/>
              <a:t>It has been unable to substantiate them after 4 years despite requests to do so</a:t>
            </a:r>
          </a:p>
          <a:p>
            <a:pPr lvl="2"/>
            <a:r>
              <a:rPr lang="en-AU" dirty="0" smtClean="0"/>
              <a:t>IEEE 802 would welcome discussions to resolve the allegations</a:t>
            </a:r>
          </a:p>
          <a:p>
            <a:pPr lvl="2"/>
            <a:r>
              <a:rPr lang="en-AU" dirty="0" smtClean="0"/>
              <a:t>The discussions between </a:t>
            </a:r>
            <a:r>
              <a:rPr lang="en-AU" b="1" dirty="0" smtClean="0"/>
              <a:t>some</a:t>
            </a:r>
            <a:r>
              <a:rPr lang="en-AU" dirty="0" smtClean="0"/>
              <a:t> IEEE 802 security experts and the China NB in SC6 could not come to a resolution</a:t>
            </a:r>
          </a:p>
          <a:p>
            <a:pPr lvl="2"/>
            <a:r>
              <a:rPr lang="en-AU" dirty="0" smtClean="0"/>
              <a:t>IEEE 802 now believes the most effective path forward is for the China NB to present to </a:t>
            </a:r>
            <a:r>
              <a:rPr lang="en-AU" b="1" dirty="0" smtClean="0"/>
              <a:t>all</a:t>
            </a:r>
            <a:r>
              <a:rPr lang="en-AU" dirty="0" smtClean="0"/>
              <a:t> IEEE </a:t>
            </a:r>
            <a:r>
              <a:rPr lang="en-AU" dirty="0"/>
              <a:t>802 </a:t>
            </a:r>
            <a:r>
              <a:rPr lang="en-AU" dirty="0" smtClean="0"/>
              <a:t>security experts at an IEEE 802 meeting</a:t>
            </a:r>
          </a:p>
          <a:p>
            <a:pPr lvl="1"/>
            <a:r>
              <a:rPr lang="en-AU" dirty="0" smtClean="0"/>
              <a:t>See proposed Liaison Statement to SC6</a:t>
            </a:r>
          </a:p>
          <a:p>
            <a:pPr lvl="2"/>
            <a:r>
              <a:rPr lang="en-AU" dirty="0" smtClean="0">
                <a:hlinkClick r:id="rId2"/>
              </a:rPr>
              <a:t>11-17-0391-01</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2582108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 LS was sent by IEEE 802 to SC6 in relation to the proposed Security Ad Hoc</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2"/>
            <a:r>
              <a:rPr lang="en-AU" dirty="0" smtClean="0">
                <a:solidFill>
                  <a:srgbClr val="FF0000"/>
                </a:solidFill>
              </a:rPr>
              <a:t>Was it published on SC6 reflector?</a:t>
            </a:r>
          </a:p>
          <a:p>
            <a:pPr lvl="2"/>
            <a:r>
              <a:rPr lang="en-AU" dirty="0" smtClean="0">
                <a:solidFill>
                  <a:srgbClr val="FF0000"/>
                </a:solidFill>
              </a:rPr>
              <a:t>Andrew has asked Jooran multiple times</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6030212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Chair responded positively to the LS and open invitation </a:t>
            </a:r>
            <a:endParaRPr lang="en-AU" dirty="0"/>
          </a:p>
        </p:txBody>
      </p:sp>
      <p:sp>
        <p:nvSpPr>
          <p:cNvPr id="3" name="Content Placeholder 2"/>
          <p:cNvSpPr>
            <a:spLocks noGrp="1"/>
          </p:cNvSpPr>
          <p:nvPr>
            <p:ph idx="1"/>
          </p:nvPr>
        </p:nvSpPr>
        <p:spPr/>
        <p:txBody>
          <a:bodyPr/>
          <a:lstStyle/>
          <a:p>
            <a:r>
              <a:rPr lang="en-AU" dirty="0"/>
              <a:t>E-mail sent by </a:t>
            </a:r>
            <a:r>
              <a:rPr lang="en-AU" dirty="0" smtClean="0"/>
              <a:t>SC6 Chair </a:t>
            </a:r>
            <a:r>
              <a:rPr lang="en-AU" dirty="0"/>
              <a:t>on </a:t>
            </a:r>
            <a:r>
              <a:rPr lang="en-AU" dirty="0" smtClean="0"/>
              <a:t>5 </a:t>
            </a:r>
            <a:r>
              <a:rPr lang="en-AU" dirty="0"/>
              <a:t>April </a:t>
            </a:r>
            <a:r>
              <a:rPr lang="en-AU" dirty="0" smtClean="0"/>
              <a:t>2017 in reply to LS</a:t>
            </a:r>
            <a:endParaRPr lang="en-AU" dirty="0"/>
          </a:p>
          <a:p>
            <a:pPr marL="184150" lvl="2" indent="0">
              <a:buNone/>
            </a:pPr>
            <a:r>
              <a:rPr lang="en-AU" i="1" dirty="0"/>
              <a:t>Dear Mr. </a:t>
            </a:r>
            <a:r>
              <a:rPr lang="en-AU" i="1" dirty="0" err="1"/>
              <a:t>Nikolch</a:t>
            </a:r>
            <a:r>
              <a:rPr lang="en-AU" i="1" dirty="0"/>
              <a:t>;</a:t>
            </a:r>
          </a:p>
          <a:p>
            <a:pPr marL="184150" lvl="2" indent="0">
              <a:buNone/>
            </a:pPr>
            <a:r>
              <a:rPr lang="en-AU" i="1" dirty="0"/>
              <a:t>Hi, there? This is Hyun </a:t>
            </a:r>
            <a:r>
              <a:rPr lang="en-AU" i="1" dirty="0" err="1"/>
              <a:t>Kahng</a:t>
            </a:r>
            <a:r>
              <a:rPr lang="en-AU" i="1" dirty="0"/>
              <a:t>, SC6 chair.</a:t>
            </a:r>
          </a:p>
          <a:p>
            <a:pPr marL="184150" lvl="2" indent="0">
              <a:buNone/>
            </a:pPr>
            <a:r>
              <a:rPr lang="en-AU" i="1" dirty="0"/>
              <a:t>First of all, great to hear you. And thank you for your invitation.</a:t>
            </a:r>
          </a:p>
          <a:p>
            <a:pPr marL="184150" lvl="2" indent="0">
              <a:buNone/>
            </a:pPr>
            <a:r>
              <a:rPr lang="en-AU" i="1" dirty="0"/>
              <a:t>SC6 will circulate this LS doc to solicit volunteers</a:t>
            </a:r>
            <a:r>
              <a:rPr lang="en-AU" i="1" dirty="0" smtClean="0"/>
              <a:t>.</a:t>
            </a:r>
            <a:endParaRPr lang="en-AU" i="1" dirty="0"/>
          </a:p>
          <a:p>
            <a:pPr marL="184150" lvl="2" indent="0">
              <a:buNone/>
            </a:pPr>
            <a:r>
              <a:rPr lang="en-AU" i="1" dirty="0"/>
              <a:t>Thanks again. And hope to see you soon.</a:t>
            </a:r>
          </a:p>
          <a:p>
            <a:pPr marL="184150" lvl="2" indent="0">
              <a:buNone/>
            </a:pPr>
            <a:r>
              <a:rPr lang="en-AU" i="1" dirty="0"/>
              <a:t>Regards,</a:t>
            </a:r>
          </a:p>
          <a:p>
            <a:pPr marL="184150" lvl="2" indent="0">
              <a:buNone/>
            </a:pPr>
            <a:r>
              <a:rPr lang="en-AU" i="1" dirty="0"/>
              <a:t>Hyun</a:t>
            </a:r>
          </a:p>
          <a:p>
            <a:pPr lvl="1"/>
            <a:r>
              <a:rPr lang="en-AU" dirty="0" smtClean="0">
                <a:solidFill>
                  <a:srgbClr val="FF0000"/>
                </a:solidFill>
              </a:rPr>
              <a:t>Note: it has not yet been circulated</a:t>
            </a:r>
          </a:p>
          <a:p>
            <a:pPr lvl="1"/>
            <a:r>
              <a:rPr lang="en-AU" dirty="0" smtClean="0">
                <a:solidFill>
                  <a:srgbClr val="FF0000"/>
                </a:solidFill>
              </a:rPr>
              <a:t>Andrew asked on 13 April</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9564502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voting on the Security ad hoc ballot is currently 0/1/0</a:t>
            </a:r>
            <a:endParaRPr lang="en-AU" dirty="0"/>
          </a:p>
        </p:txBody>
      </p:sp>
      <p:sp>
        <p:nvSpPr>
          <p:cNvPr id="3" name="Content Placeholder 2"/>
          <p:cNvSpPr>
            <a:spLocks noGrp="1"/>
          </p:cNvSpPr>
          <p:nvPr>
            <p:ph idx="1"/>
          </p:nvPr>
        </p:nvSpPr>
        <p:spPr/>
        <p:txBody>
          <a:bodyPr/>
          <a:lstStyle/>
          <a:p>
            <a:pPr lvl="1"/>
            <a:r>
              <a:rPr lang="en-AU" dirty="0" smtClean="0"/>
              <a:t>The ballot on establishing a Security </a:t>
            </a:r>
            <a:r>
              <a:rPr lang="en-AU" dirty="0"/>
              <a:t>ad hoc </a:t>
            </a:r>
            <a:r>
              <a:rPr lang="en-AU" dirty="0" smtClean="0"/>
              <a:t>closes on 15 May 2017</a:t>
            </a:r>
          </a:p>
          <a:p>
            <a:pPr lvl="1"/>
            <a:r>
              <a:rPr lang="en-AU" dirty="0" smtClean="0"/>
              <a:t>Results as of 13 April 2017</a:t>
            </a:r>
          </a:p>
          <a:p>
            <a:pPr lvl="2"/>
            <a:r>
              <a:rPr lang="en-AU" dirty="0" smtClean="0"/>
              <a:t>US NB – no, with comments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5412043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Chair has issued an open invitation to the China NB to attend IEEE 802 meetings</a:t>
            </a:r>
            <a:endParaRPr lang="en-AU" dirty="0"/>
          </a:p>
        </p:txBody>
      </p:sp>
      <p:sp>
        <p:nvSpPr>
          <p:cNvPr id="3" name="Content Placeholder 2"/>
          <p:cNvSpPr>
            <a:spLocks noGrp="1"/>
          </p:cNvSpPr>
          <p:nvPr>
            <p:ph idx="1"/>
          </p:nvPr>
        </p:nvSpPr>
        <p:spPr/>
        <p:txBody>
          <a:bodyPr/>
          <a:lstStyle/>
          <a:p>
            <a:r>
              <a:rPr lang="en-AU" dirty="0" smtClean="0"/>
              <a:t>E-mail sent by IEEE 802 Chair on 2 April 2017</a:t>
            </a:r>
          </a:p>
          <a:p>
            <a:pPr marL="184150" lvl="2" indent="0">
              <a:buNone/>
            </a:pPr>
            <a:r>
              <a:rPr lang="en-AU" i="1" dirty="0" smtClean="0"/>
              <a:t>Dear </a:t>
            </a:r>
            <a:r>
              <a:rPr lang="en-AU" i="1" dirty="0"/>
              <a:t>Mr. </a:t>
            </a:r>
            <a:r>
              <a:rPr lang="en-AU" i="1" dirty="0" err="1"/>
              <a:t>Zhenhai</a:t>
            </a:r>
            <a:r>
              <a:rPr lang="en-AU" i="1" dirty="0"/>
              <a:t> Huang,</a:t>
            </a:r>
          </a:p>
          <a:p>
            <a:pPr marL="184150" lvl="2" indent="0">
              <a:buNone/>
            </a:pPr>
            <a:r>
              <a:rPr lang="en-AU" i="1" dirty="0" smtClean="0"/>
              <a:t>As </a:t>
            </a:r>
            <a:r>
              <a:rPr lang="en-AU" i="1" dirty="0"/>
              <a:t>you have seen in the liaison statement the IEEE 802 LAN/MAN Standards Committee sent to ISO/IEC/JTC1/SC6 today (</a:t>
            </a:r>
            <a:r>
              <a:rPr lang="en-AU" i="1" u="sng" dirty="0">
                <a:hlinkClick r:id="rId2"/>
              </a:rPr>
              <a:t>https://mentor.ieee.org/802-ec/dcn/17/ec-17-0066-01-00EC-802-to-jtc1-sc6-wg1-liaison-statement.pdf</a:t>
            </a:r>
            <a:r>
              <a:rPr lang="en-AU" i="1" dirty="0"/>
              <a:t>), I wish to warmly welcome representatives from the SC6 China National Body to participate in IEEE 802 sessions in which security topics are discussed.  These typically occur in the IEEE 802.1 Higher Layer LAN Protocols (HILI) Working Group's Task Group on Security and in the IEEE 802.11 Wireless LAN Working Group. </a:t>
            </a:r>
          </a:p>
          <a:p>
            <a:pPr marL="184150" lvl="2" indent="0">
              <a:buNone/>
            </a:pPr>
            <a:r>
              <a:rPr lang="en-AU" dirty="0"/>
              <a:t>The </a:t>
            </a:r>
            <a:r>
              <a:rPr lang="en-AU" i="1" dirty="0"/>
              <a:t>schedule for the next three sessions are as follows</a:t>
            </a:r>
            <a:r>
              <a:rPr lang="en-AU" i="1" dirty="0" smtClean="0"/>
              <a:t>:</a:t>
            </a:r>
            <a:r>
              <a:rPr lang="en-AU" i="1" dirty="0"/>
              <a:t> </a:t>
            </a:r>
          </a:p>
          <a:p>
            <a:pPr marL="527050" lvl="2" indent="-342900">
              <a:buAutoNum type="alphaLcParenR"/>
            </a:pPr>
            <a:r>
              <a:rPr lang="en-AU" i="1" dirty="0" smtClean="0"/>
              <a:t>IEEE </a:t>
            </a:r>
            <a:r>
              <a:rPr lang="en-AU" i="1" dirty="0"/>
              <a:t>802.11 WLAN Working Group 07-12 May 2017 Daejeon, Korea Interim </a:t>
            </a:r>
            <a:r>
              <a:rPr lang="en-AU" i="1" dirty="0" smtClean="0"/>
              <a:t>Session - details</a:t>
            </a:r>
            <a:r>
              <a:rPr lang="en-AU" i="1" dirty="0"/>
              <a:t>: </a:t>
            </a:r>
            <a:r>
              <a:rPr lang="en-AU" i="1" u="sng" dirty="0">
                <a:hlinkClick r:id="rId3"/>
              </a:rPr>
              <a:t>http://arinex.com.au/ieee2017</a:t>
            </a:r>
            <a:r>
              <a:rPr lang="en-AU" i="1" u="sng" dirty="0" smtClean="0">
                <a:hlinkClick r:id="rId3"/>
              </a:rPr>
              <a:t>/</a:t>
            </a:r>
            <a:endParaRPr lang="en-AU" i="1" u="sng" dirty="0" smtClean="0"/>
          </a:p>
          <a:p>
            <a:pPr marL="527050" lvl="2" indent="-342900">
              <a:buAutoNum type="alphaLcParenR"/>
            </a:pPr>
            <a:r>
              <a:rPr lang="en-AU" i="1" dirty="0" smtClean="0"/>
              <a:t>IEEE </a:t>
            </a:r>
            <a:r>
              <a:rPr lang="en-AU" i="1" dirty="0"/>
              <a:t>802.1 HILI Working Group 15-18 May 2017 Stuttgart, Germany Interim Session </a:t>
            </a:r>
            <a:r>
              <a:rPr lang="en-AU" i="1" dirty="0" smtClean="0"/>
              <a:t>details</a:t>
            </a:r>
            <a:r>
              <a:rPr lang="en-AU" i="1" dirty="0"/>
              <a:t>: </a:t>
            </a:r>
            <a:r>
              <a:rPr lang="en-AU" i="1" u="sng" dirty="0">
                <a:hlinkClick r:id="rId4"/>
              </a:rPr>
              <a:t>http://</a:t>
            </a:r>
            <a:r>
              <a:rPr lang="en-AU" i="1" u="sng" dirty="0" smtClean="0">
                <a:hlinkClick r:id="rId4"/>
              </a:rPr>
              <a:t>www.ieee802.org/1/files/public/docs2017/admin-kehrer-Stuttgart-interim-0317-v02.pdf</a:t>
            </a:r>
            <a:endParaRPr lang="en-AU" i="1" u="sng" dirty="0" smtClean="0"/>
          </a:p>
          <a:p>
            <a:pPr marL="184150" lvl="2" indent="0">
              <a:buNone/>
            </a:pPr>
            <a:r>
              <a:rPr lang="en-AU" i="1" u="sng" dirty="0" smtClean="0"/>
              <a:t>..</a:t>
            </a:r>
            <a:endParaRPr lang="en-AU" i="1" dirty="0"/>
          </a:p>
          <a:p>
            <a:pPr marL="527050" lvl="2" indent="-342900">
              <a:buAutoNum type="alphaLcParenR"/>
            </a:pPr>
            <a:endParaRPr lang="en-AU" i="1" u="sng" dirty="0" smtClean="0"/>
          </a:p>
          <a:p>
            <a:pPr marL="184150" lvl="2" indent="0">
              <a:buNone/>
            </a:pP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06616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Vancouver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Mar 2017, as documented in </a:t>
            </a:r>
            <a:r>
              <a:rPr lang="en-AU" i="1" dirty="0" smtClean="0">
                <a:hlinkClick r:id="rId3"/>
              </a:rPr>
              <a:t>11-17-0571-00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Chair has issued an open invitation to the China NB to attend IEEE 802 meetings</a:t>
            </a:r>
            <a:endParaRPr lang="en-AU" dirty="0"/>
          </a:p>
        </p:txBody>
      </p:sp>
      <p:sp>
        <p:nvSpPr>
          <p:cNvPr id="3" name="Content Placeholder 2"/>
          <p:cNvSpPr>
            <a:spLocks noGrp="1"/>
          </p:cNvSpPr>
          <p:nvPr>
            <p:ph idx="1"/>
          </p:nvPr>
        </p:nvSpPr>
        <p:spPr/>
        <p:txBody>
          <a:bodyPr/>
          <a:lstStyle/>
          <a:p>
            <a:r>
              <a:rPr lang="en-AU" dirty="0" smtClean="0"/>
              <a:t>E-mail sent by IEEE 802 Chair on 2 April 2017</a:t>
            </a:r>
          </a:p>
          <a:p>
            <a:pPr marL="184150" lvl="2" indent="0">
              <a:buNone/>
            </a:pPr>
            <a:r>
              <a:rPr lang="en-AU" i="1" dirty="0" smtClean="0"/>
              <a:t>...</a:t>
            </a:r>
            <a:r>
              <a:rPr lang="en-AU" i="1" dirty="0"/>
              <a:t> </a:t>
            </a:r>
          </a:p>
          <a:p>
            <a:pPr marL="184150" lvl="2" indent="0">
              <a:buNone/>
            </a:pPr>
            <a:r>
              <a:rPr lang="en-AU" i="1" dirty="0"/>
              <a:t>c) IEEE 802 Plenary Session 09-14 July 2017 in Berlin, Germany (all 802 Working Groups will be present at this session</a:t>
            </a:r>
            <a:r>
              <a:rPr lang="en-AU" i="1" dirty="0" smtClean="0"/>
              <a:t>) - details </a:t>
            </a:r>
            <a:r>
              <a:rPr lang="en-AU" i="1" dirty="0"/>
              <a:t>forthcoming soon at </a:t>
            </a:r>
            <a:r>
              <a:rPr lang="en-AU" i="1" u="sng" dirty="0">
                <a:hlinkClick r:id="rId2"/>
              </a:rPr>
              <a:t>http://802world.org/plenary/future-plenary-sessions/</a:t>
            </a:r>
            <a:endParaRPr lang="en-AU" i="1" dirty="0"/>
          </a:p>
          <a:p>
            <a:pPr marL="184150" lvl="2" indent="0">
              <a:buNone/>
            </a:pPr>
            <a:r>
              <a:rPr lang="en-AU" i="1" dirty="0"/>
              <a:t> </a:t>
            </a:r>
            <a:r>
              <a:rPr lang="en-AU" i="1" dirty="0" smtClean="0"/>
              <a:t>In </a:t>
            </a:r>
            <a:r>
              <a:rPr lang="en-AU" i="1" dirty="0"/>
              <a:t>addition, IEEE 802 meets regularly at plenary sessions in March, July and November of each year and with IEEE 802 Working Groups meeting regularly at interim sessions in January, May and September of each year as well, so there are many opportunities for our technical experts to exchange the relevant information.  Details can be found at ieee802.org. </a:t>
            </a:r>
          </a:p>
          <a:p>
            <a:pPr marL="184150" lvl="2" indent="0">
              <a:buNone/>
            </a:pPr>
            <a:r>
              <a:rPr lang="en-AU" i="1" dirty="0"/>
              <a:t>If you have any questions or need any assistance, please do not hesitate to contact me</a:t>
            </a:r>
            <a:r>
              <a:rPr lang="en-AU" i="1" dirty="0" smtClean="0"/>
              <a:t>.</a:t>
            </a:r>
          </a:p>
          <a:p>
            <a:pPr marL="184150" lvl="2" indent="0">
              <a:buNone/>
            </a:pPr>
            <a:r>
              <a:rPr lang="en-AU" i="1" dirty="0"/>
              <a:t>Regards</a:t>
            </a:r>
            <a:r>
              <a:rPr lang="en-AU" i="1" dirty="0" smtClean="0"/>
              <a:t>,</a:t>
            </a:r>
            <a:endParaRPr lang="en-AU" i="1" dirty="0"/>
          </a:p>
          <a:p>
            <a:pPr marL="184150" lvl="2" indent="0">
              <a:buNone/>
            </a:pPr>
            <a:r>
              <a:rPr lang="en-AU" i="1" dirty="0" smtClean="0"/>
              <a:t>Paul </a:t>
            </a:r>
            <a:r>
              <a:rPr lang="en-AU" i="1" dirty="0"/>
              <a:t>Nikolich</a:t>
            </a:r>
          </a:p>
          <a:p>
            <a:pPr marL="184150" lvl="2" indent="0">
              <a:buNone/>
            </a:pPr>
            <a:r>
              <a:rPr lang="en-AU" i="1" dirty="0"/>
              <a:t>Chairman IEEE 802 LAN/MAN Standards</a:t>
            </a:r>
          </a:p>
          <a:p>
            <a:pPr marL="184150" lvl="2" indent="0">
              <a:buNone/>
            </a:pPr>
            <a:endParaRPr lang="en-AU" i="1" dirty="0"/>
          </a:p>
          <a:p>
            <a:pPr marL="0" lvl="1" indent="-160337"/>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5131642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reply had received to an </a:t>
            </a:r>
            <a:r>
              <a:rPr lang="en-AU" dirty="0"/>
              <a:t>open invitation to the China NB to attend IEEE 802 meetings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The invitation was sent on 2 April 2017</a:t>
            </a:r>
          </a:p>
          <a:p>
            <a:pPr lvl="1"/>
            <a:r>
              <a:rPr lang="en-AU" dirty="0" smtClean="0"/>
              <a:t>No reply was received as of 19 April 2017</a:t>
            </a:r>
          </a:p>
          <a:p>
            <a:pPr lvl="1"/>
            <a:r>
              <a:rPr lang="en-AU" dirty="0" smtClean="0"/>
              <a:t>It can be assumed that the reply received before the Vancouver meeting still applies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1232565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China </a:t>
            </a:r>
            <a:r>
              <a:rPr lang="en-AU" dirty="0"/>
              <a:t>Advisory Board </a:t>
            </a:r>
            <a:r>
              <a:rPr lang="en-AU" dirty="0" smtClean="0"/>
              <a:t> was asked about SC6 issues</a:t>
            </a:r>
            <a:endParaRPr lang="en-AU" dirty="0"/>
          </a:p>
        </p:txBody>
      </p:sp>
      <p:sp>
        <p:nvSpPr>
          <p:cNvPr id="3" name="Content Placeholder 2"/>
          <p:cNvSpPr>
            <a:spLocks noGrp="1"/>
          </p:cNvSpPr>
          <p:nvPr>
            <p:ph idx="1"/>
          </p:nvPr>
        </p:nvSpPr>
        <p:spPr/>
        <p:txBody>
          <a:bodyPr/>
          <a:lstStyle/>
          <a:p>
            <a:pPr lvl="1"/>
            <a:r>
              <a:rPr lang="en-AU" dirty="0" smtClean="0"/>
              <a:t>A meeting was held with the China Advisory Board in late March 2017 in parallel to the IEEE-SA SB meeting</a:t>
            </a:r>
          </a:p>
          <a:p>
            <a:pPr lvl="1"/>
            <a:r>
              <a:rPr lang="en-AU" dirty="0" smtClean="0"/>
              <a:t>The IEEE-SA reps asked questions about Chinese industry views of the China NB </a:t>
            </a:r>
            <a:r>
              <a:rPr lang="en-AU" dirty="0" smtClean="0"/>
              <a:t>actions </a:t>
            </a:r>
            <a:r>
              <a:rPr lang="en-AU" dirty="0" smtClean="0"/>
              <a:t>in SC6</a:t>
            </a:r>
          </a:p>
          <a:p>
            <a:pPr lvl="1"/>
            <a:r>
              <a:rPr lang="en-AU" dirty="0" smtClean="0"/>
              <a:t>It appears that </a:t>
            </a:r>
            <a:r>
              <a:rPr lang="en-AU" dirty="0" smtClean="0"/>
              <a:t>not </a:t>
            </a:r>
            <a:r>
              <a:rPr lang="en-AU" dirty="0" smtClean="0"/>
              <a:t>much can be done about </a:t>
            </a:r>
            <a:r>
              <a:rPr lang="en-AU" dirty="0" smtClean="0"/>
              <a:t>the situation and </a:t>
            </a:r>
            <a:r>
              <a:rPr lang="en-AU" dirty="0" smtClean="0"/>
              <a:t>IEEE 802 will need to address the issues in SC6 (as we have been doing)</a:t>
            </a:r>
          </a:p>
          <a:p>
            <a:pPr lvl="1"/>
            <a:r>
              <a:rPr lang="en-AU" dirty="0" err="1"/>
              <a:t>Zhenhai</a:t>
            </a:r>
            <a:r>
              <a:rPr lang="en-AU" dirty="0"/>
              <a:t> Huang </a:t>
            </a:r>
            <a:r>
              <a:rPr lang="en-AU" dirty="0" smtClean="0"/>
              <a:t>(</a:t>
            </a:r>
            <a:r>
              <a:rPr lang="en-AU" dirty="0" smtClean="0"/>
              <a:t>IWNCOMM) </a:t>
            </a:r>
            <a:r>
              <a:rPr lang="en-AU" dirty="0" smtClean="0"/>
              <a:t>got wind of the meeting beforehand and sent an letter to Adrian Stephens (as Chair of IEEE 802.11 WG?) expressing significant displeasure</a:t>
            </a:r>
          </a:p>
          <a:p>
            <a:pPr lvl="2"/>
            <a:r>
              <a:rPr lang="en-AU" dirty="0" err="1"/>
              <a:t>Zhenhai</a:t>
            </a:r>
            <a:r>
              <a:rPr lang="en-AU" dirty="0"/>
              <a:t> stated </a:t>
            </a:r>
            <a:r>
              <a:rPr lang="en-AU" dirty="0" smtClean="0"/>
              <a:t>he was replying </a:t>
            </a:r>
            <a:r>
              <a:rPr lang="en-AU" dirty="0" smtClean="0"/>
              <a:t>on behalf of </a:t>
            </a:r>
            <a:r>
              <a:rPr lang="en-AU" dirty="0" smtClean="0"/>
              <a:t>secretariat of the </a:t>
            </a:r>
            <a:r>
              <a:rPr lang="en-AU" dirty="0" smtClean="0"/>
              <a:t>China </a:t>
            </a:r>
            <a:r>
              <a:rPr lang="en-AU" dirty="0" smtClean="0"/>
              <a:t>SC6 mirror committee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29290446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pPr lvl="2"/>
            <a:r>
              <a:rPr lang="en-AU" dirty="0"/>
              <a:t>China </a:t>
            </a:r>
            <a:r>
              <a:rPr lang="en-AU" dirty="0" smtClean="0"/>
              <a:t>NB SC6 secretariat were </a:t>
            </a:r>
            <a:r>
              <a:rPr lang="en-AU" dirty="0" smtClean="0"/>
              <a:t>upset </a:t>
            </a:r>
            <a:r>
              <a:rPr lang="en-AU" dirty="0" smtClean="0"/>
              <a:t>about IEEE-SA discussing SC</a:t>
            </a:r>
            <a:r>
              <a:rPr lang="en-AU" dirty="0"/>
              <a:t>6</a:t>
            </a:r>
            <a:r>
              <a:rPr lang="en-AU" dirty="0" smtClean="0"/>
              <a:t> with </a:t>
            </a:r>
            <a:r>
              <a:rPr lang="en-AU" dirty="0"/>
              <a:t>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1"/>
            <a:r>
              <a:rPr lang="en-AU" sz="1600" i="1" dirty="0" smtClean="0"/>
              <a:t>We </a:t>
            </a:r>
            <a:r>
              <a:rPr lang="en-AU" sz="1600" i="1" dirty="0"/>
              <a:t>hear IEEE 802 will hold a meeting in China in recent days to discuss Chinese NB</a:t>
            </a:r>
            <a:r>
              <a:rPr lang="zh-CN" altLang="en-US" sz="1600" i="1" dirty="0"/>
              <a:t>’</a:t>
            </a:r>
            <a:r>
              <a:rPr lang="en-AU" sz="1600" i="1" dirty="0"/>
              <a:t>s comments on 802.1X security in ISO/IEC JTC1/SC6. You will mention at the meeting that China refused to attend IEEE 802 meeting, and China </a:t>
            </a:r>
            <a:r>
              <a:rPr lang="en-AU" sz="1600" i="1" dirty="0" err="1"/>
              <a:t>didn</a:t>
            </a:r>
            <a:r>
              <a:rPr lang="zh-CN" altLang="en-US" sz="1600" i="1" dirty="0"/>
              <a:t>’</a:t>
            </a:r>
            <a:r>
              <a:rPr lang="en-AU" sz="1600" i="1" dirty="0"/>
              <a:t>t provide technical details about comments on 802.1x, and China NB</a:t>
            </a:r>
            <a:r>
              <a:rPr lang="zh-CN" altLang="en-US" sz="1600" i="1" dirty="0"/>
              <a:t>’</a:t>
            </a:r>
            <a:r>
              <a:rPr lang="en-AU" sz="1600" i="1" dirty="0"/>
              <a:t>s contribution to SC6 was mainly from IWNCOMM; and also, you will question whether or not Chinese NB</a:t>
            </a:r>
            <a:r>
              <a:rPr lang="zh-CN" altLang="en-US" sz="1600" i="1" dirty="0"/>
              <a:t>’</a:t>
            </a:r>
            <a:r>
              <a:rPr lang="en-AU" sz="1600" i="1" dirty="0"/>
              <a:t>s proposal to SC6 could represent viewpoint of Chinese </a:t>
            </a:r>
            <a:r>
              <a:rPr lang="en-AU" sz="1600" i="1" dirty="0" smtClean="0"/>
              <a:t>industry.</a:t>
            </a:r>
          </a:p>
          <a:p>
            <a:pPr lvl="1"/>
            <a:r>
              <a:rPr lang="en-AU" sz="1600" dirty="0" smtClean="0">
                <a:solidFill>
                  <a:srgbClr val="FF0000"/>
                </a:solidFill>
              </a:rPr>
              <a:t>Note: this information was derived from a draft presentation that was presumably forwarded by a participant to </a:t>
            </a:r>
            <a:r>
              <a:rPr lang="en-AU" sz="1600" dirty="0" smtClean="0">
                <a:solidFill>
                  <a:srgbClr val="FF0000"/>
                </a:solidFill>
              </a:rPr>
              <a:t>the </a:t>
            </a:r>
            <a:r>
              <a:rPr lang="en-AU" sz="1600" dirty="0">
                <a:solidFill>
                  <a:srgbClr val="FF0000"/>
                </a:solidFill>
              </a:rPr>
              <a:t>China NB SC6 </a:t>
            </a:r>
            <a:r>
              <a:rPr lang="en-AU" sz="1600" dirty="0" smtClean="0">
                <a:solidFill>
                  <a:srgbClr val="FF0000"/>
                </a:solidFill>
              </a:rPr>
              <a:t>mirror committee secretariat </a:t>
            </a:r>
            <a:r>
              <a:rPr lang="en-AU" sz="1600" dirty="0" smtClean="0">
                <a:solidFill>
                  <a:srgbClr val="FF0000"/>
                </a:solidFill>
              </a:rPr>
              <a:t>beforehand</a:t>
            </a:r>
            <a:endParaRPr lang="en-AU" sz="1600" dirty="0" smtClean="0">
              <a:solidFill>
                <a:srgbClr val="FF0000"/>
              </a:solidFill>
            </a:endParaRPr>
          </a:p>
          <a:p>
            <a:pPr lvl="1"/>
            <a:r>
              <a:rPr lang="en-AU" sz="1600" i="1" dirty="0" smtClean="0"/>
              <a:t>The </a:t>
            </a:r>
            <a:r>
              <a:rPr lang="en-AU" sz="1600" i="1" dirty="0"/>
              <a:t>secretariat of SC6 Chinese Mirror Committee does not endorse the above views totally. Maybe you have forgotten some experienced and public known information and procedure, I would like to reiterate relevant facts as follows</a:t>
            </a:r>
            <a:r>
              <a:rPr lang="en-AU" sz="1600" i="1" dirty="0" smtClean="0"/>
              <a:t>:</a:t>
            </a:r>
          </a:p>
          <a:p>
            <a:pPr lvl="1"/>
            <a:r>
              <a:rPr lang="en-AU" sz="1600" dirty="0">
                <a:solidFill>
                  <a:srgbClr val="FF0000"/>
                </a:solidFill>
              </a:rPr>
              <a:t>Note: </a:t>
            </a:r>
            <a:r>
              <a:rPr lang="en-AU" sz="1600" dirty="0" smtClean="0">
                <a:solidFill>
                  <a:srgbClr val="FF0000"/>
                </a:solidFill>
              </a:rPr>
              <a:t>I believe they really meant to say they totally disagree! </a:t>
            </a:r>
            <a:r>
              <a:rPr lang="en-AU" sz="1600" dirty="0" smtClean="0">
                <a:solidFill>
                  <a:srgbClr val="FF0000"/>
                </a:solidFill>
                <a:sym typeface="Wingdings" panose="05000000000000000000" pitchFamily="2" charset="2"/>
              </a:rPr>
              <a:t></a:t>
            </a:r>
            <a:endParaRPr lang="en-AU" sz="1600" dirty="0" smtClean="0">
              <a:solidFill>
                <a:srgbClr val="FF0000"/>
              </a:solidFill>
            </a:endParaRPr>
          </a:p>
          <a:p>
            <a:pPr lvl="1"/>
            <a:r>
              <a:rPr lang="en-AU" sz="1600" i="1" dirty="0" smtClean="0"/>
              <a:t>…</a:t>
            </a:r>
            <a:endParaRPr lang="en-AU" sz="16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36046179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endParaRPr lang="en-AU" dirty="0"/>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p>
          <a:p>
            <a:pPr lvl="2"/>
            <a:r>
              <a:rPr lang="en-AU" sz="1400" i="1" dirty="0" smtClean="0"/>
              <a:t>1, Maybe you are not familiar with China</a:t>
            </a:r>
            <a:r>
              <a:rPr lang="zh-CN" altLang="en-US" sz="1400" i="1" dirty="0" smtClean="0"/>
              <a:t>’</a:t>
            </a:r>
            <a:r>
              <a:rPr lang="en-AU" sz="1400" i="1" dirty="0" smtClean="0"/>
              <a:t>s international standardization process. In order to promote the international standards in SC6 network communication field, and contribute more technologies to international community, China establishes SC6 mirror committee, which consists of almost one hundred organizations and hundreds of experts, and secretariat of which is assumed by China IWNCOMM Co., Ltd., one of the technical contributors. All comments and output on IEEE 802.1x were submitted to ISO by China National Body representing China, so definitely the comments from China National Body represent the concern of Chinese industry. </a:t>
            </a:r>
          </a:p>
          <a:p>
            <a:pPr lvl="2"/>
            <a:r>
              <a:rPr lang="en-AU" sz="1400" dirty="0" smtClean="0">
                <a:solidFill>
                  <a:srgbClr val="FF0000"/>
                </a:solidFill>
              </a:rPr>
              <a:t>Note: they are asserting that the China NB does represent the Chinese industry. This is not what we </a:t>
            </a:r>
            <a:r>
              <a:rPr lang="en-AU" sz="1400" dirty="0" smtClean="0">
                <a:solidFill>
                  <a:srgbClr val="FF0000"/>
                </a:solidFill>
              </a:rPr>
              <a:t>have been told privately over a number of years, </a:t>
            </a:r>
            <a:r>
              <a:rPr lang="en-AU" sz="1400" dirty="0" smtClean="0">
                <a:solidFill>
                  <a:srgbClr val="FF0000"/>
                </a:solidFill>
              </a:rPr>
              <a:t>but there is nothing that can be done</a:t>
            </a:r>
          </a:p>
          <a:p>
            <a:pPr lvl="2"/>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20612684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endParaRPr lang="en-AU" dirty="0"/>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endParaRPr lang="en-AU" sz="1400" dirty="0"/>
          </a:p>
          <a:p>
            <a:pPr lvl="2"/>
            <a:r>
              <a:rPr lang="en-AU" sz="1400" i="1" dirty="0"/>
              <a:t>2, We highly valued network security issues, together with the international community, hence have been making technical contributions in the aspect of network security protocol technique continuously. IEEE 802.1x is a technical specification about access control, and Chinese experts have deeply studied it. When IEEE submitted IEEE 802.1x proposal to ISO through PSDO, Chinese NB voted negatively and provided detailed technical comments, and stated that if these severe technical issues could not be properly solved, China would not regard it as an international standard, and China would also neither adopt such a standard. </a:t>
            </a:r>
            <a:endParaRPr lang="en-AU" sz="1400" i="1" dirty="0" smtClean="0"/>
          </a:p>
          <a:p>
            <a:pPr lvl="2"/>
            <a:r>
              <a:rPr lang="en-AU" sz="1400" dirty="0" smtClean="0">
                <a:solidFill>
                  <a:srgbClr val="FF0000"/>
                </a:solidFill>
              </a:rPr>
              <a:t>Note: This is mostly true, although the detailed comments have all been fully rebutted</a:t>
            </a:r>
            <a:endParaRPr lang="en-AU" sz="1400" dirty="0">
              <a:solidFill>
                <a:srgbClr val="FF0000"/>
              </a:solidFill>
            </a:endParaRPr>
          </a:p>
          <a:p>
            <a:pPr lvl="2"/>
            <a:r>
              <a:rPr lang="en-AU" sz="1400" i="1" dirty="0" smtClean="0"/>
              <a:t>However</a:t>
            </a:r>
            <a:r>
              <a:rPr lang="en-AU" sz="1400" i="1" dirty="0"/>
              <a:t>, these comments were not properly handled in the past</a:t>
            </a:r>
            <a:r>
              <a:rPr lang="en-AU" sz="1400" i="1" dirty="0" smtClean="0"/>
              <a:t>.</a:t>
            </a:r>
          </a:p>
          <a:p>
            <a:pPr lvl="2"/>
            <a:r>
              <a:rPr lang="en-AU" sz="1400" dirty="0" smtClean="0">
                <a:solidFill>
                  <a:srgbClr val="FF0000"/>
                </a:solidFill>
              </a:rPr>
              <a:t>Note: this is not true. IEEE 802 put in an immense effort to show the allegations have no substance</a:t>
            </a:r>
          </a:p>
          <a:p>
            <a:pPr lvl="2"/>
            <a:r>
              <a:rPr lang="en-AU" sz="1400" i="1" dirty="0"/>
              <a:t> </a:t>
            </a:r>
            <a:r>
              <a:rPr lang="en-AU" sz="140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8807504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endParaRPr lang="en-AU" dirty="0"/>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i="1" dirty="0"/>
              <a:t> </a:t>
            </a:r>
            <a:r>
              <a:rPr lang="en-AU" sz="1400" i="1" dirty="0" smtClean="0"/>
              <a:t>…</a:t>
            </a:r>
          </a:p>
          <a:p>
            <a:pPr lvl="2"/>
            <a:r>
              <a:rPr lang="en-AU" sz="1400" i="1" dirty="0" smtClean="0"/>
              <a:t>So </a:t>
            </a:r>
            <a:r>
              <a:rPr lang="en-AU" sz="1400" i="1" dirty="0"/>
              <a:t>we prepared well for the SC6 Tunisia meeting dated in Feb. 2017 and expected to exchange opinions and viewpoints further with experts from IEEE 802 and other SC6 NBs on 802.1x technical issues we all concerned face to face, to make the greatest effort for reaching consensus on enhance security. Unfortunately, IEEE 802 experts were absent at the venue of the meeting. </a:t>
            </a:r>
            <a:endParaRPr lang="en-AU" sz="1400" i="1" dirty="0" smtClean="0"/>
          </a:p>
          <a:p>
            <a:pPr lvl="2"/>
            <a:r>
              <a:rPr lang="en-AU" sz="1400" dirty="0" smtClean="0">
                <a:solidFill>
                  <a:srgbClr val="FF0000"/>
                </a:solidFill>
              </a:rPr>
              <a:t>Note: it may </a:t>
            </a:r>
            <a:r>
              <a:rPr lang="en-AU" sz="1400" dirty="0" smtClean="0">
                <a:solidFill>
                  <a:srgbClr val="FF0000"/>
                </a:solidFill>
              </a:rPr>
              <a:t>well be </a:t>
            </a:r>
            <a:r>
              <a:rPr lang="en-AU" sz="1400" dirty="0" smtClean="0">
                <a:solidFill>
                  <a:srgbClr val="FF0000"/>
                </a:solidFill>
              </a:rPr>
              <a:t>true that they expected IEE 802 to be in attendance. However, the China NB uploaded no new documents and so it is unreasonable to expect IEEE 802 reps to travel to a meeting with no material to discuss</a:t>
            </a:r>
            <a:endParaRPr lang="en-AU" sz="1400" dirty="0">
              <a:solidFill>
                <a:srgbClr val="FF0000"/>
              </a:solidFill>
            </a:endParaRPr>
          </a:p>
          <a:p>
            <a:pPr lvl="2"/>
            <a:r>
              <a:rPr lang="en-AU" sz="1400" i="1" dirty="0" smtClean="0"/>
              <a:t>So</a:t>
            </a:r>
            <a:r>
              <a:rPr lang="en-AU" sz="1400" i="1" dirty="0"/>
              <a:t>, we proposed SC6 to establish an ad-hoc group on security (ADHS) to fully discuss and handle technical issues and comments including 802.1x that are concerned by all parties, and the proposal finally gained consensus in the meeting, which fully reflected our intention for technical communication and responsibility for promoting security and technology quality of ISO international standards</a:t>
            </a:r>
            <a:r>
              <a:rPr lang="en-AU" sz="1400" i="1" dirty="0" smtClean="0"/>
              <a:t>.</a:t>
            </a:r>
          </a:p>
          <a:p>
            <a:pPr lvl="2"/>
            <a:r>
              <a:rPr lang="en-AU" sz="1400" dirty="0" smtClean="0">
                <a:solidFill>
                  <a:srgbClr val="FF0000"/>
                </a:solidFill>
              </a:rPr>
              <a:t>Note: technically the consensus was to send the proposal to a LB</a:t>
            </a:r>
            <a:endParaRPr lang="en-AU" sz="1400" dirty="0" smtClean="0"/>
          </a:p>
          <a:p>
            <a:pPr lvl="2"/>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2659203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endParaRPr lang="en-AU" dirty="0"/>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a:t> </a:t>
            </a:r>
            <a:r>
              <a:rPr lang="en-AU" sz="1400" dirty="0" smtClean="0"/>
              <a:t>…</a:t>
            </a:r>
            <a:endParaRPr lang="en-AU" sz="1400" dirty="0"/>
          </a:p>
          <a:p>
            <a:pPr lvl="2"/>
            <a:r>
              <a:rPr lang="en-AU" sz="1400" i="1" dirty="0"/>
              <a:t>3, Network security protocol is the base of network security. IEEE 802.1x has been referenced by many IEEE standards, including IEEE 802.11i as Wi-Fi security mechanism in WLAN, but obviously, Wi-Fi security problems have resulted in many worldwide security events</a:t>
            </a:r>
            <a:r>
              <a:rPr lang="en-AU" sz="1400" i="1" dirty="0" smtClean="0"/>
              <a:t>.</a:t>
            </a:r>
          </a:p>
          <a:p>
            <a:pPr lvl="2"/>
            <a:r>
              <a:rPr lang="en-AU" sz="1400" dirty="0" smtClean="0">
                <a:solidFill>
                  <a:srgbClr val="FF0000"/>
                </a:solidFill>
              </a:rPr>
              <a:t>Note: no evidence has been </a:t>
            </a:r>
            <a:r>
              <a:rPr lang="en-AU" sz="1400" dirty="0" smtClean="0">
                <a:solidFill>
                  <a:srgbClr val="FF0000"/>
                </a:solidFill>
              </a:rPr>
              <a:t>provided of any security problems, except by WEP, which was deprecated at the time</a:t>
            </a:r>
            <a:endParaRPr lang="en-AU" sz="1400" dirty="0" smtClean="0">
              <a:solidFill>
                <a:srgbClr val="FF0000"/>
              </a:solidFill>
            </a:endParaRPr>
          </a:p>
          <a:p>
            <a:pPr lvl="2"/>
            <a:r>
              <a:rPr lang="en-AU" sz="1400" i="1" dirty="0" smtClean="0"/>
              <a:t>So </a:t>
            </a:r>
            <a:r>
              <a:rPr lang="en-AU" sz="1400" i="1" dirty="0"/>
              <a:t>it is the unquestioned fact that it harmed security interests of worldwide WLAN users, and damaged the reputation of ISO standard. </a:t>
            </a:r>
            <a:endParaRPr lang="en-AU" sz="1400" i="1" dirty="0" smtClean="0"/>
          </a:p>
          <a:p>
            <a:pPr lvl="2"/>
            <a:r>
              <a:rPr lang="en-AU" sz="1400" dirty="0">
                <a:solidFill>
                  <a:srgbClr val="FF0000"/>
                </a:solidFill>
              </a:rPr>
              <a:t>Note: no evidence has been </a:t>
            </a:r>
            <a:r>
              <a:rPr lang="en-AU" sz="1400" dirty="0" smtClean="0">
                <a:solidFill>
                  <a:srgbClr val="FF0000"/>
                </a:solidFill>
              </a:rPr>
              <a:t>provided, and it is questioned</a:t>
            </a:r>
            <a:endParaRPr lang="en-AU" sz="1400" dirty="0" smtClean="0">
              <a:solidFill>
                <a:srgbClr val="FF0000"/>
              </a:solidFill>
            </a:endParaRPr>
          </a:p>
          <a:p>
            <a:pPr lvl="2"/>
            <a:r>
              <a:rPr lang="en-AU" sz="140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8471340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endParaRPr lang="en-AU" dirty="0"/>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3"/>
            <a:r>
              <a:rPr lang="en-AU" i="1" dirty="0" smtClean="0"/>
              <a:t>…</a:t>
            </a:r>
          </a:p>
          <a:p>
            <a:pPr lvl="3"/>
            <a:r>
              <a:rPr lang="en-AU" i="1" dirty="0" smtClean="0"/>
              <a:t>China </a:t>
            </a:r>
            <a:r>
              <a:rPr lang="en-AU" i="1" dirty="0"/>
              <a:t>has been doing research on WLAN security, and proposed WAPI protocol to enhance WLAN security, but WAPI was objected by procedural violations and unethical activities from IEEE and Intel, etc. I believe that you are aware of the above facts. </a:t>
            </a:r>
            <a:endParaRPr lang="en-AU" i="1" dirty="0" smtClean="0"/>
          </a:p>
          <a:p>
            <a:pPr lvl="3"/>
            <a:r>
              <a:rPr lang="en-AU" dirty="0" smtClean="0">
                <a:solidFill>
                  <a:srgbClr val="FF0000"/>
                </a:solidFill>
              </a:rPr>
              <a:t>Note: no complaints of unethical </a:t>
            </a:r>
            <a:r>
              <a:rPr lang="en-AU" dirty="0">
                <a:solidFill>
                  <a:srgbClr val="FF0000"/>
                </a:solidFill>
              </a:rPr>
              <a:t>activities </a:t>
            </a:r>
            <a:r>
              <a:rPr lang="en-AU" dirty="0" smtClean="0">
                <a:solidFill>
                  <a:srgbClr val="FF0000"/>
                </a:solidFill>
              </a:rPr>
              <a:t>or </a:t>
            </a:r>
            <a:r>
              <a:rPr lang="en-AU" dirty="0">
                <a:solidFill>
                  <a:srgbClr val="FF0000"/>
                </a:solidFill>
              </a:rPr>
              <a:t>procedural violations </a:t>
            </a:r>
            <a:r>
              <a:rPr lang="en-AU" dirty="0" smtClean="0">
                <a:solidFill>
                  <a:srgbClr val="FF0000"/>
                </a:solidFill>
              </a:rPr>
              <a:t>were </a:t>
            </a:r>
            <a:r>
              <a:rPr lang="en-AU" dirty="0" smtClean="0">
                <a:solidFill>
                  <a:srgbClr val="FF0000"/>
                </a:solidFill>
              </a:rPr>
              <a:t>upheld despite </a:t>
            </a:r>
            <a:r>
              <a:rPr lang="en-AU" dirty="0" smtClean="0">
                <a:solidFill>
                  <a:srgbClr val="FF0000"/>
                </a:solidFill>
              </a:rPr>
              <a:t>complaints by the China NB at the time. More importantly there were no </a:t>
            </a:r>
            <a:r>
              <a:rPr lang="en-AU" dirty="0">
                <a:solidFill>
                  <a:srgbClr val="FF0000"/>
                </a:solidFill>
              </a:rPr>
              <a:t>unethical activities or procedural violations </a:t>
            </a:r>
            <a:r>
              <a:rPr lang="en-AU" dirty="0" smtClean="0">
                <a:solidFill>
                  <a:srgbClr val="FF0000"/>
                </a:solidFill>
              </a:rPr>
              <a:t>by IEEE 802</a:t>
            </a:r>
          </a:p>
          <a:p>
            <a:pPr lvl="3"/>
            <a:r>
              <a:rPr lang="en-AU" dirty="0" smtClean="0"/>
              <a:t>…</a:t>
            </a:r>
            <a:endParaRPr lang="en-AU" dirty="0"/>
          </a:p>
          <a:p>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694742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endParaRPr lang="en-AU" dirty="0"/>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endParaRPr lang="en-AU" sz="1400" dirty="0"/>
          </a:p>
          <a:p>
            <a:pPr lvl="2"/>
            <a:r>
              <a:rPr lang="en-AU" sz="1400" i="1" dirty="0"/>
              <a:t>4, If IEEE 802 is confident about output network security protocols, I believe that IEEE 802 would not reject to discuss and communication in SC6, which is the best suitable international platform. </a:t>
            </a:r>
            <a:endParaRPr lang="en-AU" sz="1400" i="1" dirty="0" smtClean="0"/>
          </a:p>
          <a:p>
            <a:pPr lvl="2"/>
            <a:r>
              <a:rPr lang="en-AU" sz="1400" dirty="0" smtClean="0">
                <a:solidFill>
                  <a:srgbClr val="FF0000"/>
                </a:solidFill>
              </a:rPr>
              <a:t>Note: IEEE 802 explained in our LS why the ad hoc was not suitable; because the disagreement is only between IEEE 802 and the China NB with no support from any other NBs. We also pointed out that IEEE 802 had already participated in SC6 discussions with no agreement</a:t>
            </a:r>
          </a:p>
          <a:p>
            <a:pPr lvl="2"/>
            <a:r>
              <a:rPr lang="en-AU" sz="1400" i="1" dirty="0" smtClean="0"/>
              <a:t>We </a:t>
            </a:r>
            <a:r>
              <a:rPr lang="en-AU" sz="1400" i="1" dirty="0"/>
              <a:t>expect to have more dialogues with IEEE 802 in SC6 after Ad-hoc group on Security (ADHS) is established in SC6. And this will acquire the attention and active participation of more countries and experts, making SC6 published standards and ongoing projects get wider support among participants and more trusted</a:t>
            </a:r>
            <a:r>
              <a:rPr lang="en-AU" sz="1400" i="1" dirty="0" smtClean="0"/>
              <a:t>.</a:t>
            </a:r>
          </a:p>
          <a:p>
            <a:pPr lvl="2"/>
            <a:r>
              <a:rPr lang="en-AU" sz="1400" dirty="0" smtClean="0">
                <a:solidFill>
                  <a:srgbClr val="FF0000"/>
                </a:solidFill>
              </a:rPr>
              <a:t>Note: it is not clear why other NBs would become involved now given they have not in the past (except for CH rep who was a consultant to IWNCOMM)</a:t>
            </a:r>
            <a:endParaRPr lang="en-AU" sz="1400" dirty="0">
              <a:solidFill>
                <a:srgbClr val="FF0000"/>
              </a:solidFill>
            </a:endParaRPr>
          </a:p>
          <a:p>
            <a:pPr lvl="2"/>
            <a:r>
              <a:rPr lang="en-AU" sz="1400" dirty="0"/>
              <a:t> </a:t>
            </a:r>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257882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endParaRPr lang="en-AU" dirty="0"/>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dirty="0"/>
              <a:t> </a:t>
            </a:r>
            <a:r>
              <a:rPr lang="en-AU" sz="1400" dirty="0" smtClean="0"/>
              <a:t>…</a:t>
            </a:r>
            <a:endParaRPr lang="en-AU" sz="1400" dirty="0"/>
          </a:p>
          <a:p>
            <a:pPr lvl="2"/>
            <a:r>
              <a:rPr lang="en-AU" sz="1400" i="1" dirty="0"/>
              <a:t>5, In the reply letter at the end of Feb. to Mr. Paul Nikolich, the Chairman of IEEE 802 LAN/MAN Standards Committee, which was about not attending the IEEE 802 Canada meeting, I have clearly explained the reasons for not attending, and the reason was NOT alleged objection to do technical discussion with IEEE 802. I believe that you have read my reply letter to IEEE 802. </a:t>
            </a:r>
          </a:p>
          <a:p>
            <a:pPr lvl="2"/>
            <a:r>
              <a:rPr lang="en-AU" sz="1400" dirty="0">
                <a:solidFill>
                  <a:srgbClr val="FF0000"/>
                </a:solidFill>
              </a:rPr>
              <a:t> </a:t>
            </a:r>
            <a:r>
              <a:rPr lang="en-AU" sz="1400" dirty="0" smtClean="0">
                <a:solidFill>
                  <a:srgbClr val="FF0000"/>
                </a:solidFill>
              </a:rPr>
              <a:t>Note: the previous letter stated they preferred the SC6 forum</a:t>
            </a:r>
            <a:endParaRPr lang="en-AU" sz="1400" dirty="0">
              <a:solidFill>
                <a:srgbClr val="FF0000"/>
              </a:solidFill>
            </a:endParaRPr>
          </a:p>
          <a:p>
            <a:pPr lvl="2"/>
            <a:r>
              <a:rPr lang="en-AU" sz="1400"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082897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endParaRPr lang="en-AU" dirty="0"/>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1"/>
            <a:r>
              <a:rPr lang="en-AU" dirty="0"/>
              <a:t> </a:t>
            </a:r>
            <a:r>
              <a:rPr lang="en-AU" sz="1600" dirty="0" smtClean="0"/>
              <a:t>…</a:t>
            </a:r>
          </a:p>
          <a:p>
            <a:pPr lvl="1"/>
            <a:r>
              <a:rPr lang="en-AU" sz="1600" i="1" dirty="0" smtClean="0"/>
              <a:t>In </a:t>
            </a:r>
            <a:r>
              <a:rPr lang="en-AU" sz="1600" i="1" dirty="0"/>
              <a:t>conclusion, not to express the views and discuss with the participants in ISO/IEC JTC1/SC6, and choose to influence specific people in a unilateral way and within limited scope, this is a </a:t>
            </a:r>
            <a:r>
              <a:rPr lang="en-AU" sz="1600" i="1" dirty="0" err="1"/>
              <a:t>behavior</a:t>
            </a:r>
            <a:r>
              <a:rPr lang="en-AU" sz="1600" i="1" dirty="0"/>
              <a:t> with no desire to disclose existing technical issues. Distorting facts intentionally and delivering untrue information deviate from the concept of technical people. It is a big pity that the above </a:t>
            </a:r>
            <a:r>
              <a:rPr lang="en-AU" sz="1600" i="1" dirty="0" err="1"/>
              <a:t>behaviors</a:t>
            </a:r>
            <a:r>
              <a:rPr lang="en-AU" sz="1600" i="1" dirty="0"/>
              <a:t> had been carried out by IEEE again. IEEE must be fully responsible for the possible contradictions and conflicts</a:t>
            </a:r>
            <a:r>
              <a:rPr lang="en-AU" sz="1600" i="1" dirty="0" smtClean="0"/>
              <a:t>.</a:t>
            </a:r>
          </a:p>
          <a:p>
            <a:pPr lvl="1"/>
            <a:r>
              <a:rPr lang="en-AU" sz="1600" dirty="0" smtClean="0">
                <a:solidFill>
                  <a:srgbClr val="FF0000"/>
                </a:solidFill>
              </a:rPr>
              <a:t>Note: these are the usual assertions we have seen many times in the past </a:t>
            </a:r>
            <a:r>
              <a:rPr lang="en-AU" sz="1600" dirty="0" smtClean="0">
                <a:solidFill>
                  <a:srgbClr val="FF0000"/>
                </a:solidFill>
              </a:rPr>
              <a:t>claiming </a:t>
            </a:r>
            <a:r>
              <a:rPr lang="en-AU" sz="1600" dirty="0" smtClean="0">
                <a:solidFill>
                  <a:srgbClr val="FF0000"/>
                </a:solidFill>
              </a:rPr>
              <a:t>that IEEE is spreading false and distorted information, with no explanation of what is incorrect or distorted</a:t>
            </a:r>
            <a:endParaRPr lang="en-AU" sz="1600" dirty="0">
              <a:solidFill>
                <a:srgbClr val="FF0000"/>
              </a:solidFill>
            </a:endParaRPr>
          </a:p>
          <a:p>
            <a:pPr lvl="1"/>
            <a:r>
              <a:rPr lang="en-AU" sz="1600" i="1" dirty="0"/>
              <a:t>This kind of </a:t>
            </a:r>
            <a:r>
              <a:rPr lang="en-AU" sz="1600" i="1" dirty="0" err="1"/>
              <a:t>behavior</a:t>
            </a:r>
            <a:r>
              <a:rPr lang="en-AU" sz="1600" i="1" dirty="0"/>
              <a:t> is not helpful to solve any issue, so, please deal with it cautiously. </a:t>
            </a:r>
            <a:endParaRPr lang="en-AU" sz="1600" i="1" dirty="0" smtClean="0"/>
          </a:p>
          <a:p>
            <a:pPr lvl="1"/>
            <a:r>
              <a:rPr lang="en-AU" sz="1600" dirty="0" smtClean="0">
                <a:solidFill>
                  <a:srgbClr val="FF0000"/>
                </a:solidFill>
              </a:rPr>
              <a:t>Note: … and the usual veiled threat</a:t>
            </a:r>
            <a:endParaRPr lang="en-AU" sz="1600"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16578436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probably no need to respond to the </a:t>
            </a:r>
            <a:r>
              <a:rPr lang="en-AU" dirty="0"/>
              <a:t>China NB SC6 secretariat </a:t>
            </a:r>
            <a:r>
              <a:rPr lang="en-AU" dirty="0" smtClean="0"/>
              <a:t>letter</a:t>
            </a:r>
            <a:endParaRPr lang="en-AU" dirty="0"/>
          </a:p>
        </p:txBody>
      </p:sp>
      <p:sp>
        <p:nvSpPr>
          <p:cNvPr id="3" name="Content Placeholder 2"/>
          <p:cNvSpPr>
            <a:spLocks noGrp="1"/>
          </p:cNvSpPr>
          <p:nvPr>
            <p:ph idx="1"/>
          </p:nvPr>
        </p:nvSpPr>
        <p:spPr/>
        <p:txBody>
          <a:bodyPr/>
          <a:lstStyle/>
          <a:p>
            <a:pPr lvl="1"/>
            <a:r>
              <a:rPr lang="en-AU" dirty="0" smtClean="0"/>
              <a:t>The letter contains </a:t>
            </a:r>
            <a:r>
              <a:rPr lang="en-AU" dirty="0" smtClean="0"/>
              <a:t>the </a:t>
            </a:r>
            <a:r>
              <a:rPr lang="en-AU" dirty="0" smtClean="0"/>
              <a:t>usual, old and unsupported assertions </a:t>
            </a:r>
            <a:r>
              <a:rPr lang="en-AU" dirty="0" smtClean="0"/>
              <a:t>and to reply may give it some credence</a:t>
            </a:r>
          </a:p>
          <a:p>
            <a:pPr lvl="1"/>
            <a:r>
              <a:rPr lang="en-AU" dirty="0" smtClean="0"/>
              <a:t>Does anyone think we need to reply?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23974145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a:t>
            </a:r>
          </a:p>
          <a:p>
            <a:pPr lvl="1"/>
            <a:r>
              <a:rPr lang="en-AU" dirty="0" smtClean="0"/>
              <a:t>On 13 April 2017, </a:t>
            </a:r>
            <a:r>
              <a:rPr lang="en-AU" dirty="0"/>
              <a:t>the </a:t>
            </a:r>
            <a:r>
              <a:rPr lang="en-AU" dirty="0" smtClean="0"/>
              <a:t>Chinese State </a:t>
            </a:r>
            <a:r>
              <a:rPr lang="en-AU" dirty="0"/>
              <a:t>Encryption Management Bureau released </a:t>
            </a:r>
            <a:r>
              <a:rPr lang="en-AU" i="1" dirty="0"/>
              <a:t>Draft Cryptography Law</a:t>
            </a:r>
            <a:r>
              <a:rPr lang="en-AU" dirty="0"/>
              <a:t> for public </a:t>
            </a:r>
            <a:r>
              <a:rPr lang="en-AU" dirty="0" smtClean="0"/>
              <a:t>comments</a:t>
            </a:r>
          </a:p>
          <a:p>
            <a:pPr lvl="1"/>
            <a:r>
              <a:rPr lang="en-AU" dirty="0" smtClean="0"/>
              <a:t>The </a:t>
            </a:r>
            <a:r>
              <a:rPr lang="en-AU" dirty="0"/>
              <a:t>Draft Law positions cryptography as a matter of critical national importance and explicitly states that the cryptographic work is under direct leadership of Communist Party  </a:t>
            </a:r>
            <a:endParaRPr lang="en-AU" dirty="0" smtClean="0"/>
          </a:p>
          <a:p>
            <a:pPr lvl="1"/>
            <a:r>
              <a:rPr lang="en-AU" dirty="0" smtClean="0"/>
              <a:t>This </a:t>
            </a:r>
            <a:r>
              <a:rPr lang="en-AU" dirty="0"/>
              <a:t>is China's first law in cryptography, and has been in the annual legislation plans of 2015, 2016 and </a:t>
            </a:r>
            <a:r>
              <a:rPr lang="en-AU" dirty="0" smtClean="0"/>
              <a:t>2017</a:t>
            </a:r>
          </a:p>
          <a:p>
            <a:pPr lvl="1"/>
            <a:r>
              <a:rPr lang="en-AU" dirty="0" smtClean="0"/>
              <a:t>The </a:t>
            </a:r>
            <a:r>
              <a:rPr lang="en-AU" i="1" dirty="0"/>
              <a:t>Commercial Encryption Regulation (CEL)</a:t>
            </a:r>
            <a:r>
              <a:rPr lang="en-AU" dirty="0"/>
              <a:t>, adopted in 1999, has been implemented for several years, and governs the commercial encryption products with encryption as core function, including the research, development, marketing, </a:t>
            </a:r>
            <a:r>
              <a:rPr lang="en-AU" dirty="0" smtClean="0"/>
              <a:t>import &amp; export</a:t>
            </a:r>
            <a:r>
              <a:rPr lang="en-AU" dirty="0"/>
              <a:t>, sales, among others. </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2873253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a:t>Summary </a:t>
            </a:r>
            <a:r>
              <a:rPr lang="en-AU" dirty="0" smtClean="0"/>
              <a:t>(continued)</a:t>
            </a:r>
          </a:p>
          <a:p>
            <a:pPr lvl="1"/>
            <a:r>
              <a:rPr lang="en-AU" i="1" dirty="0" smtClean="0"/>
              <a:t>CEL</a:t>
            </a:r>
            <a:r>
              <a:rPr lang="en-AU" i="1" dirty="0"/>
              <a:t> </a:t>
            </a:r>
            <a:r>
              <a:rPr lang="en-AU" dirty="0"/>
              <a:t>has been in the revision process for some time, and the </a:t>
            </a:r>
            <a:r>
              <a:rPr lang="en-AU" dirty="0" smtClean="0"/>
              <a:t>publications </a:t>
            </a:r>
            <a:r>
              <a:rPr lang="en-AU" dirty="0"/>
              <a:t>timeline is not clear yet.</a:t>
            </a:r>
          </a:p>
          <a:p>
            <a:pPr lvl="1"/>
            <a:r>
              <a:rPr lang="en-AU" dirty="0" smtClean="0"/>
              <a:t>The </a:t>
            </a:r>
            <a:r>
              <a:rPr lang="en-AU" dirty="0"/>
              <a:t>draft law classifies cryptography </a:t>
            </a:r>
            <a:r>
              <a:rPr lang="en-AU" dirty="0" smtClean="0"/>
              <a:t>into:</a:t>
            </a:r>
          </a:p>
          <a:p>
            <a:pPr lvl="2"/>
            <a:r>
              <a:rPr lang="en-AU" dirty="0" smtClean="0"/>
              <a:t>Core cryptography</a:t>
            </a:r>
          </a:p>
          <a:p>
            <a:pPr lvl="2"/>
            <a:r>
              <a:rPr lang="en-AU" dirty="0"/>
              <a:t>C</a:t>
            </a:r>
            <a:r>
              <a:rPr lang="en-AU" dirty="0" smtClean="0"/>
              <a:t>ommon cryptography</a:t>
            </a:r>
          </a:p>
          <a:p>
            <a:pPr lvl="2"/>
            <a:r>
              <a:rPr lang="en-AU" dirty="0"/>
              <a:t>C</a:t>
            </a:r>
            <a:r>
              <a:rPr lang="en-AU" dirty="0" smtClean="0"/>
              <a:t>ommercial cryptography</a:t>
            </a:r>
          </a:p>
          <a:p>
            <a:pPr lvl="1"/>
            <a:r>
              <a:rPr lang="en-AU" dirty="0" smtClean="0"/>
              <a:t>… which </a:t>
            </a:r>
            <a:r>
              <a:rPr lang="en-AU" dirty="0"/>
              <a:t>are managed </a:t>
            </a:r>
            <a:r>
              <a:rPr lang="en-AU" dirty="0" smtClean="0"/>
              <a:t>separately</a:t>
            </a:r>
          </a:p>
          <a:p>
            <a:pPr lvl="1"/>
            <a:r>
              <a:rPr lang="en-AU" dirty="0" smtClean="0"/>
              <a:t>Core </a:t>
            </a:r>
            <a:r>
              <a:rPr lang="en-AU" dirty="0"/>
              <a:t>cryptography and common cryptography are for state </a:t>
            </a:r>
            <a:r>
              <a:rPr lang="en-AU" dirty="0" smtClean="0"/>
              <a:t>secrets, </a:t>
            </a:r>
            <a:r>
              <a:rPr lang="en-AU" dirty="0"/>
              <a:t>while </a:t>
            </a:r>
            <a:r>
              <a:rPr lang="en-AU" dirty="0" smtClean="0"/>
              <a:t>commercial </a:t>
            </a:r>
            <a:r>
              <a:rPr lang="en-AU" dirty="0"/>
              <a:t>cryptography is used to protect information other than state </a:t>
            </a:r>
            <a:r>
              <a:rPr lang="en-AU" dirty="0" smtClean="0"/>
              <a:t>secrets</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124</a:t>
            </a:fld>
            <a:endParaRPr lang="en-US"/>
          </a:p>
        </p:txBody>
      </p:sp>
    </p:spTree>
    <p:extLst>
      <p:ext uri="{BB962C8B-B14F-4D97-AF65-F5344CB8AC3E}">
        <p14:creationId xmlns:p14="http://schemas.microsoft.com/office/powerpoint/2010/main" val="27291412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(continued)</a:t>
            </a:r>
          </a:p>
          <a:p>
            <a:pPr lvl="1"/>
            <a:r>
              <a:rPr lang="en-AU" dirty="0" smtClean="0"/>
              <a:t>Core and common cryptography are completely off limits to foreign participation</a:t>
            </a:r>
          </a:p>
          <a:p>
            <a:pPr lvl="1"/>
            <a:r>
              <a:rPr lang="en-AU" dirty="0" smtClean="0"/>
              <a:t>The commercial cryptography is partly open for foreign participation, and is subject to licensing regime as stated in the article 11.</a:t>
            </a:r>
          </a:p>
          <a:p>
            <a:pPr lvl="2"/>
            <a:r>
              <a:rPr lang="en-AU" dirty="0" smtClean="0"/>
              <a:t>Article 11: The state cryptography administration department introduces a licensing scheme for the commercial cryptographic products sold or used in business activities, and the organizations providing commercial cryptographic services. The catalogue of commercial cryptographic products and services shall be developed and announced by the state cryptography administration department. </a:t>
            </a:r>
          </a:p>
          <a:p>
            <a:pPr lvl="1"/>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125</a:t>
            </a:fld>
            <a:endParaRPr lang="en-US"/>
          </a:p>
        </p:txBody>
      </p:sp>
    </p:spTree>
    <p:extLst>
      <p:ext uri="{BB962C8B-B14F-4D97-AF65-F5344CB8AC3E}">
        <p14:creationId xmlns:p14="http://schemas.microsoft.com/office/powerpoint/2010/main" val="40006140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(continued)</a:t>
            </a:r>
          </a:p>
          <a:p>
            <a:pPr lvl="1"/>
            <a:r>
              <a:rPr lang="en-AU" dirty="0" smtClean="0"/>
              <a:t> The draft law establishes import &amp; export control mechanisms, stating core cryptography and common cryptography must not be exported, and a licensing scheme will be developed for commercial cryptography according to the law (article 16). </a:t>
            </a:r>
          </a:p>
          <a:p>
            <a:pPr lvl="1"/>
            <a:r>
              <a:rPr lang="en-AU" dirty="0" smtClean="0"/>
              <a:t>Article 18 covers the application of cryptography products in CII, mandates classification based assessment, and requires cryptography products or service or system potentially impacting national security to go through national security review. It is not clear whether the classification based assessment refers to MLPS or indicates other schemes. </a:t>
            </a:r>
          </a:p>
          <a:p>
            <a:pPr lvl="1"/>
            <a:r>
              <a:rPr lang="en-AU" dirty="0" smtClean="0"/>
              <a:t>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126</a:t>
            </a:fld>
            <a:endParaRPr lang="en-US"/>
          </a:p>
        </p:txBody>
      </p:sp>
    </p:spTree>
    <p:extLst>
      <p:ext uri="{BB962C8B-B14F-4D97-AF65-F5344CB8AC3E}">
        <p14:creationId xmlns:p14="http://schemas.microsoft.com/office/powerpoint/2010/main" val="26199452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a:t> Summary (continued</a:t>
            </a:r>
            <a:r>
              <a:rPr lang="en-AU" dirty="0" smtClean="0"/>
              <a:t>)</a:t>
            </a:r>
            <a:endParaRPr lang="en-AU" dirty="0"/>
          </a:p>
          <a:p>
            <a:pPr lvl="1"/>
            <a:r>
              <a:rPr lang="en-AU" dirty="0"/>
              <a:t> Article 28 requires telecom operators and Internet service providers to provide technical support for decryption if required for national security or investigation of criminals and crimes, which is consistent with Cybersecurity Law (Article 28)'s requirement of network operators to provide technical assistance to criminal investigations. </a:t>
            </a:r>
          </a:p>
          <a:p>
            <a:pPr lvl="1"/>
            <a:r>
              <a:rPr lang="en-AU" dirty="0" smtClean="0"/>
              <a:t>On </a:t>
            </a:r>
            <a:r>
              <a:rPr lang="en-AU" dirty="0"/>
              <a:t>standards development side, article 23 states that the standardization department under the State Council and the State cryptography administration department shall lead the efforts to develop national standards and industry </a:t>
            </a:r>
            <a:r>
              <a:rPr lang="en-AU" dirty="0" smtClean="0"/>
              <a:t>standards.</a:t>
            </a:r>
          </a:p>
          <a:p>
            <a:pPr lvl="1"/>
            <a:r>
              <a:rPr lang="en-AU" dirty="0" smtClean="0"/>
              <a:t>It</a:t>
            </a:r>
            <a:r>
              <a:rPr lang="en-AU" dirty="0"/>
              <a:t> </a:t>
            </a:r>
            <a:r>
              <a:rPr lang="en-AU" dirty="0" smtClean="0"/>
              <a:t>supports enterprises and </a:t>
            </a:r>
            <a:r>
              <a:rPr lang="en-AU" dirty="0"/>
              <a:t>industry associations' participation </a:t>
            </a:r>
            <a:r>
              <a:rPr lang="en-AU" dirty="0" smtClean="0"/>
              <a:t>in the </a:t>
            </a:r>
            <a:r>
              <a:rPr lang="en-AU" dirty="0"/>
              <a:t>development of cryptography-related national and industry standards, and encourages participation </a:t>
            </a:r>
            <a:r>
              <a:rPr lang="en-AU" dirty="0" smtClean="0"/>
              <a:t>in the international </a:t>
            </a:r>
            <a:r>
              <a:rPr lang="en-AU" dirty="0"/>
              <a:t>cryptography standards drafting process.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127</a:t>
            </a:fld>
            <a:endParaRPr lang="en-US"/>
          </a:p>
        </p:txBody>
      </p:sp>
    </p:spTree>
    <p:extLst>
      <p:ext uri="{BB962C8B-B14F-4D97-AF65-F5344CB8AC3E}">
        <p14:creationId xmlns:p14="http://schemas.microsoft.com/office/powerpoint/2010/main" val="148968385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smtClean="0"/>
              <a:t>Next steps</a:t>
            </a:r>
            <a:endParaRPr lang="en-AU" dirty="0"/>
          </a:p>
          <a:p>
            <a:pPr lvl="1"/>
            <a:r>
              <a:rPr lang="en-AU" dirty="0" smtClean="0"/>
              <a:t>Does IEEE 802 need to do anything?</a:t>
            </a:r>
          </a:p>
          <a:p>
            <a:pPr lvl="1"/>
            <a:r>
              <a:rPr lang="en-AU" dirty="0" smtClean="0"/>
              <a:t>Probably not but it is interesting information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128</a:t>
            </a:fld>
            <a:endParaRPr lang="en-US"/>
          </a:p>
        </p:txBody>
      </p:sp>
    </p:spTree>
    <p:extLst>
      <p:ext uri="{BB962C8B-B14F-4D97-AF65-F5344CB8AC3E}">
        <p14:creationId xmlns:p14="http://schemas.microsoft.com/office/powerpoint/2010/main" val="3655211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the SC6 meeting in Tunisia</a:t>
            </a:r>
          </a:p>
          <a:p>
            <a:pPr lvl="2"/>
            <a:r>
              <a:rPr lang="en-AU" dirty="0" smtClean="0"/>
              <a:t>A request for clarification has been sent to the WG1 Chair</a:t>
            </a:r>
          </a:p>
          <a:p>
            <a:pPr lvl="2"/>
            <a:r>
              <a:rPr lang="en-AU" dirty="0" smtClean="0">
                <a:solidFill>
                  <a:srgbClr val="FF0000"/>
                </a:solidFill>
              </a:rPr>
              <a:t>No response as of 19 April 2017</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16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26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increasing PSDO abstain trend in Nov 2016</a:t>
            </a:r>
            <a:endParaRPr lang="en-AU" dirty="0"/>
          </a:p>
        </p:txBody>
      </p:sp>
      <p:sp>
        <p:nvSpPr>
          <p:cNvPr id="3" name="Content Placeholder 2"/>
          <p:cNvSpPr>
            <a:spLocks noGrp="1"/>
          </p:cNvSpPr>
          <p:nvPr>
            <p:ph idx="1"/>
          </p:nvPr>
        </p:nvSpPr>
        <p:spPr/>
        <p:txBody>
          <a:bodyPr/>
          <a:lstStyle/>
          <a:p>
            <a:pPr lvl="1"/>
            <a:r>
              <a:rPr lang="en-AU" dirty="0" smtClean="0"/>
              <a:t>In the 60-day ballot on IEEE 802.3bw there were many abstains</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This is a potential problem because it suggests a lack of interest in the standards or importance of the standards</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130</a:t>
            </a:fld>
            <a:endParaRPr lang="en-US"/>
          </a:p>
        </p:txBody>
      </p:sp>
    </p:spTree>
    <p:extLst>
      <p:ext uri="{BB962C8B-B14F-4D97-AF65-F5344CB8AC3E}">
        <p14:creationId xmlns:p14="http://schemas.microsoft.com/office/powerpoint/2010/main" val="25014794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the last two years there has been an increase in the proportion of abstains in 60-day ballots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4146471746"/>
              </p:ext>
            </p:extLst>
          </p:nvPr>
        </p:nvGraphicFramePr>
        <p:xfrm>
          <a:off x="609600" y="2057400"/>
          <a:ext cx="8001000" cy="4176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Sept 2014</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Nov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8598312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2017, the abstain rate remains mostly above 50%</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Jan 2017</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April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graphicFrame>
        <p:nvGraphicFramePr>
          <p:cNvPr id="2" name="Chart 1"/>
          <p:cNvGraphicFramePr/>
          <p:nvPr>
            <p:extLst>
              <p:ext uri="{D42A27DB-BD31-4B8C-83A1-F6EECF244321}">
                <p14:modId xmlns:p14="http://schemas.microsoft.com/office/powerpoint/2010/main" val="4206421412"/>
              </p:ext>
            </p:extLst>
          </p:nvPr>
        </p:nvGraphicFramePr>
        <p:xfrm>
          <a:off x="685800" y="2209800"/>
          <a:ext cx="7812314"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7524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staff are recommending that no letter be sent to SC6 or JTC1 NBs</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(IEEE-SA staff) suggested that we not send any letters to abstaining NBs</a:t>
            </a:r>
          </a:p>
          <a:p>
            <a:pPr lvl="2"/>
            <a:r>
              <a:rPr lang="en-AU" i="1" dirty="0"/>
              <a:t>V</a:t>
            </a:r>
            <a:r>
              <a:rPr lang="en-AU" i="1" dirty="0" smtClean="0"/>
              <a:t>oting </a:t>
            </a:r>
            <a:r>
              <a:rPr lang="en-AU" i="1" dirty="0"/>
              <a:t>at the FDIS level now takes place at the </a:t>
            </a:r>
            <a:r>
              <a:rPr lang="en-AU" i="1" dirty="0" smtClean="0"/>
              <a:t>SC </a:t>
            </a:r>
            <a:r>
              <a:rPr lang="en-AU" i="1" dirty="0"/>
              <a:t>level (and no longer at the </a:t>
            </a:r>
            <a:r>
              <a:rPr lang="en-AU" i="1" dirty="0" smtClean="0"/>
              <a:t>JTC1 level)</a:t>
            </a:r>
          </a:p>
          <a:p>
            <a:pPr lvl="2"/>
            <a:r>
              <a:rPr lang="en-AU" i="1" dirty="0" smtClean="0"/>
              <a:t>I </a:t>
            </a:r>
            <a:r>
              <a:rPr lang="en-AU" i="1" dirty="0"/>
              <a:t>highly recommend that we not send a letter to the national bodies that have abstained as many may not have an interest (or the technical expertise) to participate in JTC 1/SC 6</a:t>
            </a:r>
            <a:r>
              <a:rPr lang="en-AU" i="1" dirty="0" smtClean="0"/>
              <a:t>.</a:t>
            </a:r>
          </a:p>
          <a:p>
            <a:pPr lvl="2"/>
            <a:r>
              <a:rPr lang="en-AU" i="1" dirty="0" smtClean="0"/>
              <a:t>All </a:t>
            </a:r>
            <a:r>
              <a:rPr lang="en-AU" i="1" dirty="0"/>
              <a:t>national bodies may not have access in all technical areas of a Technical Committee (it happens all the time in organizations, no matter the membership </a:t>
            </a:r>
            <a:r>
              <a:rPr lang="en-AU" i="1" dirty="0" smtClean="0"/>
              <a:t>constitution) </a:t>
            </a:r>
            <a:r>
              <a:rPr lang="en-AU" i="1" dirty="0"/>
              <a:t>and abstain on all votes in certain subjects</a:t>
            </a:r>
            <a:r>
              <a:rPr lang="en-AU" i="1" dirty="0" smtClean="0"/>
              <a:t>.</a:t>
            </a:r>
          </a:p>
          <a:p>
            <a:pPr lvl="1"/>
            <a:r>
              <a:rPr lang="en-AU" dirty="0" smtClean="0"/>
              <a:t>Jodi also noted that the abstain rates in SC6 FDIS ballots has been consistent between IEEE 802 standards and other IEEE standards</a:t>
            </a:r>
          </a:p>
          <a:p>
            <a:pPr lvl="1"/>
            <a:r>
              <a:rPr lang="en-AU" dirty="0" smtClean="0"/>
              <a:t>Of course, not reaching out to NBs does not solve the problem of the increasing abstain rate</a:t>
            </a:r>
            <a:endParaRPr lang="en-AU" dirty="0"/>
          </a:p>
          <a:p>
            <a:pPr lvl="2"/>
            <a:endParaRPr lang="en-AU" i="1"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133</a:t>
            </a:fld>
            <a:endParaRPr lang="en-US"/>
          </a:p>
        </p:txBody>
      </p:sp>
    </p:spTree>
    <p:extLst>
      <p:ext uri="{BB962C8B-B14F-4D97-AF65-F5344CB8AC3E}">
        <p14:creationId xmlns:p14="http://schemas.microsoft.com/office/powerpoint/2010/main" val="22414089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letter has been written as a result of the abstain trend to offer assistance to NBs</a:t>
            </a:r>
            <a:endParaRPr lang="en-AU" dirty="0"/>
          </a:p>
        </p:txBody>
      </p:sp>
      <p:sp>
        <p:nvSpPr>
          <p:cNvPr id="3" name="Content Placeholder 2"/>
          <p:cNvSpPr>
            <a:spLocks noGrp="1"/>
          </p:cNvSpPr>
          <p:nvPr>
            <p:ph idx="1"/>
          </p:nvPr>
        </p:nvSpPr>
        <p:spPr/>
        <p:txBody>
          <a:bodyPr/>
          <a:lstStyle/>
          <a:p>
            <a:r>
              <a:rPr lang="en-AU" dirty="0" smtClean="0"/>
              <a:t>Draft e-mail for transmission to SC6 NBs</a:t>
            </a:r>
          </a:p>
          <a:p>
            <a:pPr lvl="1"/>
            <a:r>
              <a:rPr lang="en-AU" i="1" dirty="0" smtClean="0"/>
              <a:t>Dear &lt;NB rep&gt;</a:t>
            </a:r>
          </a:p>
          <a:p>
            <a:pPr lvl="1"/>
            <a:r>
              <a:rPr lang="en-AU" i="1" dirty="0" smtClean="0"/>
              <a:t>In 2012, IEEE 802 and ISO/IEC JTC1/SC6 agreed on a number of procedures to implement the PSDO agreement between IEEE-SA and ISO. The procedures were designed to ensure that SC6 National Bodies were properly informed about various standards and amendments that IEEE 802 intended submitting for ratification as ISO/IEC/IEEE international standards, and that </a:t>
            </a:r>
            <a:r>
              <a:rPr lang="en-AU" i="1" dirty="0"/>
              <a:t>SC6 National Bodies </a:t>
            </a:r>
            <a:r>
              <a:rPr lang="en-AU" i="1" dirty="0" smtClean="0"/>
              <a:t>had an opportunity to provide comments on these documents to IEEE 802 before they are formally submitted and as pass through the PSDO process. IEEE 802 highly values all comments received from SC6 National Bodies and has undertaken to address them as soon as possible.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134</a:t>
            </a:fld>
            <a:endParaRPr lang="en-US"/>
          </a:p>
        </p:txBody>
      </p:sp>
    </p:spTree>
    <p:extLst>
      <p:ext uri="{BB962C8B-B14F-4D97-AF65-F5344CB8AC3E}">
        <p14:creationId xmlns:p14="http://schemas.microsoft.com/office/powerpoint/2010/main" val="32947111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NBs (2/3)</a:t>
            </a:r>
          </a:p>
          <a:p>
            <a:pPr lvl="1"/>
            <a:r>
              <a:rPr lang="en-AU" i="1" dirty="0"/>
              <a:t>Since that time, about twenty two IEEE 802 standards and amendments have been ratified as ISO/IEC/IEEE international standards. </a:t>
            </a:r>
            <a:r>
              <a:rPr lang="en-AU" i="1" dirty="0" smtClean="0"/>
              <a:t>There </a:t>
            </a:r>
            <a:r>
              <a:rPr lang="en-AU" i="1" dirty="0"/>
              <a:t>are a large number of additional IEEE 802 submissions currently being processed using these procedures under the PSDO agreement</a:t>
            </a:r>
            <a:r>
              <a:rPr lang="en-AU" i="1" dirty="0" smtClean="0"/>
              <a:t>. IEEE 802 is delighted that the partnership with ISO/IEC JTC1/SC6 has proven to be so successful</a:t>
            </a:r>
            <a:endParaRPr lang="en-AU" i="1" dirty="0"/>
          </a:p>
          <a:p>
            <a:pPr lvl="1"/>
            <a:r>
              <a:rPr lang="en-AU" i="1" dirty="0" smtClean="0"/>
              <a:t>However, in recent times, IEEE 802 has noticed an increasing number of National Bodies are abstaining during the 60-day ballot and the FDIS ballot that are defined by the PSDO process. IEEE 802 would like to ensure that this trend is does not indicate any problem with the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135</a:t>
            </a:fld>
            <a:endParaRPr lang="en-US"/>
          </a:p>
        </p:txBody>
      </p:sp>
    </p:spTree>
    <p:extLst>
      <p:ext uri="{BB962C8B-B14F-4D97-AF65-F5344CB8AC3E}">
        <p14:creationId xmlns:p14="http://schemas.microsoft.com/office/powerpoint/2010/main" val="22737140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(3/3)</a:t>
            </a:r>
          </a:p>
          <a:p>
            <a:pPr lvl="1"/>
            <a:r>
              <a:rPr lang="en-AU" i="1" dirty="0"/>
              <a:t>One possibility for this trend that the these National Bodies do not feel they need to undertake a detailed review of the submissions because they accept IEEE 802 standards have already been reviewed completely and appropriately by relevant stakeholders within IEEE-SA. IEEE 802 is delighted it has the confidence of any National Bodies in this situation. </a:t>
            </a:r>
          </a:p>
          <a:p>
            <a:pPr lvl="1"/>
            <a:r>
              <a:rPr lang="en-AU" i="1" dirty="0" smtClean="0"/>
              <a:t>A second possibility is that the IEEE 802 submissions require very long and detailed technical evaluations for which there is insufficient time for National Body experts to complete. In this case, IEEE 802 would like to emphasise the value it places on any review by National Bodies by offering to provide whatever assistance is required by </a:t>
            </a:r>
            <a:r>
              <a:rPr lang="en-AU" i="1" dirty="0"/>
              <a:t>N</a:t>
            </a:r>
            <a:r>
              <a:rPr lang="en-AU" i="1" dirty="0" smtClean="0"/>
              <a:t>ational Bodies to complete any technical evaluations. In particular, IEEE 802 is willing to answer questions about standards and amendments both before and during the execution of the formal PSDO process.</a:t>
            </a:r>
            <a:endParaRPr lang="en-AU" i="1" dirty="0"/>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136</a:t>
            </a:fld>
            <a:endParaRPr lang="en-US"/>
          </a:p>
        </p:txBody>
      </p:sp>
    </p:spTree>
    <p:extLst>
      <p:ext uri="{BB962C8B-B14F-4D97-AF65-F5344CB8AC3E}">
        <p14:creationId xmlns:p14="http://schemas.microsoft.com/office/powerpoint/2010/main" val="992619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 draft letter has been written as a result of the abstain trend to offer assistance to NBs</a:t>
            </a:r>
          </a:p>
        </p:txBody>
      </p:sp>
      <p:sp>
        <p:nvSpPr>
          <p:cNvPr id="8" name="Content Placeholder 7"/>
          <p:cNvSpPr>
            <a:spLocks noGrp="1"/>
          </p:cNvSpPr>
          <p:nvPr>
            <p:ph idx="1"/>
          </p:nvPr>
        </p:nvSpPr>
        <p:spPr/>
        <p:txBody>
          <a:bodyPr/>
          <a:lstStyle/>
          <a:p>
            <a:r>
              <a:rPr lang="en-AU" dirty="0"/>
              <a:t>Draft e-mail for transmission to SC6 and JTC1 NBs (3/3)</a:t>
            </a:r>
          </a:p>
          <a:p>
            <a:pPr lvl="1"/>
            <a:r>
              <a:rPr lang="en-AU" i="1" dirty="0" smtClean="0"/>
              <a:t>A final possibility is that National Bodies are abstaining unless there  is an issue on which they want to comment. This appeared to be the situation for at least one recent ballot. In this case, IEEE 802 believe the process is working in an unexpected but reasonable way.</a:t>
            </a:r>
          </a:p>
          <a:p>
            <a:pPr lvl="1"/>
            <a:r>
              <a:rPr lang="en-AU" i="1" dirty="0" smtClean="0"/>
              <a:t>IEEE 802 is writing to the &lt;xyz&gt; National Body&gt; to thank you for you participation in  the PSDO process in ISO/IEC JTC1/SC6 and to offer any assistance you require in evaluating the IEEE 802 standards submitted to the process. Finally, IEEE 802 would like to ask you for any suggestions you might have to improve the execution of the PSDO process in the context of ratification of IEEE 802 standards and amendments</a:t>
            </a:r>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Tree>
    <p:extLst>
      <p:ext uri="{BB962C8B-B14F-4D97-AF65-F5344CB8AC3E}">
        <p14:creationId xmlns:p14="http://schemas.microsoft.com/office/powerpoint/2010/main" val="1723556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next steps for the letter to SC6 NB related to abstains</a:t>
            </a:r>
            <a:endParaRPr lang="en-AU" dirty="0"/>
          </a:p>
        </p:txBody>
      </p:sp>
      <p:sp>
        <p:nvSpPr>
          <p:cNvPr id="3" name="Content Placeholder 2"/>
          <p:cNvSpPr>
            <a:spLocks noGrp="1"/>
          </p:cNvSpPr>
          <p:nvPr>
            <p:ph idx="1"/>
          </p:nvPr>
        </p:nvSpPr>
        <p:spPr/>
        <p:txBody>
          <a:bodyPr/>
          <a:lstStyle/>
          <a:p>
            <a:pPr lvl="1"/>
            <a:r>
              <a:rPr lang="en-AU" dirty="0" smtClean="0"/>
              <a:t>It was suggested that some edited form of this e-mail be considered for transmission to abstaining SC6 NBs by the IEEE 802 EC Chair on advice of the IEEE 802 JTC1 SC Chair</a:t>
            </a:r>
          </a:p>
          <a:p>
            <a:pPr lvl="1"/>
            <a:r>
              <a:rPr lang="en-AU" dirty="0" smtClean="0"/>
              <a:t>We would probably send it to the list of SC6 NBs that have abstained multiple times recently in 60-day ballots</a:t>
            </a:r>
          </a:p>
          <a:p>
            <a:pPr lvl="2"/>
            <a:r>
              <a:rPr lang="en-AU" dirty="0" smtClean="0"/>
              <a:t>&lt;Need list&gt;</a:t>
            </a:r>
          </a:p>
          <a:p>
            <a:pPr lvl="1"/>
            <a:r>
              <a:rPr lang="en-AU" dirty="0" smtClean="0"/>
              <a:t>It was proposed that this letter be refined in March 2017 for possible consideration by the IEEE 802 EC </a:t>
            </a:r>
          </a:p>
          <a:p>
            <a:pPr lvl="2"/>
            <a:r>
              <a:rPr lang="en-AU" dirty="0" smtClean="0"/>
              <a:t>Jodi committed to talk to ISO staff about their view of such a letter</a:t>
            </a:r>
          </a:p>
          <a:p>
            <a:pPr lvl="2"/>
            <a:r>
              <a:rPr lang="en-AU" dirty="0" smtClean="0"/>
              <a:t>This action is now on hold</a:t>
            </a:r>
          </a:p>
          <a:p>
            <a:pPr lvl="1"/>
            <a:r>
              <a:rPr lang="en-AU" dirty="0" smtClean="0"/>
              <a:t>Recent ballots have had less abstains</a:t>
            </a:r>
          </a:p>
          <a:p>
            <a:pPr lvl="2"/>
            <a:r>
              <a:rPr lang="en-AU" dirty="0" smtClean="0"/>
              <a:t>45% compared to 50-60% previously</a:t>
            </a:r>
          </a:p>
          <a:p>
            <a:pPr lvl="1"/>
            <a:r>
              <a:rPr lang="en-AU" dirty="0" smtClean="0"/>
              <a:t>It is proposed that we now put the letter on hold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138</a:t>
            </a:fld>
            <a:endParaRPr lang="en-US"/>
          </a:p>
        </p:txBody>
      </p:sp>
    </p:spTree>
    <p:extLst>
      <p:ext uri="{BB962C8B-B14F-4D97-AF65-F5344CB8AC3E}">
        <p14:creationId xmlns:p14="http://schemas.microsoft.com/office/powerpoint/2010/main" val="20758049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139</a:t>
            </a:fld>
            <a:endParaRPr lang="en-US"/>
          </a:p>
        </p:txBody>
      </p:sp>
    </p:spTree>
    <p:extLst>
      <p:ext uri="{BB962C8B-B14F-4D97-AF65-F5344CB8AC3E}">
        <p14:creationId xmlns:p14="http://schemas.microsoft.com/office/powerpoint/2010/main" val="228502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a:t>
            </a:r>
            <a:r>
              <a:rPr lang="en-AU" dirty="0" smtClean="0">
                <a:solidFill>
                  <a:srgbClr val="FF0000"/>
                </a:solidFill>
              </a:rPr>
              <a:t>xxxx</a:t>
            </a:r>
            <a:r>
              <a:rPr lang="en-AU" dirty="0" smtClean="0"/>
              <a:t>)</a:t>
            </a:r>
            <a:endParaRPr lang="en-AU" dirty="0"/>
          </a:p>
          <a:p>
            <a:pPr lvl="2"/>
            <a:r>
              <a:rPr lang="en-AU" dirty="0" smtClean="0">
                <a:solidFill>
                  <a:srgbClr val="FF0000"/>
                </a:solidFill>
              </a:rPr>
              <a:t>&lt;</a:t>
            </a:r>
            <a:r>
              <a:rPr lang="en-AU" dirty="0" err="1" smtClean="0">
                <a:solidFill>
                  <a:srgbClr val="FF0000"/>
                </a:solidFill>
              </a:rPr>
              <a:t>tbd</a:t>
            </a:r>
            <a:r>
              <a:rPr lang="en-AU" dirty="0" smtClean="0">
                <a:solidFill>
                  <a:srgbClr val="FF0000"/>
                </a:solidFill>
              </a:rPr>
              <a:t>&gt;</a:t>
            </a:r>
          </a:p>
          <a:p>
            <a:pPr lvl="1"/>
            <a:r>
              <a:rPr lang="en-AU" dirty="0" smtClean="0"/>
              <a:t>Another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140</a:t>
            </a:fld>
            <a:endParaRPr lang="en-US"/>
          </a:p>
        </p:txBody>
      </p:sp>
    </p:spTree>
    <p:extLst>
      <p:ext uri="{BB962C8B-B14F-4D97-AF65-F5344CB8AC3E}">
        <p14:creationId xmlns:p14="http://schemas.microsoft.com/office/powerpoint/2010/main" val="93124392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141</a:t>
            </a:fld>
            <a:endParaRPr lang="en-US"/>
          </a:p>
        </p:txBody>
      </p:sp>
    </p:spTree>
    <p:extLst>
      <p:ext uri="{BB962C8B-B14F-4D97-AF65-F5344CB8AC3E}">
        <p14:creationId xmlns:p14="http://schemas.microsoft.com/office/powerpoint/2010/main" val="15941415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Mar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144</a:t>
            </a:fld>
            <a:endParaRPr lang="en-US"/>
          </a:p>
        </p:txBody>
      </p:sp>
    </p:spTree>
    <p:extLst>
      <p:ext uri="{BB962C8B-B14F-4D97-AF65-F5344CB8AC3E}">
        <p14:creationId xmlns:p14="http://schemas.microsoft.com/office/powerpoint/2010/main" val="33233178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146</a:t>
            </a:fld>
            <a:endParaRPr lang="en-US"/>
          </a:p>
        </p:txBody>
      </p:sp>
    </p:spTree>
    <p:extLst>
      <p:ext uri="{BB962C8B-B14F-4D97-AF65-F5344CB8AC3E}">
        <p14:creationId xmlns:p14="http://schemas.microsoft.com/office/powerpoint/2010/main" val="32852344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907"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93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23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23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has modified the rules for FDIS ballots</a:t>
            </a:r>
            <a:endParaRPr lang="en-AU" dirty="0"/>
          </a:p>
        </p:txBody>
      </p:sp>
      <p:sp>
        <p:nvSpPr>
          <p:cNvPr id="3" name="Content Placeholder 2"/>
          <p:cNvSpPr>
            <a:spLocks noGrp="1"/>
          </p:cNvSpPr>
          <p:nvPr>
            <p:ph idx="1"/>
          </p:nvPr>
        </p:nvSpPr>
        <p:spPr/>
        <p:txBody>
          <a:bodyPr/>
          <a:lstStyle/>
          <a:p>
            <a:pPr marL="0" indent="0"/>
            <a:r>
              <a:rPr lang="en-AU" dirty="0" smtClean="0"/>
              <a:t>Communication from</a:t>
            </a:r>
            <a:r>
              <a:rPr lang="en-AU" dirty="0"/>
              <a:t> ISO </a:t>
            </a:r>
            <a:r>
              <a:rPr lang="en-AU" dirty="0" smtClean="0"/>
              <a:t>ITTF – notes current rules for FDIS is that they are a JTC1 NB vote</a:t>
            </a:r>
            <a:endParaRPr lang="en-AU" dirty="0"/>
          </a:p>
          <a:p>
            <a:pPr lvl="1"/>
            <a:r>
              <a:rPr lang="en-AU" i="1" dirty="0" smtClean="0"/>
              <a:t>The </a:t>
            </a:r>
            <a:r>
              <a:rPr lang="en-AU" i="1" dirty="0"/>
              <a:t>ISO/IEC Directives Part 1 indicates that enquiry (DIS) drafts and approval (FDIS) drafts are approved if a two‐ thirds majority of the votes cast by the P‐members are in favour, and not more than one‐quarter of the total number of votes cast are negative. </a:t>
            </a:r>
            <a:endParaRPr lang="en-AU" i="1" dirty="0" smtClean="0"/>
          </a:p>
          <a:p>
            <a:pPr lvl="1"/>
            <a:r>
              <a:rPr lang="en-AU" i="1" dirty="0" smtClean="0"/>
              <a:t>While </a:t>
            </a:r>
            <a:r>
              <a:rPr lang="en-AU" i="1" dirty="0"/>
              <a:t>a vote to abstain satisfies the voting obligations required of P‐members, they are not counted in the tally of the votes</a:t>
            </a:r>
            <a:r>
              <a:rPr lang="en-AU" i="1" dirty="0" smtClean="0"/>
              <a:t>.</a:t>
            </a:r>
          </a:p>
          <a:p>
            <a:pPr lvl="1"/>
            <a:r>
              <a:rPr lang="en-AU" i="1" dirty="0" smtClean="0"/>
              <a:t>Up </a:t>
            </a:r>
            <a:r>
              <a:rPr lang="en-AU" i="1" dirty="0"/>
              <a:t>until now, the "two‐thirds majority" has been assessed against the P‐members of JTC 1 (the Technical Committee) regardless of the JTC 1 subcommittee in whose program of work a project </a:t>
            </a:r>
            <a:r>
              <a:rPr lang="en-AU" i="1" dirty="0" smtClean="0"/>
              <a:t>resides.</a:t>
            </a:r>
          </a:p>
          <a:p>
            <a:pPr lvl="1"/>
            <a:r>
              <a:rPr lang="en-AU" i="1" dirty="0" smtClean="0"/>
              <a:t>This </a:t>
            </a:r>
            <a:r>
              <a:rPr lang="en-AU" i="1" dirty="0"/>
              <a:t>is a unique situation that has applied in JTC 1 only</a:t>
            </a:r>
            <a:r>
              <a:rPr lang="en-AU" i="1" dirty="0" smtClean="0"/>
              <a:t>.</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9899477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160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83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161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86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88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91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166</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45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45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94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a:t>
            </a:r>
            <a:r>
              <a:rPr lang="en-AU" dirty="0" smtClean="0"/>
              <a:t>ITTF – notes after 8 June that FDIS votes will be among SC NBs</a:t>
            </a:r>
            <a:endParaRPr lang="en-AU" dirty="0"/>
          </a:p>
          <a:p>
            <a:pPr lvl="1"/>
            <a:r>
              <a:rPr lang="en-AU" i="1" dirty="0" smtClean="0"/>
              <a:t>…</a:t>
            </a:r>
          </a:p>
          <a:p>
            <a:pPr lvl="1"/>
            <a:r>
              <a:rPr lang="en-AU" i="1" dirty="0" smtClean="0"/>
              <a:t>In </a:t>
            </a:r>
            <a:r>
              <a:rPr lang="en-AU" i="1" dirty="0"/>
              <a:t>line with IEC/SMB Decision 155/4 and ISO/TMB Resolution 43/2016, on 2017‐06‐08 (hereafter referred to as the "transfer date") the ISO balloting tool will be modified so that JTC 1 DIS and FDIS ballots conform fully to the ISO/IEC Directives Part 1. </a:t>
            </a:r>
            <a:endParaRPr lang="en-AU" i="1" dirty="0" smtClean="0"/>
          </a:p>
          <a:p>
            <a:pPr lvl="1"/>
            <a:r>
              <a:rPr lang="en-AU" i="1" dirty="0" smtClean="0"/>
              <a:t>After </a:t>
            </a:r>
            <a:r>
              <a:rPr lang="en-AU" i="1" dirty="0"/>
              <a:t>this transfer date, the two‐thirds majority for projects in the programs of work of any JTC 1 subcommittee will be assessed against the P‐members of that subcommittee.  </a:t>
            </a:r>
            <a:endParaRPr lang="en-AU" i="1" dirty="0" smtClean="0"/>
          </a:p>
          <a:p>
            <a:pPr lvl="1"/>
            <a:r>
              <a:rPr lang="en-AU" i="1" dirty="0" smtClean="0"/>
              <a:t>While </a:t>
            </a:r>
            <a:r>
              <a:rPr lang="en-AU" i="1" dirty="0"/>
              <a:t>all members are invited to vote, P‐members of the subcommittee in whose program of work the project resides will be required to vote in order to retain their P‐membership in the relevant subcommittee(s</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58666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a:t>
            </a:r>
            <a:r>
              <a:rPr lang="en-AU" dirty="0" smtClean="0"/>
              <a:t>ITTF – notes FDIS ballots in progress on transfer date will use new rules</a:t>
            </a:r>
            <a:endParaRPr lang="en-AU" dirty="0"/>
          </a:p>
          <a:p>
            <a:pPr lvl="1"/>
            <a:r>
              <a:rPr lang="en-AU" i="1" dirty="0" smtClean="0"/>
              <a:t>…</a:t>
            </a:r>
          </a:p>
          <a:p>
            <a:pPr lvl="1"/>
            <a:r>
              <a:rPr lang="en-AU" i="1" dirty="0" smtClean="0"/>
              <a:t>Important</a:t>
            </a:r>
            <a:r>
              <a:rPr lang="en-AU" i="1" dirty="0"/>
              <a:t>:  The "two‐thirds majority" of the ballots that are open on, and which close after the transfer date will be based on the P membership of the </a:t>
            </a:r>
            <a:r>
              <a:rPr lang="en-AU" i="1" dirty="0" smtClean="0"/>
              <a:t>subcommittee</a:t>
            </a:r>
          </a:p>
          <a:p>
            <a:pPr lvl="1"/>
            <a:r>
              <a:rPr lang="en-AU" i="1" dirty="0" smtClean="0"/>
              <a:t>Specifically </a:t>
            </a:r>
            <a:r>
              <a:rPr lang="en-AU" i="1" dirty="0"/>
              <a:t>regarding DIS ballots Annex 1, attached, contains the list of projects in the programs of work of JTC 1 subcommittees whose DIS ballot will still be open on the transfer </a:t>
            </a:r>
            <a:r>
              <a:rPr lang="en-AU" i="1" dirty="0" smtClean="0"/>
              <a:t>date</a:t>
            </a:r>
          </a:p>
          <a:p>
            <a:pPr lvl="1"/>
            <a:r>
              <a:rPr lang="en-AU" i="1" dirty="0" smtClean="0"/>
              <a:t>Consequently</a:t>
            </a:r>
            <a:r>
              <a:rPr lang="en-AU" i="1" dirty="0"/>
              <a:t>, the "two‐thirds majority" on these ballots will be based on the P membership of the subcommittee. </a:t>
            </a:r>
            <a:endParaRPr lang="en-AU" i="1" dirty="0" smtClean="0"/>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15193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ITTF – reiterates </a:t>
            </a:r>
            <a:r>
              <a:rPr lang="en-AU" dirty="0" smtClean="0"/>
              <a:t>FDIS </a:t>
            </a:r>
            <a:r>
              <a:rPr lang="en-AU" dirty="0"/>
              <a:t>ballots in progress on transfer date will use new </a:t>
            </a:r>
            <a:r>
              <a:rPr lang="en-AU" dirty="0" smtClean="0"/>
              <a:t>rules</a:t>
            </a:r>
            <a:endParaRPr lang="en-AU" dirty="0"/>
          </a:p>
          <a:p>
            <a:pPr lvl="1"/>
            <a:r>
              <a:rPr lang="en-AU" i="1" dirty="0" smtClean="0"/>
              <a:t>…</a:t>
            </a:r>
          </a:p>
          <a:p>
            <a:pPr lvl="1"/>
            <a:r>
              <a:rPr lang="en-AU" i="1" dirty="0"/>
              <a:t>Specifically regarding FDIS ballots</a:t>
            </a:r>
          </a:p>
          <a:p>
            <a:pPr lvl="1"/>
            <a:r>
              <a:rPr lang="en-AU" i="1" dirty="0" smtClean="0"/>
              <a:t>Given </a:t>
            </a:r>
            <a:r>
              <a:rPr lang="en-AU" i="1" dirty="0"/>
              <a:t>the date of this communication, and the fact that FDIS ballots are 8‐weeks' duration, no FDIS ballots in progress on the transfer date will be moved to the JTC 1 program of </a:t>
            </a:r>
            <a:r>
              <a:rPr lang="en-AU" i="1" dirty="0" smtClean="0"/>
              <a:t>work</a:t>
            </a:r>
          </a:p>
          <a:p>
            <a:pPr lvl="1"/>
            <a:r>
              <a:rPr lang="en-AU" i="1" dirty="0" smtClean="0"/>
              <a:t>Consequently</a:t>
            </a:r>
            <a:r>
              <a:rPr lang="en-AU" i="1" dirty="0"/>
              <a:t>, the "two‐thirds majority" on these ballots will be based on the P membership of the subcommittee.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36111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Korea in May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three FDIS ballots under PSDO are affected by transition arrangements</a:t>
            </a:r>
            <a:endParaRPr lang="en-AU" dirty="0"/>
          </a:p>
        </p:txBody>
      </p:sp>
      <p:sp>
        <p:nvSpPr>
          <p:cNvPr id="3" name="Content Placeholder 2"/>
          <p:cNvSpPr>
            <a:spLocks noGrp="1"/>
          </p:cNvSpPr>
          <p:nvPr>
            <p:ph idx="1"/>
          </p:nvPr>
        </p:nvSpPr>
        <p:spPr/>
        <p:txBody>
          <a:bodyPr/>
          <a:lstStyle/>
          <a:p>
            <a:r>
              <a:rPr lang="en-AU" dirty="0" smtClean="0"/>
              <a:t>Affected ballots that will be voted by SC6 NBs</a:t>
            </a:r>
          </a:p>
          <a:p>
            <a:pPr lvl="1"/>
            <a:r>
              <a:rPr lang="en-AU" dirty="0" smtClean="0"/>
              <a:t>ISO/IEC/IEEE </a:t>
            </a:r>
            <a:r>
              <a:rPr lang="en-AU" dirty="0"/>
              <a:t>8802-3:2017/</a:t>
            </a:r>
            <a:r>
              <a:rPr lang="en-AU" dirty="0" err="1"/>
              <a:t>FDAmd</a:t>
            </a:r>
            <a:r>
              <a:rPr lang="en-AU" dirty="0"/>
              <a:t> </a:t>
            </a:r>
            <a:r>
              <a:rPr lang="en-AU" dirty="0" smtClean="0"/>
              <a:t>1 (802.3bp)</a:t>
            </a:r>
          </a:p>
          <a:p>
            <a:pPr lvl="1"/>
            <a:r>
              <a:rPr lang="en-AU" dirty="0"/>
              <a:t>ISO/IEC/IEEE FDIS </a:t>
            </a:r>
            <a:r>
              <a:rPr lang="en-AU" dirty="0" smtClean="0"/>
              <a:t>8802-15-3</a:t>
            </a:r>
          </a:p>
          <a:p>
            <a:pPr lvl="1"/>
            <a:r>
              <a:rPr lang="en-AU" dirty="0"/>
              <a:t>ISO/IEC/IEEE FDIS 8802-15-6</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931440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2383400"/>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14303516"/>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closes on 18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a:solidFill>
                  <a:srgbClr val="00B050"/>
                </a:solidFill>
              </a:rPr>
              <a:t>passed</a:t>
            </a:r>
            <a:r>
              <a:rPr lang="en-AU" dirty="0">
                <a:solidFill>
                  <a:schemeClr val="accent6"/>
                </a:solidFill>
              </a:rPr>
              <a:t> with response required</a:t>
            </a:r>
          </a:p>
          <a:p>
            <a:pPr lvl="1"/>
            <a:r>
              <a:rPr lang="en-AU" dirty="0"/>
              <a:t>Passed on 18 April 2017 by </a:t>
            </a:r>
            <a:r>
              <a:rPr lang="en-AU" dirty="0" smtClean="0"/>
              <a:t>15/1/17 (N16613)</a:t>
            </a:r>
            <a:endParaRPr lang="en-AU" dirty="0"/>
          </a:p>
          <a:p>
            <a:pPr lvl="2"/>
            <a:r>
              <a:rPr lang="en-AU" dirty="0"/>
              <a:t>With China NB voting no with one </a:t>
            </a:r>
            <a:r>
              <a:rPr lang="en-AU" dirty="0" smtClean="0"/>
              <a:t>comment</a:t>
            </a:r>
            <a:endParaRPr lang="en-AU" dirty="0"/>
          </a:p>
          <a:p>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802.1Qbv-2015 </a:t>
            </a:r>
            <a:r>
              <a:rPr lang="en-AU" dirty="0"/>
              <a:t>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3954483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a:t>
            </a:r>
            <a:r>
              <a:rPr lang="en-AU" dirty="0" smtClean="0"/>
              <a:t>60-day </a:t>
            </a:r>
            <a:r>
              <a:rPr lang="en-AU" dirty="0"/>
              <a:t>pre-ballot </a:t>
            </a:r>
            <a:r>
              <a:rPr lang="en-AU" dirty="0" smtClean="0"/>
              <a:t>on 13 </a:t>
            </a:r>
            <a:r>
              <a:rPr lang="en-AU" dirty="0"/>
              <a:t>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liaised</a:t>
            </a:r>
            <a:endParaRPr lang="en-AU" dirty="0">
              <a:solidFill>
                <a:schemeClr val="accent2"/>
              </a:solidFill>
            </a:endParaRPr>
          </a:p>
          <a:p>
            <a:pPr lvl="1"/>
            <a:r>
              <a:rPr lang="en-AU" dirty="0" smtClean="0"/>
              <a:t>IEEE </a:t>
            </a:r>
            <a:r>
              <a:rPr lang="en-AU" dirty="0"/>
              <a:t>802.1QAB-2016 </a:t>
            </a:r>
            <a:r>
              <a:rPr lang="en-AU" dirty="0" smtClean="0"/>
              <a:t>passed 14/1/20  FDIS ballot </a:t>
            </a:r>
            <a:r>
              <a:rPr lang="en-AU" dirty="0"/>
              <a:t>on </a:t>
            </a:r>
            <a:r>
              <a:rPr lang="en-AU" dirty="0" smtClean="0"/>
              <a:t>11 April 2017</a:t>
            </a:r>
          </a:p>
          <a:p>
            <a:pPr lvl="2"/>
            <a:r>
              <a:rPr lang="en-AU" dirty="0" smtClean="0"/>
              <a:t>No vote and comment from China (N16604)</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146806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not referencing the defective standards or enhancing its security </a:t>
            </a:r>
            <a:r>
              <a:rPr lang="en-AU" i="1" dirty="0" smtClean="0"/>
              <a:t>mechanism</a:t>
            </a:r>
          </a:p>
          <a:p>
            <a:r>
              <a:rPr lang="en-AU" dirty="0" smtClean="0"/>
              <a:t>Proposed IEEE 802.1 WG response 1</a:t>
            </a:r>
          </a:p>
          <a:p>
            <a:pPr lvl="1"/>
            <a:r>
              <a:rPr lang="en-AU" dirty="0">
                <a:solidFill>
                  <a:srgbClr val="FF0000"/>
                </a:solidFill>
              </a:rPr>
              <a:t>T</a:t>
            </a:r>
            <a:r>
              <a:rPr lang="en-AU" dirty="0" smtClean="0">
                <a:solidFill>
                  <a:srgbClr val="FF0000"/>
                </a:solidFill>
              </a:rPr>
              <a:t>o be developed by Karen but likely to use previous template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1940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a:t>
            </a:r>
            <a:r>
              <a:rPr lang="en-AU" dirty="0" smtClean="0"/>
              <a:t>passed on 18 </a:t>
            </a:r>
            <a:r>
              <a:rPr lang="en-AU" dirty="0"/>
              <a:t>April </a:t>
            </a:r>
            <a:r>
              <a:rPr lang="en-AU" dirty="0" smtClean="0"/>
              <a:t>2017 with response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rgbClr val="00B050"/>
                </a:solidFill>
              </a:rPr>
              <a:t>passed</a:t>
            </a:r>
            <a:r>
              <a:rPr lang="en-AU" dirty="0" smtClean="0">
                <a:solidFill>
                  <a:schemeClr val="accent6"/>
                </a:solidFill>
              </a:rPr>
              <a:t> with response required</a:t>
            </a:r>
          </a:p>
          <a:p>
            <a:pPr lvl="1"/>
            <a:r>
              <a:rPr lang="en-AU" dirty="0" smtClean="0"/>
              <a:t>Passed on 18 April 2017 by 15/1/17 (N16612)</a:t>
            </a:r>
          </a:p>
          <a:p>
            <a:pPr lvl="2"/>
            <a:r>
              <a:rPr lang="en-AU" dirty="0"/>
              <a:t>W</a:t>
            </a:r>
            <a:r>
              <a:rPr lang="en-AU" dirty="0" smtClean="0"/>
              <a:t>ith China NB voting no with one comment</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802.1Qca-2015 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287478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a:t>IEEE 802.1Qbu-2016 </a:t>
            </a:r>
            <a:r>
              <a:rPr lang="en-AU" dirty="0" smtClean="0"/>
              <a:t>passed its 60-day </a:t>
            </a:r>
            <a:r>
              <a:rPr lang="en-AU" dirty="0"/>
              <a:t>ballot </a:t>
            </a:r>
            <a:r>
              <a:rPr lang="en-AU" dirty="0" smtClean="0"/>
              <a:t>on </a:t>
            </a:r>
            <a:r>
              <a:rPr lang="en-AU" dirty="0"/>
              <a:t>7 Feb </a:t>
            </a:r>
            <a:r>
              <a:rPr lang="en-AU" dirty="0" smtClean="0"/>
              <a:t>2017</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2"/>
            <a:r>
              <a:rPr lang="en-AU" dirty="0"/>
              <a:t>China NB voted no with one </a:t>
            </a:r>
            <a:r>
              <a:rPr lang="en-AU" dirty="0" smtClean="0"/>
              <a:t>comment</a:t>
            </a:r>
          </a:p>
          <a:p>
            <a:pPr lvl="1"/>
            <a:r>
              <a:rPr lang="en-AU" dirty="0" smtClean="0"/>
              <a:t>Response sent to China NB comments</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Jodi has </a:t>
            </a:r>
            <a:r>
              <a:rPr lang="en-US" dirty="0">
                <a:solidFill>
                  <a:srgbClr val="FF0000"/>
                </a:solidFill>
              </a:rPr>
              <a:t>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979206"/>
              </p:ext>
            </p:extLst>
          </p:nvPr>
        </p:nvGraphicFramePr>
        <p:xfrm>
          <a:off x="4876800" y="4419600"/>
          <a:ext cx="914400" cy="771525"/>
        </p:xfrm>
        <a:graphic>
          <a:graphicData uri="http://schemas.openxmlformats.org/presentationml/2006/ole">
            <mc:AlternateContent xmlns:mc="http://schemas.openxmlformats.org/markup-compatibility/2006">
              <mc:Choice xmlns:v="urn:schemas-microsoft-com:vml" Requires="v">
                <p:oleObj spid="_x0000_s26116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768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2017</a:t>
            </a:r>
          </a:p>
          <a:p>
            <a:pPr lvl="2"/>
            <a:r>
              <a:rPr lang="en-AU" dirty="0"/>
              <a:t>Passed 9/0/11 on need for ISO standard</a:t>
            </a:r>
          </a:p>
          <a:p>
            <a:pPr lvl="2"/>
            <a:r>
              <a:rPr lang="en-AU" dirty="0"/>
              <a:t>Passed 7/1/12 on support for submission to FDIS</a:t>
            </a:r>
          </a:p>
          <a:p>
            <a:pPr lvl="2"/>
            <a:r>
              <a:rPr lang="en-AU" dirty="0" smtClean="0"/>
              <a:t>China NB voted no with one comment</a:t>
            </a:r>
          </a:p>
          <a:p>
            <a:pPr lvl="1"/>
            <a:r>
              <a:rPr lang="en-AU" dirty="0" smtClean="0"/>
              <a:t>Response </a:t>
            </a:r>
            <a:r>
              <a:rPr lang="en-AU" dirty="0"/>
              <a:t>sent </a:t>
            </a:r>
            <a:r>
              <a:rPr lang="en-AU" dirty="0" smtClean="0"/>
              <a:t>in March 2017 to </a:t>
            </a:r>
            <a:r>
              <a:rPr lang="en-AU" dirty="0"/>
              <a:t>China NB </a:t>
            </a:r>
            <a:r>
              <a:rPr lang="en-AU" dirty="0" smtClean="0"/>
              <a:t>comments</a:t>
            </a:r>
          </a:p>
          <a:p>
            <a:r>
              <a:rPr lang="en-AU" dirty="0"/>
              <a:t>FDIS ballot: </a:t>
            </a:r>
            <a:r>
              <a:rPr lang="en-AU" dirty="0" smtClean="0">
                <a:solidFill>
                  <a:schemeClr val="accent2"/>
                </a:solidFill>
              </a:rPr>
              <a:t>waiting</a:t>
            </a:r>
          </a:p>
          <a:p>
            <a:pPr lvl="1"/>
            <a:r>
              <a:rPr lang="en-US" dirty="0" smtClean="0">
                <a:solidFill>
                  <a:srgbClr val="FF0000"/>
                </a:solidFill>
              </a:rPr>
              <a:t>Jodi </a:t>
            </a:r>
            <a:r>
              <a:rPr lang="en-US" dirty="0">
                <a:solidFill>
                  <a:srgbClr val="FF0000"/>
                </a:solidFill>
              </a:rPr>
              <a:t>has contacted ISO for status</a:t>
            </a:r>
            <a:endParaRPr lang="en-AU" dirty="0">
              <a:solidFill>
                <a:srgbClr val="FF0000"/>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58642098"/>
              </p:ext>
            </p:extLst>
          </p:nvPr>
        </p:nvGraphicFramePr>
        <p:xfrm>
          <a:off x="6477000" y="4419600"/>
          <a:ext cx="914400" cy="771525"/>
        </p:xfrm>
        <a:graphic>
          <a:graphicData uri="http://schemas.openxmlformats.org/presentationml/2006/ole">
            <mc:AlternateContent xmlns:mc="http://schemas.openxmlformats.org/markup-compatibility/2006">
              <mc:Choice xmlns:v="urn:schemas-microsoft-com:vml" Requires="v">
                <p:oleObj spid="_x0000_s26219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4770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60-day ballot closes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closes on 24 May 2017</a:t>
            </a:r>
          </a:p>
          <a:p>
            <a:pPr lvl="1"/>
            <a:r>
              <a:rPr lang="en-AU" dirty="0" smtClean="0"/>
              <a:t>The standard was submitted in March 2017 for 60-day ballot after </a:t>
            </a:r>
            <a:r>
              <a:rPr lang="en-AU" dirty="0" err="1" smtClean="0"/>
              <a:t>RevCom</a:t>
            </a:r>
            <a:r>
              <a:rPr lang="en-AU" dirty="0" smtClean="0"/>
              <a:t> approval in Dec 2016 – closed 24 May 2017</a:t>
            </a:r>
          </a:p>
          <a:p>
            <a:r>
              <a:rPr lang="en-AU" dirty="0" smtClean="0"/>
              <a:t>FDIS ballot 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closes 18 Apr 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a:t>
            </a:r>
            <a:r>
              <a:rPr lang="en-AU" dirty="0" smtClean="0"/>
              <a:t>60-day </a:t>
            </a:r>
            <a:r>
              <a:rPr lang="en-AU" dirty="0"/>
              <a:t>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2016</a:t>
            </a:r>
          </a:p>
          <a:p>
            <a:r>
              <a:rPr lang="en-AU" dirty="0" smtClean="0"/>
              <a:t>FDIS ballot FDIS ballot: </a:t>
            </a:r>
            <a:r>
              <a:rPr lang="en-AU" dirty="0" smtClean="0">
                <a:solidFill>
                  <a:schemeClr val="accent2"/>
                </a:solidFill>
              </a:rPr>
              <a:t>closes 18 Apr 17</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closes on </a:t>
            </a:r>
            <a:r>
              <a:rPr lang="en-AU" dirty="0" smtClean="0"/>
              <a:t>15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 </a:t>
            </a:r>
            <a:r>
              <a:rPr lang="en-AU" dirty="0" smtClean="0">
                <a:solidFill>
                  <a:schemeClr val="accent2"/>
                </a:solidFill>
              </a:rPr>
              <a:t>closes 15 June 2017</a:t>
            </a:r>
          </a:p>
          <a:p>
            <a:pPr lvl="1"/>
            <a:r>
              <a:rPr lang="en-GB" dirty="0"/>
              <a:t>IEEE 802d </a:t>
            </a:r>
            <a:r>
              <a:rPr lang="en-GB" dirty="0" smtClean="0"/>
              <a:t>was approved </a:t>
            </a:r>
            <a:r>
              <a:rPr lang="en-GB" dirty="0"/>
              <a:t>to go into </a:t>
            </a:r>
            <a:r>
              <a:rPr lang="en-GB" dirty="0" smtClean="0"/>
              <a:t>pre-ballot </a:t>
            </a:r>
            <a:r>
              <a:rPr lang="en-GB" dirty="0"/>
              <a:t>coming out of </a:t>
            </a:r>
            <a:r>
              <a:rPr lang="en-AU" dirty="0" smtClean="0"/>
              <a:t>Vancouver</a:t>
            </a:r>
          </a:p>
          <a:p>
            <a:pPr lvl="1"/>
            <a:r>
              <a:rPr lang="en-AU" dirty="0" smtClean="0"/>
              <a:t>Ballot closes on 15 June 2017</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 </a:t>
            </a:r>
            <a:r>
              <a:rPr lang="en-AU" dirty="0" smtClean="0">
                <a:solidFill>
                  <a:schemeClr val="accent2"/>
                </a:solidFill>
              </a:rPr>
              <a:t>waiting</a:t>
            </a:r>
          </a:p>
          <a:p>
            <a:pPr lvl="1"/>
            <a:r>
              <a:rPr lang="en-US" dirty="0" smtClean="0"/>
              <a:t>Awaiting </a:t>
            </a:r>
            <a:r>
              <a:rPr lang="en-US" dirty="0"/>
              <a:t>publication of the standard to submit to JTC 1/SC 6 for the 60 day </a:t>
            </a:r>
            <a:r>
              <a:rPr lang="en-US" dirty="0" smtClean="0"/>
              <a:t>ballot – publication expected at end of May</a:t>
            </a:r>
            <a:endParaRPr lang="en-AU" dirty="0" smtClean="0">
              <a:solidFill>
                <a:srgbClr val="FF0000"/>
              </a:solidFill>
            </a:endParaRP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a:t>IEEE 802.1Q-2014/</a:t>
            </a:r>
            <a:r>
              <a:rPr lang="en-AU" dirty="0" err="1"/>
              <a:t>Cor</a:t>
            </a:r>
            <a:r>
              <a:rPr lang="en-AU" dirty="0"/>
              <a:t> 1-2015 </a:t>
            </a:r>
            <a:r>
              <a:rPr lang="en-AU" dirty="0" smtClean="0"/>
              <a:t>has been submitted to PSDO using a special process for corrigenda</a:t>
            </a:r>
          </a:p>
          <a:p>
            <a:pPr lvl="1"/>
            <a:r>
              <a:rPr lang="en-AU" dirty="0" smtClean="0"/>
              <a:t>The ballot passed on 16 March 2017 </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votes no with their usual objection to the use of IEEE 802.1X based security</a:t>
            </a:r>
          </a:p>
          <a:p>
            <a:pPr lvl="1"/>
            <a:r>
              <a:rPr lang="en-AU" dirty="0" smtClean="0">
                <a:solidFill>
                  <a:srgbClr val="FF0000"/>
                </a:solidFill>
              </a:rPr>
              <a:t>Karen expects response to be finalised in May 2017</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a:t>
            </a:r>
            <a:r>
              <a:rPr lang="en-GB" dirty="0" smtClean="0"/>
              <a:t>P802c/D2.1 </a:t>
            </a:r>
            <a:r>
              <a:rPr lang="en-GB" dirty="0"/>
              <a:t>Draft Standard for Local and Metropolitan Area Networks: Overview and Architecture – Draft Amendment: Local Medium Access Control (MAC) Address </a:t>
            </a:r>
            <a:r>
              <a:rPr lang="en-GB" dirty="0" smtClean="0"/>
              <a:t>Usage  </a:t>
            </a:r>
            <a:r>
              <a:rPr lang="en-AU" dirty="0" smtClean="0"/>
              <a:t>was liaised for information in Mar 2017</a:t>
            </a:r>
          </a:p>
          <a:p>
            <a:pPr lvl="2"/>
            <a:r>
              <a:rPr lang="en-AU" dirty="0" smtClean="0"/>
              <a:t>See N16598</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to the</a:t>
            </a:r>
            <a:r>
              <a:rPr lang="en-AU" dirty="0" smtClean="0"/>
              <a:t> special 90 day FDIS closing on 20 July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closes on 20 July 2017</a:t>
            </a:r>
          </a:p>
          <a:p>
            <a:pPr lvl="1"/>
            <a:r>
              <a:rPr lang="en-AU" dirty="0"/>
              <a:t>IEEE </a:t>
            </a:r>
            <a:r>
              <a:rPr lang="en-GB" dirty="0"/>
              <a:t>802.1AX-2014/Cor1 </a:t>
            </a:r>
            <a:r>
              <a:rPr lang="en-AU" dirty="0" smtClean="0"/>
              <a:t>was submitted in April 2017 to PSDO using a special process for corrigenda, and the ballot will close of 20 July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twelve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6191492"/>
              </p:ext>
            </p:extLst>
          </p:nvPr>
        </p:nvGraphicFramePr>
        <p:xfrm>
          <a:off x="152399" y="1600200"/>
          <a:ext cx="8839199" cy="489434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6</a:t>
                      </a:r>
                      <a:r>
                        <a:rPr lang="en-AU" sz="1600" baseline="0" dirty="0" smtClean="0">
                          <a:latin typeface="+mj-lt"/>
                        </a:rPr>
                        <a:t> Mar 17</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88380107"/>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5307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94447661"/>
              </p:ext>
            </p:extLst>
          </p:nvPr>
        </p:nvGraphicFramePr>
        <p:xfrm>
          <a:off x="4572000" y="5486400"/>
          <a:ext cx="914400" cy="771525"/>
        </p:xfrm>
        <a:graphic>
          <a:graphicData uri="http://schemas.openxmlformats.org/presentationml/2006/ole">
            <mc:AlternateContent xmlns:mc="http://schemas.openxmlformats.org/markup-compatibility/2006">
              <mc:Choice xmlns:v="urn:schemas-microsoft-com:vml" Requires="v">
                <p:oleObj spid="_x0000_s253076"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45720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AU" dirty="0" smtClean="0"/>
              <a:t>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was submitted in July 2016 and the 60-day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sent to SC6 in Dec 2016 (N16509)</a:t>
            </a:r>
          </a:p>
          <a:p>
            <a:r>
              <a:rPr lang="en-AU" dirty="0" smtClean="0"/>
              <a:t>FDIS ballot: </a:t>
            </a:r>
            <a:r>
              <a:rPr lang="en-AU" dirty="0" smtClean="0">
                <a:solidFill>
                  <a:schemeClr val="accent2"/>
                </a:solidFill>
              </a:rPr>
              <a:t>closes 11 Sep 2017</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395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2017</a:t>
            </a:r>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2"/>
            <a:r>
              <a:rPr lang="en-AU" dirty="0" smtClean="0"/>
              <a:t>China </a:t>
            </a:r>
            <a:r>
              <a:rPr lang="en-AU" dirty="0"/>
              <a:t>NB voted </a:t>
            </a:r>
            <a:r>
              <a:rPr lang="en-AU" dirty="0" smtClean="0"/>
              <a:t>“no” with two comments (N16537)</a:t>
            </a:r>
          </a:p>
          <a:p>
            <a:pPr lvl="1"/>
            <a:r>
              <a:rPr lang="en-AU" dirty="0" smtClean="0"/>
              <a:t>IEEE 802.3 sent a response in March 2017</a:t>
            </a:r>
          </a:p>
          <a:p>
            <a:r>
              <a:rPr lang="en-AU" dirty="0" smtClean="0"/>
              <a:t>FDIS ballot: </a:t>
            </a:r>
            <a:r>
              <a:rPr lang="en-AU" dirty="0" smtClean="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09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82197198"/>
              </p:ext>
            </p:extLst>
          </p:nvPr>
        </p:nvGraphicFramePr>
        <p:xfrm>
          <a:off x="5791200" y="4648200"/>
          <a:ext cx="914400" cy="771525"/>
        </p:xfrm>
        <a:graphic>
          <a:graphicData uri="http://schemas.openxmlformats.org/presentationml/2006/ole">
            <mc:AlternateContent xmlns:mc="http://schemas.openxmlformats.org/markup-compatibility/2006">
              <mc:Choice xmlns:v="urn:schemas-microsoft-com:vml" Requires="v">
                <p:oleObj spid="_x0000_s254099"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7912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60-day pre-ballot </a:t>
            </a:r>
            <a:r>
              <a:rPr lang="en-AU" dirty="0"/>
              <a:t>passed but requires a response</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chemeClr val="accent2"/>
                </a:solidFill>
              </a:rPr>
              <a:t>but requires a response</a:t>
            </a:r>
          </a:p>
          <a:p>
            <a:pPr lvl="1"/>
            <a:r>
              <a:rPr lang="en-AU" dirty="0" smtClean="0"/>
              <a:t>IEEE 802.3bn-2016 60-day pre-ballot passed (N16546) on 16 Apr 2017</a:t>
            </a:r>
          </a:p>
          <a:p>
            <a:pPr lvl="2"/>
            <a:r>
              <a:rPr lang="en-AU" dirty="0" smtClean="0"/>
              <a:t>Need? 8/1/10</a:t>
            </a:r>
          </a:p>
          <a:p>
            <a:pPr lvl="2"/>
            <a:r>
              <a:rPr lang="en-AU" dirty="0" smtClean="0"/>
              <a:t>Submission? 8/1/10</a:t>
            </a:r>
          </a:p>
          <a:p>
            <a:pPr lvl="1"/>
            <a:r>
              <a:rPr lang="en-AU" dirty="0" smtClean="0"/>
              <a:t>China NB voted no and provided the usual comments</a:t>
            </a: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144927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Proposed IEEE 802.1 WG response 1</a:t>
            </a:r>
          </a:p>
          <a:p>
            <a:pPr lvl="1"/>
            <a:r>
              <a:rPr lang="en-AU" dirty="0">
                <a:solidFill>
                  <a:srgbClr val="FF0000"/>
                </a:solidFill>
              </a:rPr>
              <a:t>T</a:t>
            </a:r>
            <a:r>
              <a:rPr lang="en-AU" dirty="0" smtClean="0">
                <a:solidFill>
                  <a:srgbClr val="FF0000"/>
                </a:solidFill>
              </a:rPr>
              <a:t>o be developed by 802.3 WG (John M) based on previous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483378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298999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2</a:t>
            </a:r>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endParaRPr lang="en-AU" i="1" dirty="0" smtClean="0"/>
          </a:p>
          <a:p>
            <a:r>
              <a:rPr lang="en-AU" dirty="0" smtClean="0"/>
              <a:t>Proposed IEEE 802.1 WG response 2</a:t>
            </a:r>
          </a:p>
          <a:p>
            <a:pPr lvl="1"/>
            <a:r>
              <a:rPr lang="en-AU" dirty="0">
                <a:solidFill>
                  <a:srgbClr val="FF0000"/>
                </a:solidFill>
              </a:rPr>
              <a:t>T</a:t>
            </a:r>
            <a:r>
              <a:rPr lang="en-AU" dirty="0" smtClean="0">
                <a:solidFill>
                  <a:srgbClr val="FF0000"/>
                </a:solidFill>
              </a:rPr>
              <a:t>o be developed by 802.3 WG (John M) based on previous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1659245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7/1/11 </a:t>
            </a:r>
            <a:endParaRPr lang="en-AU" dirty="0" smtClean="0"/>
          </a:p>
          <a:p>
            <a:pPr lvl="2"/>
            <a:r>
              <a:rPr lang="en-AU" dirty="0" smtClean="0"/>
              <a:t>China </a:t>
            </a:r>
            <a:r>
              <a:rPr lang="en-AU" dirty="0"/>
              <a:t>NB voted </a:t>
            </a:r>
            <a:r>
              <a:rPr lang="en-AU" dirty="0" smtClean="0"/>
              <a:t>“no” with two comments (N16536)</a:t>
            </a:r>
          </a:p>
          <a:p>
            <a:pPr lvl="1"/>
            <a:r>
              <a:rPr lang="en-AU" dirty="0"/>
              <a:t>IEEE 802.3 sent a response in March </a:t>
            </a:r>
            <a:r>
              <a:rPr lang="en-AU" dirty="0" smtClean="0"/>
              <a:t>2017</a:t>
            </a:r>
          </a:p>
          <a:p>
            <a:pPr lvl="2"/>
            <a:r>
              <a:rPr lang="en-AU" dirty="0"/>
              <a:t>S</a:t>
            </a:r>
            <a:r>
              <a:rPr lang="en-AU" dirty="0" smtClean="0"/>
              <a:t>ee </a:t>
            </a:r>
            <a:r>
              <a:rPr lang="en-AU" dirty="0"/>
              <a:t>IEEE 802.3bp </a:t>
            </a:r>
            <a:r>
              <a:rPr lang="en-AU" dirty="0" smtClean="0"/>
              <a:t>response</a:t>
            </a:r>
            <a:endParaRPr lang="en-AU" dirty="0"/>
          </a:p>
          <a:p>
            <a:r>
              <a:rPr lang="en-AU" dirty="0"/>
              <a:t>FDIS ballot: </a:t>
            </a:r>
            <a:r>
              <a:rPr lang="en-AU" dirty="0">
                <a:solidFill>
                  <a:schemeClr val="accent2"/>
                </a:solidFill>
              </a:rPr>
              <a:t>waiting</a:t>
            </a:r>
          </a:p>
          <a:p>
            <a:pPr lvl="1"/>
            <a:r>
              <a:rPr lang="en-AU" dirty="0">
                <a:solidFill>
                  <a:srgbClr val="FF0000"/>
                </a:solidFill>
              </a:rPr>
              <a:t>Jodi has contacted ISO for </a:t>
            </a:r>
            <a:r>
              <a:rPr lang="en-AU" dirty="0" smtClean="0">
                <a:solidFill>
                  <a:srgbClr val="FF0000"/>
                </a:solidFill>
              </a:rPr>
              <a:t>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07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a:t>
            </a:r>
            <a:r>
              <a:rPr lang="en-AU" dirty="0" smtClean="0"/>
              <a:t>16 Feb 2017</a:t>
            </a:r>
            <a:endParaRPr lang="en-AU" dirty="0"/>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2"/>
            <a:r>
              <a:rPr lang="en-AU" dirty="0" smtClean="0"/>
              <a:t>China </a:t>
            </a:r>
            <a:r>
              <a:rPr lang="en-AU" dirty="0"/>
              <a:t>NB voted </a:t>
            </a:r>
            <a:r>
              <a:rPr lang="en-AU" dirty="0" smtClean="0"/>
              <a:t>“no” with one comment (N16568)</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14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a:t>
            </a:r>
            <a:r>
              <a:rPr lang="en-AU" dirty="0" smtClean="0"/>
              <a:t>7/1/11</a:t>
            </a:r>
          </a:p>
          <a:p>
            <a:pPr lvl="2"/>
            <a:r>
              <a:rPr lang="en-AU" dirty="0" smtClean="0"/>
              <a:t>China </a:t>
            </a:r>
            <a:r>
              <a:rPr lang="en-AU" dirty="0"/>
              <a:t>NB voted </a:t>
            </a:r>
            <a:r>
              <a:rPr lang="en-AU" dirty="0" smtClean="0"/>
              <a:t>“no” with two comments (N16535)</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09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planned for about May 2017</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dirty="0" smtClean="0"/>
              <a:t>D3.2 </a:t>
            </a:r>
            <a:r>
              <a:rPr lang="en-AU" dirty="0"/>
              <a:t>sent in Oct 2016</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a:t>
            </a:r>
          </a:p>
          <a:p>
            <a:pPr lvl="2"/>
            <a:r>
              <a:rPr lang="en-AU" dirty="0"/>
              <a:t>Support need for IS: passed 11/0/9</a:t>
            </a:r>
          </a:p>
          <a:p>
            <a:pPr lvl="2"/>
            <a:r>
              <a:rPr lang="en-AU" dirty="0"/>
              <a:t>Support submission for this IS: passed 10/1/9 </a:t>
            </a:r>
            <a:endParaRPr lang="en-AU" dirty="0" smtClean="0"/>
          </a:p>
          <a:p>
            <a:pPr lvl="2"/>
            <a:r>
              <a:rPr lang="en-AU" dirty="0" smtClean="0"/>
              <a:t>China </a:t>
            </a:r>
            <a:r>
              <a:rPr lang="en-AU" dirty="0"/>
              <a:t>NB voted </a:t>
            </a:r>
            <a:r>
              <a:rPr lang="en-AU" dirty="0" smtClean="0"/>
              <a:t>“no” with two comments (N16567)</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11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agreed </a:t>
            </a:r>
            <a:r>
              <a:rPr lang="en-AU" dirty="0"/>
              <a:t>to </a:t>
            </a:r>
            <a:r>
              <a:rPr lang="en-AU" dirty="0" smtClean="0"/>
              <a:t>liaise </a:t>
            </a:r>
            <a:r>
              <a:rPr lang="en-AU" dirty="0"/>
              <a:t>IEEE </a:t>
            </a:r>
            <a:r>
              <a:rPr lang="en-AU" dirty="0" smtClean="0"/>
              <a:t>802.3/</a:t>
            </a:r>
            <a:r>
              <a:rPr lang="en-AU" dirty="0" err="1" smtClean="0"/>
              <a:t>Cor</a:t>
            </a:r>
            <a:r>
              <a:rPr lang="en-AU" dirty="0" smtClean="0"/>
              <a:t> </a:t>
            </a:r>
          </a:p>
          <a:p>
            <a:pPr lvl="2"/>
            <a:r>
              <a:rPr lang="en-AU" dirty="0" smtClean="0"/>
              <a:t>D2.1 </a:t>
            </a:r>
            <a:r>
              <a:rPr lang="en-AU" dirty="0"/>
              <a:t>sent in </a:t>
            </a:r>
            <a:r>
              <a:rPr lang="en-AU" dirty="0" smtClean="0"/>
              <a:t>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has now agreed </a:t>
            </a:r>
            <a:r>
              <a:rPr lang="en-AU" dirty="0"/>
              <a:t>to </a:t>
            </a:r>
            <a:r>
              <a:rPr lang="en-AU" dirty="0" smtClean="0"/>
              <a:t>liaise </a:t>
            </a:r>
            <a:r>
              <a:rPr lang="en-AU" dirty="0"/>
              <a:t>IEEE </a:t>
            </a:r>
            <a:r>
              <a:rPr lang="en-AU" dirty="0" smtClean="0"/>
              <a:t>802.3bs </a:t>
            </a:r>
          </a:p>
          <a:p>
            <a:pPr lvl="2"/>
            <a:r>
              <a:rPr lang="en-AU" dirty="0" smtClean="0"/>
              <a:t>D3.0 </a:t>
            </a:r>
            <a:r>
              <a:rPr lang="en-AU" dirty="0"/>
              <a:t>sent in </a:t>
            </a:r>
            <a:r>
              <a:rPr lang="en-AU" dirty="0" smtClean="0"/>
              <a:t>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7535757"/>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r>
                        <a:rPr lang="en-AU" sz="1600" b="0" baseline="0" dirty="0" smtClean="0">
                          <a:solidFill>
                            <a:schemeClr val="accent2"/>
                          </a:solidFill>
                          <a:latin typeface="+mj-lt"/>
                        </a:rPr>
                        <a:t> </a:t>
                      </a:r>
                      <a:endParaRPr lang="en-AU" sz="1600" b="0" dirty="0" smtClean="0">
                        <a:solidFill>
                          <a:schemeClr val="accent2"/>
                        </a:solidFill>
                        <a:latin typeface="+mj-lt"/>
                      </a:endParaRP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r>
                        <a:rPr lang="en-AU" sz="1600" b="0" baseline="0" dirty="0" smtClean="0">
                          <a:solidFill>
                            <a:schemeClr val="accent2"/>
                          </a:solidFill>
                          <a:latin typeface="+mj-lt"/>
                        </a:rPr>
                        <a:t> </a:t>
                      </a:r>
                      <a:endParaRPr lang="en-AU" sz="1600" b="0" dirty="0" smtClean="0">
                        <a:solidFill>
                          <a:schemeClr val="accent2"/>
                        </a:solidFill>
                        <a:latin typeface="+mj-lt"/>
                      </a:endParaRP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a:t>
            </a:r>
            <a:r>
              <a:rPr lang="en-AU" dirty="0"/>
              <a:t>passed 60-day pre-ballot but </a:t>
            </a:r>
            <a:r>
              <a:rPr lang="en-AU" dirty="0" smtClean="0"/>
              <a:t>a </a:t>
            </a:r>
            <a:r>
              <a:rPr lang="en-AU" dirty="0"/>
              <a:t>response </a:t>
            </a:r>
            <a:r>
              <a:rPr lang="en-AU" dirty="0" smtClean="0"/>
              <a:t>to the China NB comment </a:t>
            </a:r>
            <a:r>
              <a:rPr lang="en-AU" dirty="0"/>
              <a:t>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but comments required</a:t>
            </a:r>
          </a:p>
          <a:p>
            <a:pPr lvl="1"/>
            <a:r>
              <a:rPr lang="en-AU" dirty="0"/>
              <a:t>IEEE 802.11-2016 </a:t>
            </a:r>
            <a:r>
              <a:rPr lang="en-AU" dirty="0" smtClean="0"/>
              <a:t>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802.11-2016 60-day ballot </a:t>
            </a:r>
            <a:r>
              <a:rPr lang="en-AU" dirty="0"/>
              <a:t>received the usual </a:t>
            </a:r>
            <a:r>
              <a:rPr lang="en-AU" dirty="0" smtClean="0"/>
              <a:t>negative comment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smtClean="0"/>
              <a:t>China NB comment</a:t>
            </a:r>
          </a:p>
          <a:p>
            <a:pPr lvl="1"/>
            <a:r>
              <a:rPr lang="en-AU" i="1" dirty="0"/>
              <a:t>IEEE 802.11-2016 on the basis of IEEE 802.11-2012 by integrating its amendments IEEE 802.11aa, IEEE 802.11ac, IEEE 802.11ad, IEEE 802.11ae and IEEE 802.11af. China has voted against IEEE 802.11-2012 during it fast-track adoption procedure with </a:t>
            </a:r>
            <a:r>
              <a:rPr lang="en-AU" i="1" dirty="0" smtClean="0"/>
              <a:t>security related </a:t>
            </a:r>
            <a:r>
              <a:rPr lang="en-AU" i="1" dirty="0"/>
              <a:t>technical comments in SC6 N15494, but IEEE has not made any satisfactory attempts to change Chinese negative vote. In IEEE 802.11-2016, those security-related technical problems in SC6 N15494 are still stands. So, we cannot support IEEE 802.11-2016 for FDIS ballot</a:t>
            </a:r>
            <a:r>
              <a:rPr lang="en-AU" i="1" dirty="0" smtClean="0"/>
              <a:t>.</a:t>
            </a:r>
          </a:p>
          <a:p>
            <a:r>
              <a:rPr lang="en-AU" dirty="0"/>
              <a:t>China NB </a:t>
            </a:r>
            <a:r>
              <a:rPr lang="en-AU" dirty="0" smtClean="0"/>
              <a:t>change</a:t>
            </a:r>
          </a:p>
          <a:p>
            <a:pPr lvl="1"/>
            <a:r>
              <a:rPr lang="en-AU" dirty="0" smtClean="0"/>
              <a:t>None</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449832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802.11-2016 </a:t>
            </a:r>
            <a:r>
              <a:rPr lang="en-AU" dirty="0" smtClean="0"/>
              <a:t>60-day ballot </a:t>
            </a:r>
            <a:r>
              <a:rPr lang="en-AU" dirty="0"/>
              <a:t>received the usual negative comment from </a:t>
            </a:r>
            <a:r>
              <a:rPr lang="en-AU" dirty="0" smtClean="0"/>
              <a:t>China NB</a:t>
            </a:r>
            <a:endParaRPr lang="en-AU" dirty="0"/>
          </a:p>
        </p:txBody>
      </p:sp>
      <p:sp>
        <p:nvSpPr>
          <p:cNvPr id="3" name="Content Placeholder 2"/>
          <p:cNvSpPr>
            <a:spLocks noGrp="1"/>
          </p:cNvSpPr>
          <p:nvPr>
            <p:ph idx="1"/>
          </p:nvPr>
        </p:nvSpPr>
        <p:spPr/>
        <p:txBody>
          <a:bodyPr/>
          <a:lstStyle/>
          <a:p>
            <a:r>
              <a:rPr lang="en-AU" dirty="0" smtClean="0"/>
              <a:t>Proposed response</a:t>
            </a:r>
          </a:p>
          <a:p>
            <a:pPr lvl="1"/>
            <a:r>
              <a:rPr lang="en-AU" dirty="0" smtClean="0"/>
              <a:t>See </a:t>
            </a:r>
            <a:r>
              <a:rPr lang="en-AU" dirty="0" smtClean="0">
                <a:hlinkClick r:id="rId2"/>
              </a:rPr>
              <a:t>11-17-0629-00</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1594782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to approve a response to comments on IEEE 802.11-2016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that the text in the body of 11-17-0629-00 be used as the response to the comments  on IEEE 802.11-2016 during the 60-day ballot in ISO/IEC JTC1 under the PSDO agreement</a:t>
            </a:r>
          </a:p>
          <a:p>
            <a:pPr lvl="1"/>
            <a:r>
              <a:rPr lang="en-AU" dirty="0" smtClean="0"/>
              <a:t>Moved:</a:t>
            </a:r>
          </a:p>
          <a:p>
            <a:pPr lvl="1"/>
            <a:r>
              <a:rPr lang="en-AU" dirty="0" smtClean="0"/>
              <a:t>Seconded:</a:t>
            </a:r>
          </a:p>
          <a:p>
            <a:pPr lvl="1"/>
            <a:r>
              <a:rPr lang="en-AU" dirty="0" smtClean="0"/>
              <a:t>Result: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1381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a:t>will be submitted to </a:t>
            </a:r>
            <a:r>
              <a:rPr lang="en-AU" dirty="0" smtClean="0"/>
              <a:t>60-day pre-ballot </a:t>
            </a:r>
            <a:r>
              <a:rPr lang="en-AU" dirty="0"/>
              <a:t>in </a:t>
            </a:r>
            <a:r>
              <a:rPr lang="en-AU" dirty="0" smtClean="0"/>
              <a:t>April/May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waiting</a:t>
            </a:r>
            <a:endParaRPr lang="en-AU" dirty="0">
              <a:solidFill>
                <a:schemeClr val="accent2"/>
              </a:solidFill>
            </a:endParaRPr>
          </a:p>
          <a:p>
            <a:pPr lvl="1"/>
            <a:r>
              <a:rPr lang="en-AU" dirty="0" smtClean="0"/>
              <a:t>IEEE 802.11ah-2016 has been approved for submission by IEEE 802 EC once published </a:t>
            </a:r>
          </a:p>
          <a:p>
            <a:pPr lvl="1"/>
            <a:r>
              <a:rPr lang="en-AU" dirty="0" smtClean="0">
                <a:solidFill>
                  <a:srgbClr val="FF0000"/>
                </a:solidFill>
              </a:rPr>
              <a:t>Has it been submitted yet? Check with Jodi</a:t>
            </a:r>
            <a:endParaRPr lang="en-AU" dirty="0">
              <a:solidFill>
                <a:srgbClr val="FF0000"/>
              </a:solidFill>
            </a:endParaRP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passed 60-day </a:t>
            </a:r>
            <a:r>
              <a:rPr lang="en-AU" dirty="0"/>
              <a:t>pre-ballot </a:t>
            </a:r>
            <a:r>
              <a:rPr lang="en-AU" dirty="0" smtClean="0"/>
              <a:t>but a response to China NB comments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comments required</a:t>
            </a:r>
          </a:p>
          <a:p>
            <a:pPr lvl="1"/>
            <a:r>
              <a:rPr lang="en-AU" dirty="0" smtClean="0"/>
              <a:t>IEEE 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consideration of IEEE 802.11ai by ISO just became more complex</a:t>
            </a:r>
            <a:endParaRPr lang="en-AU" dirty="0"/>
          </a:p>
        </p:txBody>
      </p:sp>
      <p:sp>
        <p:nvSpPr>
          <p:cNvPr id="3" name="Content Placeholder 2"/>
          <p:cNvSpPr>
            <a:spLocks noGrp="1"/>
          </p:cNvSpPr>
          <p:nvPr>
            <p:ph idx="1"/>
          </p:nvPr>
        </p:nvSpPr>
        <p:spPr/>
        <p:txBody>
          <a:bodyPr/>
          <a:lstStyle/>
          <a:p>
            <a:pPr lvl="1"/>
            <a:r>
              <a:rPr lang="en-AU" dirty="0"/>
              <a:t>Three technical errors were introduced in the published 802.11ai (compared to the approved 802.11ai</a:t>
            </a:r>
            <a:r>
              <a:rPr lang="en-AU" dirty="0" smtClean="0"/>
              <a:t>)</a:t>
            </a:r>
          </a:p>
          <a:p>
            <a:pPr lvl="1"/>
            <a:r>
              <a:rPr lang="en-AU" dirty="0" smtClean="0"/>
              <a:t>These errors have been fixed in a “second printing”</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609506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1</a:t>
            </a:r>
            <a:endParaRPr lang="en-AU" dirty="0"/>
          </a:p>
          <a:p>
            <a:pPr lvl="1"/>
            <a:r>
              <a:rPr lang="en-AU" b="0" i="1" dirty="0"/>
              <a:t>IEEE 802.11ai is the amendment of its </a:t>
            </a:r>
            <a:r>
              <a:rPr lang="en-AU" b="0" i="1" dirty="0" smtClean="0"/>
              <a:t>base standard </a:t>
            </a:r>
            <a:r>
              <a:rPr lang="en-AU" b="0" i="1" dirty="0"/>
              <a:t>IEEE 802.11-2016. China NB has </a:t>
            </a:r>
            <a:r>
              <a:rPr lang="en-AU" b="0" i="1" dirty="0" smtClean="0"/>
              <a:t>voted against </a:t>
            </a:r>
            <a:r>
              <a:rPr lang="en-AU" b="0" i="1" dirty="0"/>
              <a:t>IEEE 802.11-2016 for fast-track </a:t>
            </a:r>
            <a:r>
              <a:rPr lang="en-AU" b="0" i="1" dirty="0" smtClean="0"/>
              <a:t>adoption as </a:t>
            </a:r>
            <a:r>
              <a:rPr lang="en-AU" b="0" i="1" dirty="0"/>
              <a:t>an international standard with </a:t>
            </a:r>
            <a:r>
              <a:rPr lang="en-AU" b="0" i="1" dirty="0" smtClean="0"/>
              <a:t>detailed comments </a:t>
            </a:r>
            <a:r>
              <a:rPr lang="en-AU" b="0" i="1" dirty="0"/>
              <a:t>due to its security problems.</a:t>
            </a:r>
          </a:p>
          <a:p>
            <a:r>
              <a:rPr lang="en-AU" dirty="0" smtClean="0"/>
              <a:t>China </a:t>
            </a:r>
            <a:r>
              <a:rPr lang="en-AU" dirty="0"/>
              <a:t>NB </a:t>
            </a:r>
            <a:r>
              <a:rPr lang="en-AU" dirty="0" smtClean="0"/>
              <a:t>change 1</a:t>
            </a:r>
          </a:p>
          <a:p>
            <a:pPr lvl="1"/>
            <a:r>
              <a:rPr lang="en-AU" dirty="0" smtClean="0"/>
              <a:t>None</a:t>
            </a:r>
            <a:endParaRPr lang="en-AU" dirty="0"/>
          </a:p>
          <a:p>
            <a:r>
              <a:rPr lang="en-AU" dirty="0" smtClean="0"/>
              <a:t>Proposed response 1</a:t>
            </a:r>
          </a:p>
          <a:p>
            <a:pPr lvl="1"/>
            <a:r>
              <a:rPr lang="en-AU" dirty="0" smtClean="0">
                <a:solidFill>
                  <a:srgbClr val="FF0000"/>
                </a:solidFill>
              </a:rPr>
              <a:t>Dan will propose a response – see 11-17-612-0x</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85679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600200"/>
            <a:ext cx="7772400" cy="4114800"/>
          </a:xfrm>
        </p:spPr>
        <p:txBody>
          <a:bodyPr/>
          <a:lstStyle/>
          <a:p>
            <a:pPr lvl="1"/>
            <a:r>
              <a:rPr lang="en-US" dirty="0" smtClean="0"/>
              <a:t>All participation in IEEE 802 Working Group meetings is on an individual basis</a:t>
            </a:r>
          </a:p>
          <a:p>
            <a:pPr lvl="2"/>
            <a:r>
              <a:rPr lang="en-GB" sz="1400" i="1" dirty="0" smtClean="0"/>
              <a:t>Participants in the IEEE standards development individual process shall act based on their qualifications and experience. (</a:t>
            </a:r>
            <a:r>
              <a:rPr lang="en-GB" sz="1400" i="1" dirty="0" smtClean="0">
                <a:hlinkClick r:id="rId3"/>
              </a:rPr>
              <a:t>https://standards.ieee.org/develop/policies/bylaws/sb_bylaws.pdf</a:t>
            </a:r>
            <a:r>
              <a:rPr lang="en-GB" sz="1400" i="1" dirty="0" smtClean="0"/>
              <a:t>  section 5.2.1)</a:t>
            </a:r>
            <a:endParaRPr lang="en-US" sz="1400" i="1" dirty="0" smtClean="0"/>
          </a:p>
          <a:p>
            <a:pPr lvl="2"/>
            <a:r>
              <a:rPr lang="en-US" sz="1400" i="1" dirty="0" smtClean="0"/>
              <a:t>IEEE 802 </a:t>
            </a:r>
            <a:r>
              <a:rPr lang="en-GB" sz="1400" i="1" dirty="0" smtClean="0"/>
              <a:t>Working Group membership is by individual; “Working Group members shall participate in the consensus process in a manner consistent with their professional expert opinion as individuals, and not as organizational representatives”. (</a:t>
            </a:r>
            <a:r>
              <a:rPr lang="en-GB" sz="1400" i="1" dirty="0" smtClean="0">
                <a:hlinkClick r:id="rId4"/>
              </a:rPr>
              <a:t>http://ieee802.org/PNP/approved/IEEE_802_WG_PandP_v19.pdf</a:t>
            </a:r>
            <a:r>
              <a:rPr lang="en-GB" sz="1400" i="1" dirty="0" smtClean="0"/>
              <a:t> section 4.2.1)</a:t>
            </a:r>
            <a:endParaRPr lang="en-US" sz="1400" i="1" dirty="0" smtClean="0"/>
          </a:p>
          <a:p>
            <a:pPr lvl="2"/>
            <a:r>
              <a:rPr lang="en-US" sz="1400" i="1" dirty="0" smtClean="0"/>
              <a:t>You have an obligation to act and vote as an individual and not under the direction of any other individual or group. Your obligation to act and vote as an individual applies in all cases, regardless of any external commitments, agreements, contracts, or orders. </a:t>
            </a:r>
          </a:p>
          <a:p>
            <a:pPr lvl="2"/>
            <a:r>
              <a:rPr lang="en-US" sz="1400" i="1" dirty="0" smtClean="0"/>
              <a:t>You shall not direct the actions or votes of any other member of an IEEE 802 Working Group or retaliate against any other member for their actions or votes within IEEE 802 Working Group meetings, see </a:t>
            </a:r>
            <a:r>
              <a:rPr lang="en-US" sz="1400" i="1" dirty="0" smtClean="0">
                <a:hlinkClick r:id="rId5"/>
              </a:rPr>
              <a:t>https://standards.ieee.org/develop/policies/bylaws/sb_bylaws.pdf </a:t>
            </a:r>
            <a:r>
              <a:rPr lang="en-US" sz="1400" i="1" dirty="0" smtClean="0"/>
              <a:t> section 5.2.1.3 and </a:t>
            </a:r>
            <a:r>
              <a:rPr lang="en-GB" sz="1400" i="1" dirty="0" smtClean="0">
                <a:hlinkClick r:id="rId4"/>
              </a:rPr>
              <a:t>http://ieee802.org/PNP/approved/IEEE_802_WG_PandP_v19.pdf</a:t>
            </a:r>
            <a:r>
              <a:rPr lang="en-GB" sz="1400" i="1" dirty="0" smtClean="0"/>
              <a:t>  section 3.4.1, list item </a:t>
            </a:r>
            <a:r>
              <a:rPr lang="en-GB" sz="1400" dirty="0" smtClean="0"/>
              <a:t>x</a:t>
            </a:r>
            <a:endParaRPr lang="en-US" sz="1400" dirty="0" smtClean="0"/>
          </a:p>
          <a:p>
            <a:pPr lvl="1"/>
            <a:r>
              <a:rPr lang="en-US" dirty="0" smtClean="0"/>
              <a:t>By participating in IEEE 802 meetings, you accept these requirements.  If you do not agree to these policies then you shall not participate</a:t>
            </a:r>
          </a:p>
          <a:p>
            <a:endParaRPr lang="en-US" dirty="0"/>
          </a:p>
        </p:txBody>
      </p:sp>
      <p:sp>
        <p:nvSpPr>
          <p:cNvPr id="5" name="Footer Placeholder 4"/>
          <p:cNvSpPr>
            <a:spLocks noGrp="1"/>
          </p:cNvSpPr>
          <p:nvPr>
            <p:ph type="ftr" idx="10"/>
          </p:nvPr>
        </p:nvSpPr>
        <p:spPr>
          <a:xfrm>
            <a:off x="8053388" y="6475413"/>
            <a:ext cx="490537" cy="182562"/>
          </a:xfrm>
        </p:spPr>
        <p:txBody>
          <a:bodyPr/>
          <a:lstStyle/>
          <a:p>
            <a:r>
              <a:rPr lang="en-GB" smtClean="0"/>
              <a:t>Dorothy Stanley, HP Enterprise</a:t>
            </a:r>
            <a:endParaRPr lang="en-GB" dirty="0"/>
          </a:p>
        </p:txBody>
      </p:sp>
      <p:sp>
        <p:nvSpPr>
          <p:cNvPr id="6" name="Slide Number Placeholder 5"/>
          <p:cNvSpPr>
            <a:spLocks noGrp="1"/>
          </p:cNvSpPr>
          <p:nvPr>
            <p:ph type="sldNum" idx="11"/>
          </p:nvPr>
        </p:nvSpPr>
        <p:spPr>
          <a:xfrm>
            <a:off x="4327525" y="6475413"/>
            <a:ext cx="565150" cy="182562"/>
          </a:xfrm>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2</a:t>
            </a:r>
            <a:endParaRPr lang="en-AU" dirty="0"/>
          </a:p>
          <a:p>
            <a:pPr lvl="1"/>
            <a:r>
              <a:rPr lang="en-AU" b="0" i="1" dirty="0" smtClean="0"/>
              <a:t>IEEE 802.11ai itself has the following security problems:</a:t>
            </a:r>
          </a:p>
          <a:p>
            <a:pPr lvl="2"/>
            <a:r>
              <a:rPr lang="en-AU" b="0" i="1" dirty="0" smtClean="0"/>
              <a:t>1) In FILS shared key authentication, the shared key is generated between STA and AS and stored in these two devices, the key needs to be delivered by AS to AP through network when Link setup, so, a secure channel should be provided, but the security channel is not specified in the standard, which causes a security risk.</a:t>
            </a:r>
          </a:p>
          <a:p>
            <a:pPr lvl="2"/>
            <a:r>
              <a:rPr lang="en-AU" b="0" i="1" dirty="0" smtClean="0"/>
              <a:t>2) In FILS public key authentication, Subclause 12.12.1 mentioned that "when FILS Public Key authentication is used, each STA has a means to trust the public key of the other STA", but the standard does not provide specific means on how STA trust public key of other STAs. Furthermore, such means may be difficult to implement in real scenarios, thus will bring a very serious security issues.</a:t>
            </a:r>
          </a:p>
          <a:p>
            <a:pPr lvl="1"/>
            <a:r>
              <a:rPr lang="en-AU" b="0"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8852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2</a:t>
            </a:r>
            <a:endParaRPr lang="en-AU" dirty="0"/>
          </a:p>
          <a:p>
            <a:pPr lvl="1"/>
            <a:r>
              <a:rPr lang="en-AU" b="0" i="1" dirty="0" smtClean="0"/>
              <a:t>…</a:t>
            </a:r>
          </a:p>
          <a:p>
            <a:pPr lvl="1"/>
            <a:r>
              <a:rPr lang="en-AU" b="0" i="1" dirty="0" smtClean="0"/>
              <a:t>Based on the above concerns, China votes against IEEE 802.11ai to become an international standard. Such opposition stands until our comments towards the base standard and the standard itself are  completely and satisfactorily resolved.</a:t>
            </a:r>
            <a:endParaRPr lang="en-AU" i="1" dirty="0" smtClean="0"/>
          </a:p>
          <a:p>
            <a:r>
              <a:rPr lang="en-AU" dirty="0" smtClean="0"/>
              <a:t>China </a:t>
            </a:r>
            <a:r>
              <a:rPr lang="en-AU" dirty="0"/>
              <a:t>NB </a:t>
            </a:r>
            <a:r>
              <a:rPr lang="en-AU" dirty="0" smtClean="0"/>
              <a:t>change 2</a:t>
            </a:r>
          </a:p>
          <a:p>
            <a:pPr lvl="1"/>
            <a:r>
              <a:rPr lang="en-AU" dirty="0" smtClean="0"/>
              <a:t>None</a:t>
            </a:r>
            <a:endParaRPr lang="en-AU" dirty="0"/>
          </a:p>
          <a:p>
            <a:r>
              <a:rPr lang="en-AU" dirty="0" smtClean="0"/>
              <a:t>Proposed response 2</a:t>
            </a:r>
          </a:p>
          <a:p>
            <a:pPr lvl="1"/>
            <a:r>
              <a:rPr lang="en-AU" dirty="0" smtClean="0">
                <a:solidFill>
                  <a:srgbClr val="FF0000"/>
                </a:solidFill>
              </a:rPr>
              <a:t>Dan </a:t>
            </a:r>
            <a:r>
              <a:rPr lang="en-AU" dirty="0">
                <a:solidFill>
                  <a:srgbClr val="FF0000"/>
                </a:solidFill>
              </a:rPr>
              <a:t>will propose </a:t>
            </a:r>
            <a:r>
              <a:rPr lang="en-AU">
                <a:solidFill>
                  <a:srgbClr val="FF0000"/>
                </a:solidFill>
              </a:rPr>
              <a:t>a response – see 11-17-612-0x</a:t>
            </a:r>
            <a:endParaRPr lang="en-AU" dirty="0">
              <a:solidFill>
                <a:srgbClr val="FF0000"/>
              </a:solidFill>
            </a:endParaRP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2229868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to approve a response to comments on IEEE 802.11ai-2016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that the text in the body of 11-17-0612-</a:t>
            </a:r>
            <a:r>
              <a:rPr lang="en-AU" i="1" dirty="0" smtClean="0">
                <a:solidFill>
                  <a:srgbClr val="FF0000"/>
                </a:solidFill>
              </a:rPr>
              <a:t>02</a:t>
            </a:r>
            <a:r>
              <a:rPr lang="en-AU" i="1" dirty="0" smtClean="0"/>
              <a:t> be used as the response to the comments  on IEEE 802.11ai-2016 during the 60-day ballot in ISO/IEC JTC1 under the PSDO agreement</a:t>
            </a:r>
          </a:p>
          <a:p>
            <a:pPr lvl="1"/>
            <a:r>
              <a:rPr lang="en-AU" dirty="0" smtClean="0"/>
              <a:t>Moved:</a:t>
            </a:r>
          </a:p>
          <a:p>
            <a:pPr lvl="1"/>
            <a:r>
              <a:rPr lang="en-AU" dirty="0" smtClean="0"/>
              <a:t>Seconded:</a:t>
            </a:r>
          </a:p>
          <a:p>
            <a:pPr lvl="1"/>
            <a:r>
              <a:rPr lang="en-AU" dirty="0" smtClean="0"/>
              <a:t>Result: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2249226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IEEE 802.11aq D8.0 was sent for liaison </a:t>
            </a:r>
            <a:r>
              <a:rPr lang="en-AU" smtClean="0"/>
              <a:t>in Mar 2017</a:t>
            </a:r>
            <a:endParaRPr lang="en-AU"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a:t>
            </a:r>
            <a:r>
              <a:rPr lang="en-US" dirty="0" smtClean="0"/>
              <a:t>two slots </a:t>
            </a:r>
            <a:r>
              <a:rPr lang="en-US" dirty="0" smtClean="0"/>
              <a:t>at the May 2017 interim meeting in Korea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9 May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
        <p:nvSpPr>
          <p:cNvPr id="8" name="Rectangle 7"/>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Execute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9" name="Rectangle 8"/>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a:t>
            </a:r>
            <a:r>
              <a:rPr lang="en-US" sz="1600" b="1" dirty="0">
                <a:latin typeface="+mj-lt"/>
              </a:rPr>
              <a:t>y</a:t>
            </a:r>
            <a:endParaRPr lang="en-US" sz="1600" b="1" dirty="0">
              <a:latin typeface="+mj-lt"/>
            </a:endParaRPr>
          </a:p>
          <a:p>
            <a:pPr algn="ctr">
              <a:defRPr/>
            </a:pPr>
            <a:r>
              <a:rPr lang="en-US" sz="1600" b="1" dirty="0" smtClean="0">
                <a:latin typeface="+mj-lt"/>
              </a:rPr>
              <a:t>11</a:t>
            </a:r>
            <a:r>
              <a:rPr lang="en-US" sz="1600" b="1" dirty="0" smtClean="0">
                <a:latin typeface="+mj-lt"/>
              </a:rPr>
              <a:t> </a:t>
            </a:r>
            <a:r>
              <a:rPr lang="en-US" sz="1600" b="1" dirty="0" smtClean="0">
                <a:latin typeface="+mj-lt"/>
              </a:rPr>
              <a:t>May 2017, PM1</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481195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a:t>
            </a:r>
            <a:r>
              <a:rPr lang="en-AU" dirty="0" smtClean="0"/>
              <a:t>FDIS ballot closes in about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~Sep 207</a:t>
            </a:r>
            <a:endParaRPr lang="en-AU" dirty="0" smtClean="0">
              <a:solidFill>
                <a:schemeClr val="accent2"/>
              </a:solidFill>
            </a:endParaRPr>
          </a:p>
          <a:p>
            <a:pPr lvl="1"/>
            <a:r>
              <a:rPr lang="en-AU" dirty="0" smtClean="0">
                <a:solidFill>
                  <a:srgbClr val="FF0000"/>
                </a:solidFill>
              </a:rPr>
              <a:t>The exact closing date is not yet known</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chemeClr val="accent1"/>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82</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in about Sep 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a:t>
            </a:r>
            <a:r>
              <a:rPr lang="en-GB" dirty="0" smtClean="0"/>
              <a:t>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a:t>
            </a:r>
            <a:r>
              <a:rPr lang="en-GB" dirty="0" smtClean="0"/>
              <a:t>6/3/10, with “no” from </a:t>
            </a:r>
            <a:r>
              <a:rPr lang="en-GB" dirty="0" smtClean="0"/>
              <a:t>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in ~Sep 17</a:t>
            </a:r>
            <a:endParaRPr lang="en-AU" dirty="0" smtClean="0">
              <a:solidFill>
                <a:schemeClr val="accent2"/>
              </a:solidFill>
            </a:endParaRPr>
          </a:p>
          <a:p>
            <a:pPr lvl="1"/>
            <a:r>
              <a:rPr lang="en-AU" dirty="0">
                <a:solidFill>
                  <a:srgbClr val="FF0000"/>
                </a:solidFill>
              </a:rPr>
              <a:t>The exact closing date is not yet known</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797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642815"/>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start 60-day ballot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in </a:t>
            </a:r>
            <a:r>
              <a:rPr lang="en-AU" dirty="0" smtClean="0"/>
              <a:t>after plenary in March 2017</a:t>
            </a:r>
          </a:p>
          <a:p>
            <a:pPr lvl="2"/>
            <a:r>
              <a:rPr lang="en-AU" dirty="0" err="1" smtClean="0"/>
              <a:t>Subhir</a:t>
            </a:r>
            <a:r>
              <a:rPr lang="en-AU" dirty="0" smtClean="0"/>
              <a:t> will request approval from WG and EC</a:t>
            </a:r>
          </a:p>
          <a:p>
            <a:pPr lvl="1"/>
            <a:r>
              <a:rPr lang="en-US" dirty="0"/>
              <a:t>Awaiting publication </a:t>
            </a:r>
            <a:r>
              <a:rPr lang="en-US" dirty="0" smtClean="0"/>
              <a:t>before </a:t>
            </a:r>
            <a:r>
              <a:rPr lang="en-US" dirty="0"/>
              <a:t>submittal to </a:t>
            </a:r>
            <a:r>
              <a:rPr lang="en-US" dirty="0" smtClean="0"/>
              <a:t>JTC1/SC6</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85</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a:t>
            </a:r>
            <a:r>
              <a:rPr lang="en-AU" dirty="0"/>
              <a:t>will start 60-day ballot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chemeClr val="accent2"/>
                </a:solidFill>
              </a:rPr>
              <a:t>waiting</a:t>
            </a:r>
          </a:p>
          <a:p>
            <a:pPr lvl="1"/>
            <a:r>
              <a:rPr lang="en-GB" dirty="0"/>
              <a:t>Will probably start 60-day pre-ballot in </a:t>
            </a:r>
            <a:r>
              <a:rPr lang="en-AU" dirty="0"/>
              <a:t>after plenary in March 2017</a:t>
            </a:r>
          </a:p>
          <a:p>
            <a:pPr lvl="2"/>
            <a:r>
              <a:rPr lang="en-AU" dirty="0" err="1"/>
              <a:t>Subhir</a:t>
            </a:r>
            <a:r>
              <a:rPr lang="en-AU" dirty="0"/>
              <a:t> will request approval from WG and </a:t>
            </a:r>
            <a:r>
              <a:rPr lang="en-AU" dirty="0" smtClean="0"/>
              <a:t>EC</a:t>
            </a:r>
          </a:p>
          <a:p>
            <a:pPr lvl="1"/>
            <a:r>
              <a:rPr lang="en-US" dirty="0"/>
              <a:t>Will submit simultaneously </a:t>
            </a:r>
            <a:r>
              <a:rPr lang="en-US" dirty="0" smtClean="0"/>
              <a:t>with IEEE </a:t>
            </a:r>
            <a:r>
              <a:rPr lang="en-US" dirty="0"/>
              <a:t>802.21</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86</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07592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28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28 July 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28 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28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Mar 2017 in Vancouver</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Oct 2017 in </a:t>
            </a:r>
            <a:r>
              <a:rPr lang="en-AU" dirty="0" err="1" smtClean="0"/>
              <a:t>Seongnam-si</a:t>
            </a:r>
            <a:r>
              <a:rPr lang="en-AU" dirty="0" smtClean="0"/>
              <a:t>, 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Korea</a:t>
            </a:r>
          </a:p>
          <a:p>
            <a:r>
              <a:rPr lang="en-AU" dirty="0" smtClean="0"/>
              <a:t>Date</a:t>
            </a:r>
          </a:p>
          <a:p>
            <a:pPr lvl="1"/>
            <a:r>
              <a:rPr lang="en-AU" dirty="0" smtClean="0"/>
              <a:t>30 Oct 2017 – 3 Nov 2017</a:t>
            </a:r>
          </a:p>
          <a:p>
            <a:r>
              <a:rPr lang="en-AU" dirty="0" smtClean="0"/>
              <a:t>Location</a:t>
            </a:r>
          </a:p>
          <a:p>
            <a:pPr lvl="1"/>
            <a:r>
              <a:rPr lang="en-AU" dirty="0" err="1" smtClean="0"/>
              <a:t>Seongnam-si</a:t>
            </a:r>
            <a:endParaRPr lang="en-AU" dirty="0" smtClean="0"/>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63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4588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SC discussion of the security comments from China NB in Nov 2016 has been overtaken by events …</a:t>
            </a:r>
            <a:endParaRPr lang="en-AU" dirty="0"/>
          </a:p>
        </p:txBody>
      </p:sp>
      <p:sp>
        <p:nvSpPr>
          <p:cNvPr id="3" name="Content Placeholder 2"/>
          <p:cNvSpPr>
            <a:spLocks noGrp="1"/>
          </p:cNvSpPr>
          <p:nvPr>
            <p:ph idx="1"/>
          </p:nvPr>
        </p:nvSpPr>
        <p:spPr/>
        <p:txBody>
          <a:bodyPr/>
          <a:lstStyle/>
          <a:p>
            <a:pPr lvl="1"/>
            <a:r>
              <a:rPr lang="en-GB" dirty="0" smtClean="0"/>
              <a:t>Previously, the SC had discussed how to deal with </a:t>
            </a:r>
            <a:r>
              <a:rPr lang="en-GB" dirty="0"/>
              <a:t>the China </a:t>
            </a:r>
            <a:r>
              <a:rPr lang="en-GB" dirty="0" smtClean="0"/>
              <a:t>NBs unsubstantiated </a:t>
            </a:r>
            <a:r>
              <a:rPr lang="en-GB" dirty="0"/>
              <a:t>negative comments on IEEE 802.1X-based standards </a:t>
            </a:r>
            <a:endParaRPr lang="en-GB" dirty="0" smtClean="0"/>
          </a:p>
          <a:p>
            <a:pPr lvl="2"/>
            <a:r>
              <a:rPr lang="en-GB" dirty="0" smtClean="0"/>
              <a:t>… and </a:t>
            </a:r>
            <a:r>
              <a:rPr lang="en-GB" dirty="0"/>
              <a:t>even </a:t>
            </a:r>
            <a:r>
              <a:rPr lang="en-GB" dirty="0" smtClean="0"/>
              <a:t>comments that </a:t>
            </a:r>
            <a:r>
              <a:rPr lang="en-GB" dirty="0"/>
              <a:t>are not even based on IEEE 802.1X but are incorrectly claimed to be based on IEEE 802.1X</a:t>
            </a:r>
            <a:r>
              <a:rPr lang="en-GB" dirty="0" smtClean="0"/>
              <a:t>)</a:t>
            </a:r>
          </a:p>
          <a:p>
            <a:pPr lvl="1"/>
            <a:r>
              <a:rPr lang="en-GB" dirty="0" smtClean="0"/>
              <a:t>The proposal to send a liaison to the China NB, SC6 or all NBs has been somewhat overtaken by the proposed establishment of the SC6 ad hoc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115727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proposed the formation of a Security ad hoc in WG1 to consider alleged insecurity of 802.1X</a:t>
            </a:r>
            <a:endParaRPr lang="en-AU" dirty="0"/>
          </a:p>
        </p:txBody>
      </p:sp>
      <p:sp>
        <p:nvSpPr>
          <p:cNvPr id="3" name="Content Placeholder 2"/>
          <p:cNvSpPr>
            <a:spLocks noGrp="1"/>
          </p:cNvSpPr>
          <p:nvPr>
            <p:ph idx="1"/>
          </p:nvPr>
        </p:nvSpPr>
        <p:spPr/>
        <p:txBody>
          <a:bodyPr/>
          <a:lstStyle/>
          <a:p>
            <a:pPr lvl="1"/>
            <a:r>
              <a:rPr lang="en-US" dirty="0" err="1"/>
              <a:t>Zhenhai</a:t>
            </a:r>
            <a:r>
              <a:rPr lang="en-US" dirty="0"/>
              <a:t> </a:t>
            </a:r>
            <a:r>
              <a:rPr lang="en-US" dirty="0" smtClean="0"/>
              <a:t>Huang (China NB, IWNCOMM) gave a presentation proposing the formation of a security ad hoc in WG1</a:t>
            </a:r>
          </a:p>
          <a:p>
            <a:pPr lvl="2"/>
            <a:r>
              <a:rPr lang="en-US" dirty="0" smtClean="0"/>
              <a:t>Presentation not yet officially available but screen short version is attached</a:t>
            </a:r>
          </a:p>
          <a:p>
            <a:pPr lvl="1"/>
            <a:r>
              <a:rPr lang="en-US" dirty="0" smtClean="0"/>
              <a:t>His case can be summarized as : </a:t>
            </a:r>
          </a:p>
          <a:p>
            <a:pPr lvl="2"/>
            <a:r>
              <a:rPr lang="en-US" dirty="0" smtClean="0"/>
              <a:t>IEEE 802 have responded to security comments in various PSDO ballots</a:t>
            </a:r>
          </a:p>
          <a:p>
            <a:pPr lvl="2"/>
            <a:r>
              <a:rPr lang="en-AU" dirty="0" smtClean="0"/>
              <a:t>IEEE 802 has declined to make any changes on basis that China NB has not provided any technical justification</a:t>
            </a:r>
          </a:p>
          <a:p>
            <a:pPr lvl="2"/>
            <a:r>
              <a:rPr lang="en-AU" dirty="0" smtClean="0"/>
              <a:t>China NB has provided technical justification in relation to 802.1X but there has not been satisfactory resolution of these comments</a:t>
            </a:r>
          </a:p>
          <a:p>
            <a:pPr lvl="2"/>
            <a:r>
              <a:rPr lang="en-AU" dirty="0" smtClean="0"/>
              <a:t>IEEE 802 can and has ignored comments from NBs because ballot has passed</a:t>
            </a:r>
          </a:p>
          <a:p>
            <a:pPr lvl="2"/>
            <a:r>
              <a:rPr lang="en-AU" dirty="0" smtClean="0"/>
              <a:t>The result is that SC6 standards have security flaws </a:t>
            </a:r>
          </a:p>
          <a:p>
            <a:pPr lvl="2"/>
            <a:r>
              <a:rPr lang="en-AU" dirty="0" smtClean="0"/>
              <a:t>A security ad hoc providing an ongoing security review will enable “</a:t>
            </a:r>
            <a:r>
              <a:rPr lang="en-AU" i="1" dirty="0" smtClean="0"/>
              <a:t>SC6 published standards and ongoing projects get wider support among participants and more trusted</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34742940"/>
              </p:ext>
            </p:extLst>
          </p:nvPr>
        </p:nvGraphicFramePr>
        <p:xfrm>
          <a:off x="7924800" y="2514600"/>
          <a:ext cx="914400" cy="771525"/>
        </p:xfrm>
        <a:graphic>
          <a:graphicData uri="http://schemas.openxmlformats.org/presentationml/2006/ole">
            <mc:AlternateContent xmlns:mc="http://schemas.openxmlformats.org/markup-compatibility/2006">
              <mc:Choice xmlns:v="urn:schemas-microsoft-com:vml" Requires="v">
                <p:oleObj spid="_x0000_s25102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9248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428695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6N15555: summary of voting on 802.1X</a:t>
            </a:r>
          </a:p>
          <a:p>
            <a:pPr lvl="1"/>
            <a:r>
              <a:rPr lang="en-AU" dirty="0" smtClean="0"/>
              <a:t>6N15613: China NB explanation of attack 802.1X</a:t>
            </a:r>
          </a:p>
          <a:p>
            <a:pPr lvl="2"/>
            <a:r>
              <a:rPr lang="en-AU" dirty="0" smtClean="0"/>
              <a:t>6N15658: IEEE 802 response</a:t>
            </a:r>
          </a:p>
          <a:p>
            <a:pPr lvl="1"/>
            <a:r>
              <a:rPr lang="en-AU" dirty="0" smtClean="0"/>
              <a:t>6N15840: China NB claim of intentional weaknesses</a:t>
            </a:r>
          </a:p>
          <a:p>
            <a:pPr lvl="2"/>
            <a:r>
              <a:rPr lang="en-AU" dirty="0" smtClean="0"/>
              <a:t>6N15870: </a:t>
            </a:r>
            <a:r>
              <a:rPr lang="en-AU" dirty="0"/>
              <a:t>IEEE 802 response</a:t>
            </a:r>
            <a:endParaRPr lang="en-AU" dirty="0" smtClean="0"/>
          </a:p>
          <a:p>
            <a:pPr lvl="2"/>
            <a:r>
              <a:rPr lang="en-AU" dirty="0" smtClean="0"/>
              <a:t>6N15887: Late response from NIST expert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43335110"/>
              </p:ext>
            </p:extLst>
          </p:nvPr>
        </p:nvGraphicFramePr>
        <p:xfrm>
          <a:off x="6781800" y="2362200"/>
          <a:ext cx="914400" cy="771525"/>
        </p:xfrm>
        <a:graphic>
          <a:graphicData uri="http://schemas.openxmlformats.org/presentationml/2006/ole">
            <mc:AlternateContent xmlns:mc="http://schemas.openxmlformats.org/markup-compatibility/2006">
              <mc:Choice xmlns:v="urn:schemas-microsoft-com:vml" Requires="v">
                <p:oleObj spid="_x0000_s24978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781800" y="23622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2409944"/>
              </p:ext>
            </p:extLst>
          </p:nvPr>
        </p:nvGraphicFramePr>
        <p:xfrm>
          <a:off x="7696200" y="2362200"/>
          <a:ext cx="914400" cy="771525"/>
        </p:xfrm>
        <a:graphic>
          <a:graphicData uri="http://schemas.openxmlformats.org/presentationml/2006/ole">
            <mc:AlternateContent xmlns:mc="http://schemas.openxmlformats.org/markup-compatibility/2006">
              <mc:Choice xmlns:v="urn:schemas-microsoft-com:vml" Requires="v">
                <p:oleObj spid="_x0000_s249790"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7696200" y="23622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1747512"/>
              </p:ext>
            </p:extLst>
          </p:nvPr>
        </p:nvGraphicFramePr>
        <p:xfrm>
          <a:off x="6781800" y="3048000"/>
          <a:ext cx="914400" cy="771525"/>
        </p:xfrm>
        <a:graphic>
          <a:graphicData uri="http://schemas.openxmlformats.org/presentationml/2006/ole">
            <mc:AlternateContent xmlns:mc="http://schemas.openxmlformats.org/markup-compatibility/2006">
              <mc:Choice xmlns:v="urn:schemas-microsoft-com:vml" Requires="v">
                <p:oleObj spid="_x0000_s249791"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6781800" y="30480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292166"/>
              </p:ext>
            </p:extLst>
          </p:nvPr>
        </p:nvGraphicFramePr>
        <p:xfrm>
          <a:off x="7696200" y="3048000"/>
          <a:ext cx="914400" cy="771525"/>
        </p:xfrm>
        <a:graphic>
          <a:graphicData uri="http://schemas.openxmlformats.org/presentationml/2006/ole">
            <mc:AlternateContent xmlns:mc="http://schemas.openxmlformats.org/markup-compatibility/2006">
              <mc:Choice xmlns:v="urn:schemas-microsoft-com:vml" Requires="v">
                <p:oleObj spid="_x0000_s249792"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7696200" y="30480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4862276"/>
              </p:ext>
            </p:extLst>
          </p:nvPr>
        </p:nvGraphicFramePr>
        <p:xfrm>
          <a:off x="6781800" y="3733800"/>
          <a:ext cx="914400" cy="771525"/>
        </p:xfrm>
        <a:graphic>
          <a:graphicData uri="http://schemas.openxmlformats.org/presentationml/2006/ole">
            <mc:AlternateContent xmlns:mc="http://schemas.openxmlformats.org/markup-compatibility/2006">
              <mc:Choice xmlns:v="urn:schemas-microsoft-com:vml" Requires="v">
                <p:oleObj spid="_x0000_s249793"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6781800" y="3733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44497080"/>
              </p:ext>
            </p:extLst>
          </p:nvPr>
        </p:nvGraphicFramePr>
        <p:xfrm>
          <a:off x="7696200" y="3733800"/>
          <a:ext cx="914400" cy="771525"/>
        </p:xfrm>
        <a:graphic>
          <a:graphicData uri="http://schemas.openxmlformats.org/presentationml/2006/ole">
            <mc:AlternateContent xmlns:mc="http://schemas.openxmlformats.org/markup-compatibility/2006">
              <mc:Choice xmlns:v="urn:schemas-microsoft-com:vml" Requires="v">
                <p:oleObj spid="_x0000_s249794"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76962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502259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6N14747: China NB response to an IEEE 802 liaison on 802.1X/AE</a:t>
            </a:r>
          </a:p>
          <a:p>
            <a:pPr lvl="1"/>
            <a:r>
              <a:rPr lang="en-AU" dirty="0" smtClean="0"/>
              <a:t>6N15523: Swiss NB comparison of </a:t>
            </a:r>
            <a:r>
              <a:rPr lang="en-AU" dirty="0"/>
              <a:t>TePAKA4 </a:t>
            </a:r>
            <a:r>
              <a:rPr lang="en-AU" dirty="0" smtClean="0"/>
              <a:t>&amp; IEEE </a:t>
            </a:r>
            <a:r>
              <a:rPr lang="en-AU" dirty="0"/>
              <a:t>802.1X</a:t>
            </a:r>
            <a:endParaRPr lang="en-AU" dirty="0" smtClean="0"/>
          </a:p>
          <a:p>
            <a:pPr lvl="2"/>
            <a:r>
              <a:rPr lang="en-AU" dirty="0" smtClean="0"/>
              <a:t>6N15646: IEEE 802 response</a:t>
            </a:r>
          </a:p>
          <a:p>
            <a:pPr lvl="2"/>
            <a:r>
              <a:rPr lang="en-AU" dirty="0" smtClean="0"/>
              <a:t>6N15662: Swiss NB response</a:t>
            </a:r>
          </a:p>
          <a:p>
            <a:pPr lvl="2"/>
            <a:r>
              <a:rPr lang="en-AU" dirty="0" smtClean="0"/>
              <a:t>6N15674: </a:t>
            </a:r>
            <a:r>
              <a:rPr lang="en-AU" dirty="0"/>
              <a:t>Swiss NB response</a:t>
            </a:r>
            <a:endParaRPr lang="en-AU" dirty="0" smtClean="0"/>
          </a:p>
          <a:p>
            <a:pPr lvl="1"/>
            <a:r>
              <a:rPr lang="en-AU" dirty="0"/>
              <a:t>6N15845: IEEE 802 e</a:t>
            </a:r>
            <a:r>
              <a:rPr lang="en-AU" dirty="0" smtClean="0"/>
              <a:t>xplanation </a:t>
            </a:r>
            <a:r>
              <a:rPr lang="en-AU" dirty="0"/>
              <a:t>of </a:t>
            </a:r>
            <a:r>
              <a:rPr lang="en-AU" dirty="0" smtClean="0"/>
              <a:t>certificate use </a:t>
            </a:r>
            <a:r>
              <a:rPr lang="en-AU" dirty="0"/>
              <a:t>in 802.1X EAP-TLS</a:t>
            </a:r>
            <a:endParaRPr lang="en-AU" dirty="0" smtClean="0"/>
          </a:p>
          <a:p>
            <a:pPr lvl="1"/>
            <a:r>
              <a:rPr lang="en-AU" dirty="0" smtClean="0"/>
              <a:t>6N16509: IEEE 802.3bw ballot response noting 802.3 is security agnostic</a:t>
            </a:r>
          </a:p>
          <a:p>
            <a:pPr lvl="1"/>
            <a:r>
              <a:rPr lang="en-AU" dirty="0" err="1" smtClean="0"/>
              <a:t>etc</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942580759"/>
              </p:ext>
            </p:extLst>
          </p:nvPr>
        </p:nvGraphicFramePr>
        <p:xfrm>
          <a:off x="685800" y="5638800"/>
          <a:ext cx="914400" cy="771525"/>
        </p:xfrm>
        <a:graphic>
          <a:graphicData uri="http://schemas.openxmlformats.org/presentationml/2006/ole">
            <mc:AlternateContent xmlns:mc="http://schemas.openxmlformats.org/markup-compatibility/2006">
              <mc:Choice xmlns:v="urn:schemas-microsoft-com:vml" Requires="v">
                <p:oleObj spid="_x0000_s26339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85800" y="5638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4014095"/>
              </p:ext>
            </p:extLst>
          </p:nvPr>
        </p:nvGraphicFramePr>
        <p:xfrm>
          <a:off x="1371600" y="5638800"/>
          <a:ext cx="914400" cy="771525"/>
        </p:xfrm>
        <a:graphic>
          <a:graphicData uri="http://schemas.openxmlformats.org/presentationml/2006/ole">
            <mc:AlternateContent xmlns:mc="http://schemas.openxmlformats.org/markup-compatibility/2006">
              <mc:Choice xmlns:v="urn:schemas-microsoft-com:vml" Requires="v">
                <p:oleObj spid="_x0000_s26339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371600" y="5638800"/>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65153278"/>
              </p:ext>
            </p:extLst>
          </p:nvPr>
        </p:nvGraphicFramePr>
        <p:xfrm>
          <a:off x="2057400" y="5638800"/>
          <a:ext cx="914400" cy="771525"/>
        </p:xfrm>
        <a:graphic>
          <a:graphicData uri="http://schemas.openxmlformats.org/presentationml/2006/ole">
            <mc:AlternateContent xmlns:mc="http://schemas.openxmlformats.org/markup-compatibility/2006">
              <mc:Choice xmlns:v="urn:schemas-microsoft-com:vml" Requires="v">
                <p:oleObj spid="_x0000_s263393"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2057400" y="5638800"/>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65792590"/>
              </p:ext>
            </p:extLst>
          </p:nvPr>
        </p:nvGraphicFramePr>
        <p:xfrm>
          <a:off x="2743200" y="5638800"/>
          <a:ext cx="914400" cy="771525"/>
        </p:xfrm>
        <a:graphic>
          <a:graphicData uri="http://schemas.openxmlformats.org/presentationml/2006/ole">
            <mc:AlternateContent xmlns:mc="http://schemas.openxmlformats.org/markup-compatibility/2006">
              <mc:Choice xmlns:v="urn:schemas-microsoft-com:vml" Requires="v">
                <p:oleObj spid="_x0000_s263394"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2743200" y="5638800"/>
                        <a:ext cx="914400" cy="7715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62866369"/>
              </p:ext>
            </p:extLst>
          </p:nvPr>
        </p:nvGraphicFramePr>
        <p:xfrm>
          <a:off x="3505200" y="5638800"/>
          <a:ext cx="914400" cy="771525"/>
        </p:xfrm>
        <a:graphic>
          <a:graphicData uri="http://schemas.openxmlformats.org/presentationml/2006/ole">
            <mc:AlternateContent xmlns:mc="http://schemas.openxmlformats.org/markup-compatibility/2006">
              <mc:Choice xmlns:v="urn:schemas-microsoft-com:vml" Requires="v">
                <p:oleObj spid="_x0000_s263395"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3505200" y="5638800"/>
                        <a:ext cx="914400" cy="771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49568505"/>
              </p:ext>
            </p:extLst>
          </p:nvPr>
        </p:nvGraphicFramePr>
        <p:xfrm>
          <a:off x="4267200" y="5638800"/>
          <a:ext cx="914400" cy="771525"/>
        </p:xfrm>
        <a:graphic>
          <a:graphicData uri="http://schemas.openxmlformats.org/presentationml/2006/ole">
            <mc:AlternateContent xmlns:mc="http://schemas.openxmlformats.org/markup-compatibility/2006">
              <mc:Choice xmlns:v="urn:schemas-microsoft-com:vml" Requires="v">
                <p:oleObj spid="_x0000_s263396"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4267200" y="5638800"/>
                        <a:ext cx="914400" cy="7715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950064771"/>
              </p:ext>
            </p:extLst>
          </p:nvPr>
        </p:nvGraphicFramePr>
        <p:xfrm>
          <a:off x="5029200" y="5638800"/>
          <a:ext cx="914400" cy="771525"/>
        </p:xfrm>
        <a:graphic>
          <a:graphicData uri="http://schemas.openxmlformats.org/presentationml/2006/ole">
            <mc:AlternateContent xmlns:mc="http://schemas.openxmlformats.org/markup-compatibility/2006">
              <mc:Choice xmlns:v="urn:schemas-microsoft-com:vml" Requires="v">
                <p:oleObj spid="_x0000_s263397" name="Acrobat Document" showAsIcon="1" r:id="rId15" imgW="914400" imgH="771480" progId="AcroExch.Document.DC">
                  <p:embed/>
                </p:oleObj>
              </mc:Choice>
              <mc:Fallback>
                <p:oleObj name="Acrobat Document" showAsIcon="1" r:id="rId15" imgW="914400" imgH="771480" progId="AcroExch.Document.DC">
                  <p:embed/>
                  <p:pic>
                    <p:nvPicPr>
                      <p:cNvPr id="0" name=""/>
                      <p:cNvPicPr/>
                      <p:nvPr/>
                    </p:nvPicPr>
                    <p:blipFill>
                      <a:blip r:embed="rId16"/>
                      <a:stretch>
                        <a:fillRect/>
                      </a:stretch>
                    </p:blipFill>
                    <p:spPr>
                      <a:xfrm>
                        <a:off x="5029200" y="5638800"/>
                        <a:ext cx="914400" cy="7715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74129713"/>
              </p:ext>
            </p:extLst>
          </p:nvPr>
        </p:nvGraphicFramePr>
        <p:xfrm>
          <a:off x="5791200" y="5638800"/>
          <a:ext cx="914400" cy="771525"/>
        </p:xfrm>
        <a:graphic>
          <a:graphicData uri="http://schemas.openxmlformats.org/presentationml/2006/ole">
            <mc:AlternateContent xmlns:mc="http://schemas.openxmlformats.org/markup-compatibility/2006">
              <mc:Choice xmlns:v="urn:schemas-microsoft-com:vml" Requires="v">
                <p:oleObj spid="_x0000_s263398" name="Acrobat Document" showAsIcon="1" r:id="rId17" imgW="914400" imgH="771480" progId="AcroExch.Document.DC">
                  <p:embed/>
                </p:oleObj>
              </mc:Choice>
              <mc:Fallback>
                <p:oleObj name="Acrobat Document" showAsIcon="1" r:id="rId17" imgW="914400" imgH="771480" progId="AcroExch.Document.DC">
                  <p:embed/>
                  <p:pic>
                    <p:nvPicPr>
                      <p:cNvPr id="0" name=""/>
                      <p:cNvPicPr/>
                      <p:nvPr/>
                    </p:nvPicPr>
                    <p:blipFill>
                      <a:blip r:embed="rId18"/>
                      <a:stretch>
                        <a:fillRect/>
                      </a:stretch>
                    </p:blipFill>
                    <p:spPr>
                      <a:xfrm>
                        <a:off x="57912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878028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in Vancouver</a:t>
            </a:r>
            <a:endParaRPr lang="en-AU" dirty="0"/>
          </a:p>
        </p:txBody>
      </p:sp>
      <p:sp>
        <p:nvSpPr>
          <p:cNvPr id="3" name="Content Placeholder 2"/>
          <p:cNvSpPr>
            <a:spLocks noGrp="1"/>
          </p:cNvSpPr>
          <p:nvPr>
            <p:ph idx="1"/>
          </p:nvPr>
        </p:nvSpPr>
        <p:spPr/>
        <p:txBody>
          <a:bodyPr/>
          <a:lstStyle/>
          <a:p>
            <a:pPr lvl="1"/>
            <a:r>
              <a:rPr lang="en-AU" dirty="0" smtClean="0"/>
              <a:t>During the closing plenary of SC6, a vote on the security ad hoc was approved</a:t>
            </a:r>
          </a:p>
          <a:p>
            <a:pPr lvl="1"/>
            <a:r>
              <a:rPr lang="en-AU" dirty="0" smtClean="0"/>
              <a:t>The IEEE 802 rep (Andrew Myles) noted that while the ad hoc might be useful as a forum to discuss security in SC6, the underlying issue is a disagreement between IEEE 802 and the China NB</a:t>
            </a:r>
          </a:p>
          <a:p>
            <a:pPr lvl="1"/>
            <a:r>
              <a:rPr lang="en-AU" dirty="0" smtClean="0"/>
              <a:t>He noted that a more productive way to solve this problem was for the China NB and IEEE 802 security experts to get together</a:t>
            </a:r>
          </a:p>
          <a:p>
            <a:pPr lvl="1"/>
            <a:r>
              <a:rPr lang="en-AU" dirty="0" smtClean="0"/>
              <a:t>He invited a China NB representative to attend the IEEE 802 plenary meeting in Vancouver this week</a:t>
            </a:r>
          </a:p>
          <a:p>
            <a:pPr lvl="2"/>
            <a:r>
              <a:rPr lang="en-AU" dirty="0" smtClean="0"/>
              <a:t>Andrew also sent an e-mail (to zhenhai.huang@iwncomm.com; </a:t>
            </a:r>
            <a:r>
              <a:rPr lang="en-AU" dirty="0" smtClean="0">
                <a:hlinkClick r:id="rId2"/>
              </a:rPr>
              <a:t>duzq@iwncomm.com</a:t>
            </a:r>
            <a:r>
              <a:rPr lang="en-AU" dirty="0" smtClean="0"/>
              <a:t>) after the meeting</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36179010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a:t>
            </a:r>
            <a:r>
              <a:rPr lang="en-AU" dirty="0"/>
              <a:t>in Vancouver</a:t>
            </a:r>
          </a:p>
        </p:txBody>
      </p:sp>
      <p:sp>
        <p:nvSpPr>
          <p:cNvPr id="3" name="Content Placeholder 2"/>
          <p:cNvSpPr>
            <a:spLocks noGrp="1"/>
          </p:cNvSpPr>
          <p:nvPr>
            <p:ph idx="1"/>
          </p:nvPr>
        </p:nvSpPr>
        <p:spPr>
          <a:xfrm>
            <a:off x="685800" y="1524000"/>
            <a:ext cx="7772400" cy="4114800"/>
          </a:xfrm>
        </p:spPr>
        <p:txBody>
          <a:bodyPr/>
          <a:lstStyle/>
          <a:p>
            <a:pPr lvl="1"/>
            <a:r>
              <a:rPr lang="en-AU" dirty="0" smtClean="0"/>
              <a:t>…</a:t>
            </a:r>
          </a:p>
          <a:p>
            <a:pPr lvl="1"/>
            <a:r>
              <a:rPr lang="en-AU" dirty="0" smtClean="0"/>
              <a:t>A summary from a person at the meeting of the China NB response was</a:t>
            </a:r>
          </a:p>
          <a:p>
            <a:pPr lvl="2"/>
            <a:r>
              <a:rPr lang="en-AU" i="1" dirty="0"/>
              <a:t>It sounded like they appreciated the invitation, and would get back to you on this.  They also understood that this invitation was open to all national bodies in SC6, and not just the Chinese national body.  There was no indication that they would definitely accept that, but that they would consider the </a:t>
            </a:r>
            <a:r>
              <a:rPr lang="en-AU" i="1" dirty="0" smtClean="0"/>
              <a:t>invitation</a:t>
            </a:r>
          </a:p>
          <a:p>
            <a:pPr lvl="1"/>
            <a:r>
              <a:rPr lang="en-AU" dirty="0" smtClean="0"/>
              <a:t>Paul Nikolich (802 EC Chair) subsequently also sent  an invitation</a:t>
            </a:r>
          </a:p>
          <a:p>
            <a:pPr lvl="2"/>
            <a:r>
              <a:rPr lang="en-AU" dirty="0" smtClean="0"/>
              <a:t>See </a:t>
            </a:r>
            <a:r>
              <a:rPr lang="en-AU" dirty="0" smtClean="0">
                <a:hlinkClick r:id="rId2"/>
              </a:rPr>
              <a:t>invitation</a:t>
            </a:r>
            <a:endParaRPr lang="en-AU" dirty="0" smtClean="0"/>
          </a:p>
          <a:p>
            <a:pPr lvl="1"/>
            <a:r>
              <a:rPr lang="en-AU" dirty="0" smtClean="0"/>
              <a:t>The China NB declined the invitation</a:t>
            </a:r>
          </a:p>
          <a:p>
            <a:pPr lvl="2"/>
            <a:r>
              <a:rPr lang="en-AU" dirty="0" smtClean="0"/>
              <a:t>See following pages</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7032513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a:t>
            </a:r>
            <a:r>
              <a:rPr lang="en-AU" dirty="0" smtClean="0"/>
              <a:t>invitation to attend the Vancouver meeting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US" sz="1600" i="1" dirty="0" smtClean="0"/>
              <a:t>Dear </a:t>
            </a:r>
            <a:r>
              <a:rPr lang="en-US" sz="1600" i="1" dirty="0"/>
              <a:t>Paul Nikolich,</a:t>
            </a:r>
            <a:endParaRPr lang="en-AU" sz="1600" i="1" dirty="0"/>
          </a:p>
          <a:p>
            <a:pPr marL="1588" lvl="1" indent="0">
              <a:buNone/>
            </a:pPr>
            <a:r>
              <a:rPr lang="en-US" sz="1600" i="1" dirty="0" smtClean="0"/>
              <a:t>I’ve </a:t>
            </a:r>
            <a:r>
              <a:rPr lang="en-US" sz="1600" i="1" dirty="0"/>
              <a:t>received your mail. Thank you for your invitation.</a:t>
            </a:r>
            <a:endParaRPr lang="en-AU" sz="1600" i="1" dirty="0"/>
          </a:p>
          <a:p>
            <a:pPr marL="1588" lvl="1" indent="0">
              <a:buNone/>
            </a:pPr>
            <a:r>
              <a:rPr lang="en-US" sz="1600" i="1" dirty="0"/>
              <a:t>Mr. Myles also sent an invitation to me and another Chinese expert via e-mail on 13</a:t>
            </a:r>
            <a:r>
              <a:rPr lang="en-US" sz="1600" i="1" baseline="30000" dirty="0"/>
              <a:t>th</a:t>
            </a:r>
            <a:r>
              <a:rPr lang="en-US" sz="1600" i="1" dirty="0"/>
              <a:t>, February, and I replied to him on 16</a:t>
            </a:r>
            <a:r>
              <a:rPr lang="en-US" sz="1600" i="1" baseline="30000" dirty="0"/>
              <a:t>th</a:t>
            </a:r>
            <a:r>
              <a:rPr lang="en-US" sz="1600" i="1" dirty="0"/>
              <a:t>, February that I was considering it.</a:t>
            </a:r>
            <a:endParaRPr lang="en-AU" sz="1600" i="1" dirty="0"/>
          </a:p>
          <a:p>
            <a:pPr marL="1588" lvl="1" indent="0">
              <a:buNone/>
            </a:pPr>
            <a:r>
              <a:rPr lang="en-US" sz="1600" i="1" dirty="0" smtClean="0"/>
              <a:t>Thank </a:t>
            </a:r>
            <a:r>
              <a:rPr lang="en-US" sz="1600" i="1" dirty="0"/>
              <a:t>you for your affirmation to Chinese proposal on establishing an ad hoc group on security (ADHS) at the SC6 Tunisia meeting, with the objective of promoting the participation for more SC6 NBs and experts efficiently, thus to make SC6 finally published standards more trusted in technology. </a:t>
            </a:r>
            <a:endParaRPr lang="en-US" sz="1600" i="1" dirty="0" smtClean="0"/>
          </a:p>
          <a:p>
            <a:pPr marL="1588" lvl="1" indent="0">
              <a:buNone/>
            </a:pPr>
            <a:r>
              <a:rPr lang="en-US"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1580783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invitation to attend the Vancouver meeting </a:t>
            </a:r>
            <a:br>
              <a:rPr lang="en-AU" dirty="0"/>
            </a:br>
            <a:endParaRPr lang="en-AU" dirty="0"/>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AU" sz="1600" i="1" dirty="0" smtClean="0"/>
              <a:t>….</a:t>
            </a:r>
            <a:endParaRPr lang="en-AU" sz="1600" i="1" dirty="0"/>
          </a:p>
          <a:p>
            <a:pPr marL="1588" lvl="1" indent="0">
              <a:buNone/>
            </a:pPr>
            <a:r>
              <a:rPr lang="en-US" sz="1600" i="1" dirty="0" smtClean="0"/>
              <a:t>As </a:t>
            </a:r>
            <a:r>
              <a:rPr lang="en-US" sz="1600" i="1" dirty="0"/>
              <a:t>a matter of fact, it will be more suitable to carry out relevant security technique discussion on proposals submitted to SC6 under the framework of SC6, since more experts from SC6 NBs could participate and more contributions could be received, in addition, technical discussion and proposal promotion could be effectively combined. Based on the above mentioned consideration, we prepared well before the SC6 Tunisia meeting and expected to exchange opinions and viewpoints further with experts from IEEE 802 and other SC6 NBs on issues we all concerned face to face, to make the greatest effort for reaching consensus. Unfortunately, IEEE 802 experts were absent at the venue of the meeting. Anyway, now the voting for approving establishment of the AHDS has started, if it would be finally approved by SC6, we’ll have a very good international platform for making every effort to reach common understanding related to security techniques, getting more attention and positive participation of more NBs and experts, which will be helpful to both IEEE 802 and China. </a:t>
            </a:r>
            <a:endParaRPr lang="en-US" sz="1600" i="1" dirty="0" smtClean="0"/>
          </a:p>
          <a:p>
            <a:pPr marL="1588" lvl="1" indent="0">
              <a:buNone/>
            </a:pPr>
            <a:r>
              <a:rPr lang="en-US" sz="160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0838229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invitation to attend the Vancouver meeting </a:t>
            </a:r>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US" sz="1600" i="1" dirty="0" smtClean="0"/>
              <a:t>…</a:t>
            </a:r>
            <a:endParaRPr lang="en-AU" sz="1600" i="1" dirty="0"/>
          </a:p>
          <a:p>
            <a:pPr marL="1588" lvl="1" indent="0">
              <a:buNone/>
            </a:pPr>
            <a:r>
              <a:rPr lang="en-US" sz="1600" i="1" dirty="0" smtClean="0"/>
              <a:t>Considering </a:t>
            </a:r>
            <a:r>
              <a:rPr lang="en-US" sz="1600" i="1" dirty="0"/>
              <a:t>what mentioned above, it is appropriate to discuss issues we concerned at the level of SC6 meeting or future ADHS meeting. We definitely look forward to discussing and disposing technical issues and comments concerned by both sides sufficiently.</a:t>
            </a:r>
            <a:endParaRPr lang="en-AU" sz="1600" i="1" dirty="0"/>
          </a:p>
          <a:p>
            <a:pPr marL="1588" lvl="1" indent="0">
              <a:buNone/>
            </a:pPr>
            <a:r>
              <a:rPr lang="en-US" sz="1600" i="1" dirty="0" smtClean="0"/>
              <a:t>To </a:t>
            </a:r>
            <a:r>
              <a:rPr lang="en-US" sz="1600" i="1" dirty="0"/>
              <a:t>this end, we won’t attend IEEE 802 plenary, however, thank you for your invitation all the same.</a:t>
            </a:r>
            <a:endParaRPr lang="en-AU" sz="1600" i="1" dirty="0"/>
          </a:p>
          <a:p>
            <a:pPr marL="1588" lvl="1" indent="0">
              <a:buNone/>
            </a:pPr>
            <a:r>
              <a:rPr lang="en-US" sz="1600" i="1" dirty="0" smtClean="0"/>
              <a:t>Best </a:t>
            </a:r>
            <a:r>
              <a:rPr lang="en-US" sz="1600" i="1" dirty="0"/>
              <a:t>wishes</a:t>
            </a:r>
            <a:endParaRPr lang="en-AU" sz="1600" i="1" dirty="0"/>
          </a:p>
          <a:p>
            <a:pPr marL="1588" lvl="1" indent="0">
              <a:buNone/>
            </a:pPr>
            <a:r>
              <a:rPr lang="en-AU" sz="1600" i="1" dirty="0"/>
              <a:t>  </a:t>
            </a:r>
            <a:r>
              <a:rPr lang="en-AU" sz="1600" i="1" dirty="0" err="1"/>
              <a:t>Zhenhai</a:t>
            </a:r>
            <a:r>
              <a:rPr lang="en-AU" sz="1600" i="1" dirty="0"/>
              <a:t> Huang</a:t>
            </a:r>
            <a:br>
              <a:rPr lang="en-AU" sz="1600" i="1" dirty="0"/>
            </a:br>
            <a:r>
              <a:rPr lang="en-AU" sz="1600" i="1" dirty="0"/>
              <a:t>  ISO/IEC JTC1/SC6 Mirror Committee, China</a:t>
            </a:r>
            <a:br>
              <a:rPr lang="en-AU" sz="1600" i="1" dirty="0"/>
            </a:br>
            <a:r>
              <a:rPr lang="en-AU" sz="1600" i="1" dirty="0"/>
              <a:t>  Phone: +86 29 87607822</a:t>
            </a:r>
            <a:br>
              <a:rPr lang="en-AU" sz="1600" i="1" dirty="0"/>
            </a:br>
            <a:r>
              <a:rPr lang="en-AU" sz="1600" i="1" dirty="0"/>
              <a:t>  Fax:   +86 29 87607829       </a:t>
            </a:r>
            <a:br>
              <a:rPr lang="en-AU" sz="1600" i="1" dirty="0"/>
            </a:br>
            <a:r>
              <a:rPr lang="en-AU" sz="1600" i="1" dirty="0"/>
              <a:t>  Mail:  </a:t>
            </a:r>
            <a:r>
              <a:rPr lang="en-AU" sz="1600" i="1" u="sng" dirty="0">
                <a:hlinkClick r:id="rId2"/>
              </a:rPr>
              <a:t>zhenhai.huang@iwncomm.com</a:t>
            </a:r>
            <a:r>
              <a:rPr lang="en-AU" sz="1600" i="1" dirty="0"/>
              <a:t/>
            </a:r>
            <a:br>
              <a:rPr lang="en-AU" sz="1600" i="1" dirty="0"/>
            </a:br>
            <a:r>
              <a:rPr lang="en-AU" sz="1600" i="1" dirty="0"/>
              <a:t>          </a:t>
            </a:r>
            <a:r>
              <a:rPr lang="en-AU" sz="1600" i="1" u="sng" dirty="0">
                <a:hlinkClick r:id="rId3"/>
              </a:rPr>
              <a:t>chinasc6@163.com</a:t>
            </a:r>
            <a:endParaRPr lang="en-AU" sz="1600"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269354775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15139</Words>
  <Application>Microsoft Office PowerPoint</Application>
  <PresentationFormat>On-screen Show (4:3)</PresentationFormat>
  <Paragraphs>2151</Paragraphs>
  <Slides>168</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168</vt:i4>
      </vt:variant>
    </vt:vector>
  </HeadingPairs>
  <TitlesOfParts>
    <vt:vector size="171" baseType="lpstr">
      <vt:lpstr>802-11-Submission</vt:lpstr>
      <vt:lpstr>Acrobat Document</vt:lpstr>
      <vt:lpstr>Packager Shell Object</vt:lpstr>
      <vt:lpstr>IEEE 802 JTC1 Standing Committee May 2017 agenda</vt:lpstr>
      <vt:lpstr>This document will be used to run the IEEE 802 JTC1 SC meetings in Korea in May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two slots at the May 2017 interim meeting in Korea</vt:lpstr>
      <vt:lpstr>The IEEE 802 JTC1 SC regular meeting has a high level list of agenda items to be considered</vt:lpstr>
      <vt:lpstr>The IEEE 802 JTC1 SC will consider approving its agenda for its Korea meeting</vt:lpstr>
      <vt:lpstr>The IEEE 802 JTC1 SC will consider approval of the minutes of its Vancouver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ISO has modified the rules for FDIS ballots</vt:lpstr>
      <vt:lpstr>ISO has modified the rules for FDIS ballots</vt:lpstr>
      <vt:lpstr>ISO has modified the rules for FDIS ballots</vt:lpstr>
      <vt:lpstr>ISO has modified the rules for FDIS ballots</vt:lpstr>
      <vt:lpstr>Only three FDIS ballots under PSDO are affected by transition arrangements</vt:lpstr>
      <vt:lpstr>IEEE 802 has pushed 22 standards completely through the PSDO ratification process</vt:lpstr>
      <vt:lpstr>IEEE 802 has pushed 22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closes on 18 April 2017</vt:lpstr>
      <vt:lpstr>802.1Qbv-2015 FDIS ballot received the usual comment from China</vt:lpstr>
      <vt:lpstr>IEEE 802.1AB-2016 FDIS ballot passed with a response required</vt:lpstr>
      <vt:lpstr>IEEE 802.1AB-2016 FDIS ballot received the usual comment from China</vt:lpstr>
      <vt:lpstr>IEEE 802.1AB-2016 FDIS ballot received the usual comment from China</vt:lpstr>
      <vt:lpstr>IEEE 802.1Qca-2015 FDIS ballot passed on 18 April 2017 with response required </vt:lpstr>
      <vt:lpstr>802.1Qca-2015 FDIS ballot received the usual comment from China</vt:lpstr>
      <vt:lpstr>IEEE 802.1Qbu is waiting for start of FDIS</vt:lpstr>
      <vt:lpstr>IEEE 802.1Qbz is waiting for start of FDIS</vt:lpstr>
      <vt:lpstr>IEEE 802.1AC-Rev 60-day ballot closes on 24 May 2017</vt:lpstr>
      <vt:lpstr>IEEE 802.1Qcd-2015 FDIS ballot closes 18 Apr 17</vt:lpstr>
      <vt:lpstr>IEEE 802d 60-day ballot closes on 15 June 2017</vt:lpstr>
      <vt:lpstr>IEEE 802.1AEcg is waiting for start of 60-day ballot</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 closing on 20 July 2017</vt:lpstr>
      <vt:lpstr>IEEE 802.3 has twelve standards in the pipeline for ratification under the PSDO</vt:lpstr>
      <vt:lpstr>ISO/IEC/IEEE 802-3-2015  is now published</vt:lpstr>
      <vt:lpstr>IEEE 802.3bw FDIS ballot closes on 11 Sep 2017</vt:lpstr>
      <vt:lpstr>IEEE 802.3bp is waiting for start of FDIS</vt:lpstr>
      <vt:lpstr>IEEE 802.3bn 60-day pre-ballot passed but requires a response</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is waiting for start of FDIS ballot</vt:lpstr>
      <vt:lpstr>IEEE 802.3br is waiting for start of FDIS ballot</vt:lpstr>
      <vt:lpstr>IEEE 802.3by is waiting for start of FDIS ballot</vt:lpstr>
      <vt:lpstr>IEEE 802.3bv has been liaised</vt:lpstr>
      <vt:lpstr>IEEE 802.3bu has been liaised</vt:lpstr>
      <vt:lpstr>IEEE 802.3bz is waiting for start of FDIS ballot</vt:lpstr>
      <vt:lpstr>IEEE 802.3/Cor 1 has been liaised</vt:lpstr>
      <vt:lpstr>IEEE 802.3bs has been liaised</vt:lpstr>
      <vt:lpstr>IEEE 802.11 has ten standards in the pipeline for ratification under the PSDO</vt:lpstr>
      <vt:lpstr>IEEE 802.11mc passed 60-day pre-ballot but a response to the China NB comment is required</vt:lpstr>
      <vt:lpstr>IEEE 802.11-2016 60-day ballot received the usual negative comment from China NB</vt:lpstr>
      <vt:lpstr>IEEE 802.11-2016 60-day ballot received the usual negative comment from China NB</vt:lpstr>
      <vt:lpstr>The SC will consider a motion to approve a response to comments on IEEE 802.11-2016</vt:lpstr>
      <vt:lpstr>IEEE 802.11ah will be submitted to 60-day pre-ballot in April/May 2017</vt:lpstr>
      <vt:lpstr>IEEE 802.11ai passed 60-day pre-ballot but a response to China NB comments is required</vt:lpstr>
      <vt:lpstr>The consideration of IEEE 802.11ai by ISO just became more complex</vt:lpstr>
      <vt:lpstr>IEEE 802.11ai 60-day ballot received the usual negative comments from China NB</vt:lpstr>
      <vt:lpstr>IEEE 802.11ai 60-day ballot received the usual negative comments from China NB</vt:lpstr>
      <vt:lpstr>IEEE 802.11ai 60-day ballot received the usual negative comments from China NB</vt:lpstr>
      <vt:lpstr>The SC will consider a motion to approve a response to comments on IEEE 802.11ai-2016</vt:lpstr>
      <vt:lpstr>IEEE 802.11aj will be liaised when appropriate</vt:lpstr>
      <vt:lpstr>IEEE 802.11ak will be liaised when appropriate</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in about Sep 2017</vt:lpstr>
      <vt:lpstr>IEEE 802.15.4-2015 is waiting for FDIS start</vt:lpstr>
      <vt:lpstr>IEEE 802.15.6-2012 FDIS ballot closes in about Sep 2017</vt:lpstr>
      <vt:lpstr>IEEE 802.21 has two standards in the pipeline for ratification under the PSDO</vt:lpstr>
      <vt:lpstr>IEEE 802.21-rev will start 60-day ballot soon</vt:lpstr>
      <vt:lpstr>IEEE 802.21.1 will start 60-day ballot soon</vt:lpstr>
      <vt:lpstr>IEEE 802.22 has two standards in the pipeline for ratification under the PSDO</vt:lpstr>
      <vt:lpstr>IEEE 802.22a FDIS ballot will close on 28 July 2017</vt:lpstr>
      <vt:lpstr>IEEE 802.22b FDIS ballot will close on 28 July 2017</vt:lpstr>
      <vt:lpstr>The next SC6 meeting will be held in Oct 2017 in Seongnam-si, Korea</vt:lpstr>
      <vt:lpstr>The SC discussion of the security comments from China NB in Nov 2016 has been overtaken by events …</vt:lpstr>
      <vt:lpstr>China NB proposed the formation of a Security ad hoc in WG1 to consider alleged insecurity of 802.1X</vt:lpstr>
      <vt:lpstr>The evidence for the security of 802.1X was dealt with in early 2014 at the Ottawa SC6 meeting</vt:lpstr>
      <vt:lpstr>The evidence for the security of 802.1X was dealt with in early 2014 at the Ottawa SC6 meeting</vt:lpstr>
      <vt:lpstr>A China NB rep was invited to participate in the meeting in Vancouver</vt:lpstr>
      <vt:lpstr>A China NB rep was invited to participate in the meeting in Vancouver</vt:lpstr>
      <vt:lpstr>The China NB declined the invitation to attend the Vancouver meeting  </vt:lpstr>
      <vt:lpstr>The China NB declined the invitation to attend the Vancouver meeting  </vt:lpstr>
      <vt:lpstr>The China NB declined the invitation to attend the Vancouver meeting </vt:lpstr>
      <vt:lpstr>SC6 are holding a vote on the establishment of the security ad hoc</vt:lpstr>
      <vt:lpstr>The proposed TOR is problematic in a number of areas </vt:lpstr>
      <vt:lpstr>The proposed TOR is problematic in a number of areas </vt:lpstr>
      <vt:lpstr>The proposed TOR is problematic in a number of areas </vt:lpstr>
      <vt:lpstr>The proposed TOR is problematic in a number of areas </vt:lpstr>
      <vt:lpstr>The SC discussed sending a LS to SC6 in Vancouver</vt:lpstr>
      <vt:lpstr>A LS was sent by IEEE 802 to SC6 in relation to the proposed Security Ad Hoc</vt:lpstr>
      <vt:lpstr>The SC6 Chair responded positively to the LS and open invitation </vt:lpstr>
      <vt:lpstr>The voting on the Security ad hoc ballot is currently 0/1/0</vt:lpstr>
      <vt:lpstr>The IEEE 802 Chair has issued an open invitation to the China NB to attend IEEE 802 meetings</vt:lpstr>
      <vt:lpstr>The IEEE 802 Chair has issued an open invitation to the China NB to attend IEEE 802 meetings</vt:lpstr>
      <vt:lpstr>No reply had received to an open invitation to the China NB to attend IEEE 802 meetings </vt:lpstr>
      <vt:lpstr>IEEE-SA China Advisory Board  was asked about SC6 issues</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There is probably no need to respond to the China NB SC6 secretariat letter</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There was no response from WG1 to a LS sent by IEEE 802 in July 2016</vt:lpstr>
      <vt:lpstr>The SC discussed the increasing PSDO abstain trend in Nov 2016</vt:lpstr>
      <vt:lpstr>In the last two years there has been an increase in the proportion of abstains in 60-day ballots</vt:lpstr>
      <vt:lpstr>In 2017, the abstain rate remains mostly above 50%</vt:lpstr>
      <vt:lpstr>IEEE-SA staff are recommending that no letter be sent to SC6 or JTC1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The SC will consider the next steps for the letter to SC6 NB related to abstains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2017-05-02T04:07:40Z</dcterms:modified>
</cp:coreProperties>
</file>