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1"/>
  </p:notesMasterIdLst>
  <p:handoutMasterIdLst>
    <p:handoutMasterId r:id="rId142"/>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648" r:id="rId22"/>
    <p:sldId id="1735" r:id="rId23"/>
    <p:sldId id="1684" r:id="rId24"/>
    <p:sldId id="1685" r:id="rId25"/>
    <p:sldId id="1686" r:id="rId26"/>
    <p:sldId id="1687" r:id="rId27"/>
    <p:sldId id="1745" r:id="rId28"/>
    <p:sldId id="1746" r:id="rId29"/>
    <p:sldId id="1747" r:id="rId30"/>
    <p:sldId id="1769" r:id="rId31"/>
    <p:sldId id="1786" r:id="rId32"/>
    <p:sldId id="1773" r:id="rId33"/>
    <p:sldId id="1894" r:id="rId34"/>
    <p:sldId id="1896" r:id="rId35"/>
    <p:sldId id="1689" r:id="rId36"/>
    <p:sldId id="1690" r:id="rId37"/>
    <p:sldId id="1691" r:id="rId38"/>
    <p:sldId id="1692" r:id="rId39"/>
    <p:sldId id="1694" r:id="rId40"/>
    <p:sldId id="1695" r:id="rId41"/>
    <p:sldId id="1696" r:id="rId42"/>
    <p:sldId id="1697" r:id="rId43"/>
    <p:sldId id="1716" r:id="rId44"/>
    <p:sldId id="1717" r:id="rId45"/>
    <p:sldId id="1718" r:id="rId46"/>
    <p:sldId id="1851" r:id="rId47"/>
    <p:sldId id="1864" r:id="rId48"/>
    <p:sldId id="1688" r:id="rId49"/>
    <p:sldId id="1702" r:id="rId50"/>
    <p:sldId id="1703" r:id="rId51"/>
    <p:sldId id="1704" r:id="rId52"/>
    <p:sldId id="1705" r:id="rId53"/>
    <p:sldId id="1706" r:id="rId54"/>
    <p:sldId id="1707" r:id="rId55"/>
    <p:sldId id="1708" r:id="rId56"/>
    <p:sldId id="1709" r:id="rId57"/>
    <p:sldId id="1710" r:id="rId58"/>
    <p:sldId id="1790" r:id="rId59"/>
    <p:sldId id="1698" r:id="rId60"/>
    <p:sldId id="1699" r:id="rId61"/>
    <p:sldId id="1700" r:id="rId62"/>
    <p:sldId id="1701" r:id="rId63"/>
    <p:sldId id="1711" r:id="rId64"/>
    <p:sldId id="1712" r:id="rId65"/>
    <p:sldId id="1713" r:id="rId66"/>
    <p:sldId id="1679" r:id="rId67"/>
    <p:sldId id="1583" r:id="rId68"/>
    <p:sldId id="1629" r:id="rId69"/>
    <p:sldId id="1641" r:id="rId70"/>
    <p:sldId id="1886" r:id="rId71"/>
    <p:sldId id="1823" r:id="rId72"/>
    <p:sldId id="1840" r:id="rId73"/>
    <p:sldId id="1841" r:id="rId74"/>
    <p:sldId id="1842" r:id="rId75"/>
    <p:sldId id="1865" r:id="rId76"/>
    <p:sldId id="1866" r:id="rId77"/>
    <p:sldId id="1867" r:id="rId78"/>
    <p:sldId id="1868" r:id="rId79"/>
    <p:sldId id="1849" r:id="rId80"/>
    <p:sldId id="1869" r:id="rId81"/>
    <p:sldId id="1870" r:id="rId82"/>
    <p:sldId id="1871" r:id="rId83"/>
    <p:sldId id="1872" r:id="rId84"/>
    <p:sldId id="1873" r:id="rId85"/>
    <p:sldId id="1887" r:id="rId86"/>
    <p:sldId id="1898" r:id="rId87"/>
    <p:sldId id="1892" r:id="rId88"/>
    <p:sldId id="1893" r:id="rId89"/>
    <p:sldId id="1910" r:id="rId90"/>
    <p:sldId id="1899" r:id="rId91"/>
    <p:sldId id="1901" r:id="rId92"/>
    <p:sldId id="1900" r:id="rId93"/>
    <p:sldId id="1902" r:id="rId94"/>
    <p:sldId id="1903" r:id="rId95"/>
    <p:sldId id="1904" r:id="rId96"/>
    <p:sldId id="1905" r:id="rId97"/>
    <p:sldId id="1906" r:id="rId98"/>
    <p:sldId id="1907" r:id="rId99"/>
    <p:sldId id="1908" r:id="rId100"/>
    <p:sldId id="1909" r:id="rId101"/>
    <p:sldId id="1880" r:id="rId102"/>
    <p:sldId id="1830" r:id="rId103"/>
    <p:sldId id="1831" r:id="rId104"/>
    <p:sldId id="1832" r:id="rId105"/>
    <p:sldId id="1833" r:id="rId106"/>
    <p:sldId id="1834" r:id="rId107"/>
    <p:sldId id="1835" r:id="rId108"/>
    <p:sldId id="1836" r:id="rId109"/>
    <p:sldId id="1837" r:id="rId110"/>
    <p:sldId id="1375" r:id="rId111"/>
    <p:sldId id="1376" r:id="rId112"/>
    <p:sldId id="1400" r:id="rId113"/>
    <p:sldId id="619" r:id="rId114"/>
    <p:sldId id="621" r:id="rId115"/>
    <p:sldId id="1561" r:id="rId116"/>
    <p:sldId id="1555" r:id="rId117"/>
    <p:sldId id="1601" r:id="rId118"/>
    <p:sldId id="1585" r:id="rId119"/>
    <p:sldId id="1586" r:id="rId120"/>
    <p:sldId id="1587" r:id="rId121"/>
    <p:sldId id="1588" r:id="rId122"/>
    <p:sldId id="1589" r:id="rId123"/>
    <p:sldId id="1590" r:id="rId124"/>
    <p:sldId id="1771" r:id="rId125"/>
    <p:sldId id="1772" r:id="rId126"/>
    <p:sldId id="1591" r:id="rId127"/>
    <p:sldId id="1592" r:id="rId128"/>
    <p:sldId id="1593" r:id="rId129"/>
    <p:sldId id="1594" r:id="rId130"/>
    <p:sldId id="1595" r:id="rId131"/>
    <p:sldId id="1596" r:id="rId132"/>
    <p:sldId id="1597" r:id="rId133"/>
    <p:sldId id="1598" r:id="rId134"/>
    <p:sldId id="1599" r:id="rId135"/>
    <p:sldId id="1600" r:id="rId136"/>
    <p:sldId id="1628" r:id="rId137"/>
    <p:sldId id="1638" r:id="rId138"/>
    <p:sldId id="1725" r:id="rId139"/>
    <p:sldId id="1726" r:id="rId14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15" d="100"/>
          <a:sy n="115" d="100"/>
        </p:scale>
        <p:origin x="-1290"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146500992"/>
        <c:axId val="146629760"/>
      </c:barChart>
      <c:catAx>
        <c:axId val="146500992"/>
        <c:scaling>
          <c:orientation val="minMax"/>
        </c:scaling>
        <c:delete val="0"/>
        <c:axPos val="b"/>
        <c:numFmt formatCode="mmm\-yy" sourceLinked="1"/>
        <c:majorTickMark val="out"/>
        <c:minorTickMark val="none"/>
        <c:tickLblPos val="nextTo"/>
        <c:crossAx val="146629760"/>
        <c:crosses val="autoZero"/>
        <c:auto val="1"/>
        <c:lblAlgn val="ctr"/>
        <c:lblOffset val="100"/>
        <c:noMultiLvlLbl val="0"/>
      </c:catAx>
      <c:valAx>
        <c:axId val="146629760"/>
        <c:scaling>
          <c:orientation val="minMax"/>
        </c:scaling>
        <c:delete val="0"/>
        <c:axPos val="l"/>
        <c:majorGridlines/>
        <c:numFmt formatCode="0%" sourceLinked="1"/>
        <c:majorTickMark val="out"/>
        <c:minorTickMark val="none"/>
        <c:tickLblPos val="nextTo"/>
        <c:crossAx val="14650099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802.11-17/0570r0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571-00-0jtc-minutes-of-vancouver-meeting-in-mar-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2.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4.wmf"/><Relationship Id="rId5" Type="http://schemas.openxmlformats.org/officeDocument/2006/relationships/oleObject" Target="../embeddings/oleObject34.bin"/><Relationship Id="rId4" Type="http://schemas.openxmlformats.org/officeDocument/2006/relationships/image" Target="../media/image33.wmf"/></Relationships>
</file>

<file path=ppt/slides/_rels/slide131.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35.wmf"/><Relationship Id="rId4" Type="http://schemas.openxmlformats.org/officeDocument/2006/relationships/oleObject" Target="../embeddings/oleObject35.bin"/></Relationships>
</file>

<file path=ppt/slides/_rels/slide132.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36.wmf"/><Relationship Id="rId4" Type="http://schemas.openxmlformats.org/officeDocument/2006/relationships/oleObject" Target="../embeddings/oleObject36.bin"/></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37.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8.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40.wmf"/><Relationship Id="rId5" Type="http://schemas.openxmlformats.org/officeDocument/2006/relationships/oleObject" Target="../embeddings/oleObject40.bin"/><Relationship Id="rId4" Type="http://schemas.openxmlformats.org/officeDocument/2006/relationships/image" Target="../media/image39.w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41.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7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8.bin"/><Relationship Id="rId14" Type="http://schemas.openxmlformats.org/officeDocument/2006/relationships/image" Target="../media/image21.wmf"/></Relationships>
</file>

<file path=ppt/slides/_rels/slide73.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6.bin"/><Relationship Id="rId1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6.wmf"/><Relationship Id="rId17" Type="http://schemas.openxmlformats.org/officeDocument/2006/relationships/oleObject" Target="../embeddings/oleObject28.bin"/><Relationship Id="rId2" Type="http://schemas.openxmlformats.org/officeDocument/2006/relationships/slideLayout" Target="../slideLayouts/slideLayout1.xml"/><Relationship Id="rId16" Type="http://schemas.openxmlformats.org/officeDocument/2006/relationships/image" Target="../media/image28.wmf"/><Relationship Id="rId1" Type="http://schemas.openxmlformats.org/officeDocument/2006/relationships/vmlDrawing" Target="../drawings/vmlDrawing14.vml"/><Relationship Id="rId6" Type="http://schemas.openxmlformats.org/officeDocument/2006/relationships/image" Target="../media/image23.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 Id="rId14" Type="http://schemas.openxmlformats.org/officeDocument/2006/relationships/image" Target="../media/image27.wmf"/></Relationships>
</file>

<file path=ppt/slides/_rels/slide74.xml.rels><?xml version="1.0" encoding="UTF-8" standalone="yes"?>
<Relationships xmlns="http://schemas.openxmlformats.org/package/2006/relationships"><Relationship Id="rId2" Type="http://schemas.openxmlformats.org/officeDocument/2006/relationships/hyperlink" Target="mailto:duzq@iwncomm.com"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ec/dcn/17/ec-17-0018-00-00EC-invitation-to-china-sc6-rep-to-attend-march-2017-802-plenary.pdf"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mailto:chinasc6@163.com" TargetMode="External"/><Relationship Id="rId2" Type="http://schemas.openxmlformats.org/officeDocument/2006/relationships/hyperlink" Target="mailto:zhenhai.huang@iwncomm.com"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7/11-17-0391-01-0jtc-possible-ls-to-sc6-about-security-ad-hoc.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arinex.com.au/ieee2017/" TargetMode="External"/><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 Id="rId4" Type="http://schemas.openxmlformats.org/officeDocument/2006/relationships/hyperlink" Target="http://www.ieee802.org/1/files/public/docs2017/admin-kehrer-Stuttgart-interim-0317-v02.pdf" TargetMode="External"/></Relationships>
</file>

<file path=ppt/slides/_rels/slide88.xml.rels><?xml version="1.0" encoding="UTF-8" standalone="yes"?>
<Relationships xmlns="http://schemas.openxmlformats.org/package/2006/relationships"><Relationship Id="rId2" Type="http://schemas.openxmlformats.org/officeDocument/2006/relationships/hyperlink" Target="http://802world.org/plenary/future-plenary-sessions/"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5 April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Korea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Korea in May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to respond to the IWNCOMM letter </a:t>
            </a:r>
            <a:endParaRPr lang="en-AU" dirty="0"/>
          </a:p>
        </p:txBody>
      </p:sp>
      <p:sp>
        <p:nvSpPr>
          <p:cNvPr id="3" name="Content Placeholder 2"/>
          <p:cNvSpPr>
            <a:spLocks noGrp="1"/>
          </p:cNvSpPr>
          <p:nvPr>
            <p:ph idx="1"/>
          </p:nvPr>
        </p:nvSpPr>
        <p:spPr/>
        <p:txBody>
          <a:bodyPr/>
          <a:lstStyle/>
          <a:p>
            <a:pPr lvl="1"/>
            <a:r>
              <a:rPr lang="en-AU" dirty="0" smtClean="0"/>
              <a:t>It contains usual blustering and to reply gives it some credence</a:t>
            </a:r>
          </a:p>
          <a:p>
            <a:pPr lvl="1"/>
            <a:r>
              <a:rPr lang="en-AU" dirty="0" smtClean="0"/>
              <a:t>Does anyone think we need to reply?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397414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in Tunisia</a:t>
            </a:r>
          </a:p>
          <a:p>
            <a:pPr lvl="2"/>
            <a:r>
              <a:rPr lang="en-AU" dirty="0" smtClean="0"/>
              <a:t>A request for clarification has been sent to the WG1 Chair</a:t>
            </a:r>
          </a:p>
          <a:p>
            <a:pPr lvl="2"/>
            <a:r>
              <a:rPr lang="en-AU" dirty="0" smtClean="0">
                <a:solidFill>
                  <a:srgbClr val="FF0000"/>
                </a:solidFill>
              </a:rPr>
              <a:t>No response so far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72742104"/>
              </p:ext>
            </p:extLst>
          </p:nvPr>
        </p:nvGraphicFramePr>
        <p:xfrm>
          <a:off x="6858000" y="3048000"/>
          <a:ext cx="914400" cy="771525"/>
        </p:xfrm>
        <a:graphic>
          <a:graphicData uri="http://schemas.openxmlformats.org/presentationml/2006/ole">
            <mc:AlternateContent xmlns:mc="http://schemas.openxmlformats.org/markup-compatibility/2006">
              <mc:Choice xmlns:v="urn:schemas-microsoft-com:vml" Requires="v">
                <p:oleObj spid="_x0000_s25912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5014794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22414089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2947111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2737140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99261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Tree>
    <p:extLst>
      <p:ext uri="{BB962C8B-B14F-4D97-AF65-F5344CB8AC3E}">
        <p14:creationId xmlns:p14="http://schemas.microsoft.com/office/powerpoint/2010/main" val="1723556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was suggested that some edited form of this e-mail be considered for transmission to abstaining SC6 NBs by the IEEE 802 EC Chair on advice of the IEEE 802 JTC1 SC Chair</a:t>
            </a:r>
          </a:p>
          <a:p>
            <a:pPr lvl="1"/>
            <a:r>
              <a:rPr lang="en-AU" dirty="0" smtClean="0"/>
              <a:t>We would probably send it to the list of SC6 NBs that have abstained multiple times recently in 60-day ballots</a:t>
            </a:r>
          </a:p>
          <a:p>
            <a:pPr lvl="2"/>
            <a:r>
              <a:rPr lang="en-AU" dirty="0" smtClean="0"/>
              <a:t>&lt;Need list&gt;</a:t>
            </a:r>
          </a:p>
          <a:p>
            <a:pPr lvl="1"/>
            <a:r>
              <a:rPr lang="en-AU" dirty="0" smtClean="0"/>
              <a:t>It was proposed that this letter be refined in March for possible consideration by the IEEE 802 EC </a:t>
            </a:r>
          </a:p>
          <a:p>
            <a:pPr lvl="2"/>
            <a:r>
              <a:rPr lang="en-AU" dirty="0" smtClean="0"/>
              <a:t>Jodi committed to talk to ISO staff about their view of such a letter</a:t>
            </a:r>
          </a:p>
          <a:p>
            <a:pPr lvl="2"/>
            <a:r>
              <a:rPr lang="en-AU" dirty="0" smtClean="0"/>
              <a:t>This action is now on hold</a:t>
            </a:r>
          </a:p>
          <a:p>
            <a:pPr lvl="1"/>
            <a:r>
              <a:rPr lang="en-AU" dirty="0" smtClean="0"/>
              <a:t>Recent ballots have had less abstains</a:t>
            </a:r>
          </a:p>
          <a:p>
            <a:pPr lvl="2"/>
            <a:r>
              <a:rPr lang="en-AU" dirty="0" smtClean="0"/>
              <a:t>45% compared to 50-60% previously</a:t>
            </a:r>
          </a:p>
          <a:p>
            <a:pPr lvl="1"/>
            <a:r>
              <a:rPr lang="en-AU" dirty="0" smtClean="0"/>
              <a:t>It is proposed that we now put the letter on 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07580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 2017, as documented in </a:t>
            </a:r>
            <a:r>
              <a:rPr lang="en-AU" i="1" dirty="0" smtClean="0">
                <a:hlinkClick r:id="rId3"/>
              </a:rPr>
              <a:t>11-17-0571-00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2285021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931243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15941415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Mar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23317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85234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87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8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22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1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16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80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82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84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87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137</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38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38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90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a:t>
            </a:r>
            <a:r>
              <a:rPr lang="en-AU" dirty="0" smtClean="0">
                <a:solidFill>
                  <a:srgbClr val="FF0000"/>
                </a:solidFill>
              </a:rPr>
              <a:t>xxxx</a:t>
            </a:r>
            <a:r>
              <a:rPr lang="en-AU" dirty="0" smtClean="0"/>
              <a:t>)</a:t>
            </a:r>
            <a:endParaRPr lang="en-AU" dirty="0"/>
          </a:p>
          <a:p>
            <a:pPr lvl="2"/>
            <a:r>
              <a:rPr lang="en-AU" dirty="0" smtClean="0">
                <a:solidFill>
                  <a:srgbClr val="FF0000"/>
                </a:solidFill>
              </a:rPr>
              <a:t>&lt;</a:t>
            </a:r>
            <a:r>
              <a:rPr lang="en-AU" dirty="0" err="1" smtClean="0">
                <a:solidFill>
                  <a:srgbClr val="FF0000"/>
                </a:solidFill>
              </a:rPr>
              <a:t>tbd</a:t>
            </a:r>
            <a:r>
              <a:rPr lang="en-AU" dirty="0" smtClean="0">
                <a:solidFill>
                  <a:srgbClr val="FF0000"/>
                </a:solidFill>
              </a:rPr>
              <a:t>&gt;</a:t>
            </a:r>
          </a:p>
          <a:p>
            <a:pPr lvl="1"/>
            <a:r>
              <a:rPr lang="en-AU" dirty="0" smtClean="0"/>
              <a:t>Another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1809138"/>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08122518"/>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Korea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closes on </a:t>
            </a:r>
            <a:r>
              <a:rPr lang="en-AU" dirty="0" smtClean="0"/>
              <a:t>11 April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a:t>
            </a:r>
            <a:r>
              <a:rPr lang="en-AU" dirty="0" smtClean="0"/>
              <a:t>60-day </a:t>
            </a:r>
            <a:r>
              <a:rPr lang="en-AU" dirty="0"/>
              <a:t>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closes 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liaised</a:t>
            </a:r>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p>
          <a:p>
            <a:pPr lvl="1"/>
            <a:r>
              <a:rPr lang="en-AU" dirty="0" smtClean="0"/>
              <a:t>Response sent to China NB comments</a:t>
            </a:r>
            <a:endParaRPr lang="en-AU" dirty="0"/>
          </a:p>
          <a:p>
            <a:r>
              <a:rPr lang="en-AU" dirty="0" smtClean="0"/>
              <a:t>FDIS ballot: </a:t>
            </a:r>
            <a:r>
              <a:rPr lang="en-AU" dirty="0" smtClean="0">
                <a:solidFill>
                  <a:schemeClr val="accent2"/>
                </a:solidFill>
              </a:rPr>
              <a:t>waiting</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979206"/>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113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768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with comments</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pPr lvl="1"/>
            <a:r>
              <a:rPr lang="en-AU" dirty="0" smtClean="0"/>
              <a:t>Response </a:t>
            </a:r>
            <a:r>
              <a:rPr lang="en-AU" dirty="0"/>
              <a:t>sent to China NB </a:t>
            </a:r>
            <a:r>
              <a:rPr lang="en-AU" dirty="0" smtClean="0"/>
              <a:t>comments</a:t>
            </a:r>
          </a:p>
          <a:p>
            <a:r>
              <a:rPr lang="en-AU" dirty="0"/>
              <a:t>FDIS ballot: </a:t>
            </a:r>
            <a:r>
              <a:rPr lang="en-AU" dirty="0">
                <a:solidFill>
                  <a:schemeClr val="accent2"/>
                </a:solidFill>
              </a:rPr>
              <a:t>waiting</a:t>
            </a:r>
          </a:p>
        </p:txBody>
      </p:sp>
      <p:graphicFrame>
        <p:nvGraphicFramePr>
          <p:cNvPr id="2" name="Object 1"/>
          <p:cNvGraphicFramePr>
            <a:graphicFrameLocks noChangeAspect="1"/>
          </p:cNvGraphicFramePr>
          <p:nvPr>
            <p:extLst>
              <p:ext uri="{D42A27DB-BD31-4B8C-83A1-F6EECF244321}">
                <p14:modId xmlns:p14="http://schemas.microsoft.com/office/powerpoint/2010/main" val="209808032"/>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215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submitted to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 for ballot start</a:t>
            </a:r>
          </a:p>
          <a:p>
            <a:pPr lvl="1"/>
            <a:r>
              <a:rPr lang="en-AU" dirty="0" smtClean="0"/>
              <a:t>The standard was submitted in March 2017 for 60-day ballot after </a:t>
            </a:r>
            <a:r>
              <a:rPr lang="en-AU" dirty="0" err="1" smtClean="0"/>
              <a:t>RevCom</a:t>
            </a:r>
            <a:r>
              <a:rPr lang="en-AU" dirty="0" smtClean="0"/>
              <a:t> approval in Dec 2016</a:t>
            </a:r>
          </a:p>
          <a:p>
            <a:pPr lvl="1"/>
            <a:r>
              <a:rPr lang="en-GB" dirty="0">
                <a:solidFill>
                  <a:srgbClr val="FF0000"/>
                </a:solidFill>
              </a:rPr>
              <a:t>Jodi </a:t>
            </a:r>
            <a:r>
              <a:rPr lang="en-GB" dirty="0" err="1">
                <a:solidFill>
                  <a:srgbClr val="FF0000"/>
                </a:solidFill>
              </a:rPr>
              <a:t>Haasz</a:t>
            </a:r>
            <a:r>
              <a:rPr lang="en-GB" dirty="0">
                <a:solidFill>
                  <a:srgbClr val="FF0000"/>
                </a:solidFill>
              </a:rPr>
              <a:t> (IEEE Staff) </a:t>
            </a:r>
            <a:r>
              <a:rPr lang="en-GB" dirty="0" smtClean="0">
                <a:solidFill>
                  <a:srgbClr val="FF0000"/>
                </a:solidFill>
              </a:rPr>
              <a:t>will initiate </a:t>
            </a:r>
            <a:r>
              <a:rPr lang="en-GB" dirty="0">
                <a:solidFill>
                  <a:srgbClr val="FF0000"/>
                </a:solidFill>
              </a:rPr>
              <a:t>the pre-ballot</a:t>
            </a:r>
            <a:endParaRPr lang="en-AU" dirty="0" smtClean="0">
              <a:solidFill>
                <a:srgbClr val="FF0000"/>
              </a:solidFill>
            </a:endParaRP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a:t>
            </a:r>
            <a:r>
              <a:rPr lang="en-AU" dirty="0" smtClean="0"/>
              <a:t>60-day </a:t>
            </a:r>
            <a:r>
              <a:rPr lang="en-AU" dirty="0"/>
              <a:t>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is waiting for start of 60-day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 </a:t>
            </a:r>
            <a:r>
              <a:rPr lang="en-AU" dirty="0" smtClean="0">
                <a:solidFill>
                  <a:schemeClr val="accent2"/>
                </a:solidFill>
              </a:rPr>
              <a:t>waiting</a:t>
            </a:r>
          </a:p>
          <a:p>
            <a:pPr lvl="1"/>
            <a:r>
              <a:rPr lang="en-GB" dirty="0">
                <a:solidFill>
                  <a:srgbClr val="FF0000"/>
                </a:solidFill>
              </a:rPr>
              <a:t>IEEE 802d </a:t>
            </a:r>
            <a:r>
              <a:rPr lang="en-GB" dirty="0" smtClean="0">
                <a:solidFill>
                  <a:srgbClr val="FF0000"/>
                </a:solidFill>
              </a:rPr>
              <a:t>should </a:t>
            </a:r>
            <a:r>
              <a:rPr lang="en-GB" dirty="0">
                <a:solidFill>
                  <a:srgbClr val="FF0000"/>
                </a:solidFill>
              </a:rPr>
              <a:t>be approved to go into </a:t>
            </a:r>
            <a:r>
              <a:rPr lang="en-GB" dirty="0" smtClean="0">
                <a:solidFill>
                  <a:srgbClr val="FF0000"/>
                </a:solidFill>
              </a:rPr>
              <a:t>pre-ballot </a:t>
            </a:r>
            <a:r>
              <a:rPr lang="en-GB" dirty="0">
                <a:solidFill>
                  <a:srgbClr val="FF0000"/>
                </a:solidFill>
              </a:rPr>
              <a:t>coming out of </a:t>
            </a:r>
            <a:r>
              <a:rPr lang="en-AU" dirty="0" smtClean="0">
                <a:solidFill>
                  <a:srgbClr val="FF0000"/>
                </a:solidFill>
              </a:rPr>
              <a:t>Vancouver</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IEEE </a:t>
            </a:r>
            <a:r>
              <a:rPr lang="en-AU" dirty="0">
                <a:solidFill>
                  <a:srgbClr val="FF0000"/>
                </a:solidFill>
              </a:rPr>
              <a:t>802.1AEcg </a:t>
            </a:r>
            <a:r>
              <a:rPr lang="en-GB" dirty="0" smtClean="0">
                <a:solidFill>
                  <a:srgbClr val="FF0000"/>
                </a:solidFill>
              </a:rPr>
              <a:t>should </a:t>
            </a:r>
            <a:r>
              <a:rPr lang="en-GB" dirty="0">
                <a:solidFill>
                  <a:srgbClr val="FF0000"/>
                </a:solidFill>
              </a:rPr>
              <a:t>be approved to go into pre-ballot coming out of </a:t>
            </a:r>
            <a:r>
              <a:rPr lang="en-AU" dirty="0" smtClean="0">
                <a:solidFill>
                  <a:srgbClr val="FF0000"/>
                </a:solidFill>
              </a:rPr>
              <a:t>Vancouver</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passed on 16 March 2017 </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votes no with their usual objection to the use of IEEE 802.1X based security</a:t>
            </a:r>
          </a:p>
          <a:p>
            <a:pPr lvl="1"/>
            <a:r>
              <a:rPr lang="en-AU" dirty="0" smtClean="0">
                <a:solidFill>
                  <a:srgbClr val="FF0000"/>
                </a:solidFill>
              </a:rPr>
              <a:t>Was response sent?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a:t>
            </a:r>
            <a:r>
              <a:rPr lang="en-GB" dirty="0" smtClean="0"/>
              <a:t>P802c/D2.1 </a:t>
            </a:r>
            <a:r>
              <a:rPr lang="en-GB" dirty="0"/>
              <a:t>Draft Standard for Local and Metropolitan Area Networks: Overview and Architecture – Draft Amendment: Local Medium Access Control (MAC) Address </a:t>
            </a:r>
            <a:r>
              <a:rPr lang="en-GB" dirty="0" smtClean="0"/>
              <a:t>Usage  </a:t>
            </a:r>
            <a:r>
              <a:rPr lang="en-AU" dirty="0" smtClean="0"/>
              <a:t>was liaised for information in Mar 2017</a:t>
            </a:r>
          </a:p>
          <a:p>
            <a:pPr lvl="2"/>
            <a:r>
              <a:rPr lang="en-AU" dirty="0" smtClean="0"/>
              <a:t>See N16598</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will be submitted to the</a:t>
            </a:r>
            <a:r>
              <a:rPr lang="en-AU" dirty="0" smtClean="0"/>
              <a:t> special 90 day FDIS</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waiting</a:t>
            </a:r>
          </a:p>
          <a:p>
            <a:pPr lvl="1"/>
            <a:r>
              <a:rPr lang="en-AU" dirty="0"/>
              <a:t>IEEE </a:t>
            </a:r>
            <a:r>
              <a:rPr lang="en-GB" dirty="0"/>
              <a:t>802.1AX-2014/Cor1 </a:t>
            </a:r>
            <a:r>
              <a:rPr lang="en-AU" dirty="0" smtClean="0"/>
              <a:t>will be </a:t>
            </a:r>
            <a:r>
              <a:rPr lang="en-AU" dirty="0" err="1" smtClean="0"/>
              <a:t>be</a:t>
            </a:r>
            <a:r>
              <a:rPr lang="en-AU" dirty="0" smtClean="0"/>
              <a:t> submitted to PSDO using a special process for corrigenda</a:t>
            </a:r>
          </a:p>
          <a:p>
            <a:pPr lvl="1"/>
            <a:r>
              <a:rPr lang="en-AU" dirty="0" smtClean="0">
                <a:solidFill>
                  <a:srgbClr val="FF0000"/>
                </a:solidFill>
              </a:rPr>
              <a:t>Has it been submitted?</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twelve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7784964"/>
              </p:ext>
            </p:extLst>
          </p:nvPr>
        </p:nvGraphicFramePr>
        <p:xfrm>
          <a:off x="152399" y="1600200"/>
          <a:ext cx="8839199" cy="489434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2"/>
                          </a:solidFill>
                          <a:latin typeface="+mn-lt"/>
                          <a:ea typeface="+mn-ea"/>
                          <a:cs typeface="+mn-cs"/>
                        </a:rPr>
                        <a:t>Mar 17</a:t>
                      </a:r>
                      <a:endParaRPr lang="en-AU" sz="1600" b="0" kern="1200" dirty="0" smtClean="0">
                        <a:solidFill>
                          <a:schemeClr val="accent2"/>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FDIS ballot passed and response to China NB comment sent;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a:solidFill>
                  <a:srgbClr val="00B050"/>
                </a:solidFill>
              </a:rPr>
              <a:t>passed &amp; responses </a:t>
            </a:r>
            <a:r>
              <a:rPr lang="en-AU" dirty="0" smtClean="0">
                <a:solidFill>
                  <a:srgbClr val="00B050"/>
                </a:solidFill>
              </a:rPr>
              <a:t>sent </a:t>
            </a:r>
            <a:r>
              <a:rPr lang="en-AU" dirty="0" smtClean="0">
                <a:solidFill>
                  <a:schemeClr val="accent2"/>
                </a:solidFill>
              </a:rPr>
              <a:t>but waiting for publication</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solidFill>
                  <a:srgbClr val="FF0000"/>
                </a:solidFill>
              </a:rPr>
              <a:t>Waiting for publication</a:t>
            </a:r>
            <a:endParaRPr lang="en-AU" b="0" dirty="0">
              <a:solidFill>
                <a:srgbClr val="FF0000"/>
              </a:solidFill>
            </a:endParaRPr>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88380107"/>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5300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94447661"/>
              </p:ext>
            </p:extLst>
          </p:nvPr>
        </p:nvGraphicFramePr>
        <p:xfrm>
          <a:off x="4572000" y="5486400"/>
          <a:ext cx="914400" cy="771525"/>
        </p:xfrm>
        <a:graphic>
          <a:graphicData uri="http://schemas.openxmlformats.org/presentationml/2006/ole">
            <mc:AlternateContent xmlns:mc="http://schemas.openxmlformats.org/markup-compatibility/2006">
              <mc:Choice xmlns:v="urn:schemas-microsoft-com:vml" Requires="v">
                <p:oleObj spid="_x0000_s25300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45720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was submitted in July 2016 and the 60-day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sent to SC6 in Dec 2016 (N16509)</a:t>
            </a:r>
          </a:p>
          <a:p>
            <a:r>
              <a:rPr lang="en-AU" dirty="0" smtClean="0"/>
              <a:t>FDIS ballot: </a:t>
            </a:r>
            <a:r>
              <a:rPr lang="en-AU" dirty="0" smtClean="0">
                <a:solidFill>
                  <a:schemeClr val="accent2"/>
                </a:solidFill>
              </a:rPr>
              <a:t>waiting</a:t>
            </a:r>
          </a:p>
          <a:p>
            <a:pPr lvl="1"/>
            <a:r>
              <a:rPr lang="en-AU" dirty="0" smtClean="0">
                <a:solidFill>
                  <a:srgbClr val="FF0000"/>
                </a:solidFill>
              </a:rPr>
              <a:t>Feb 2017: Jodi reports she is not sure then will start but IEEE-SA staff keep reminding ISO </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391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2"/>
            <a:r>
              <a:rPr lang="en-AU" dirty="0" smtClean="0"/>
              <a:t>China </a:t>
            </a:r>
            <a:r>
              <a:rPr lang="en-AU" dirty="0"/>
              <a:t>NB voted </a:t>
            </a:r>
            <a:r>
              <a:rPr lang="en-AU" dirty="0" smtClean="0"/>
              <a:t>“no” with two comments (N16537)</a:t>
            </a:r>
          </a:p>
          <a:p>
            <a:pPr lvl="1"/>
            <a:r>
              <a:rPr lang="en-AU" dirty="0" smtClean="0"/>
              <a:t>IEEE 802.3 sent a response in March 2017</a:t>
            </a:r>
          </a:p>
          <a:p>
            <a:r>
              <a:rPr lang="en-AU" dirty="0" smtClean="0"/>
              <a:t>FDIS ballot: </a:t>
            </a:r>
            <a:r>
              <a:rPr lang="en-AU" dirty="0" smtClean="0">
                <a:solidFill>
                  <a:schemeClr val="accent2"/>
                </a:solidFill>
              </a:rPr>
              <a:t>waiting</a:t>
            </a:r>
          </a:p>
          <a:p>
            <a:pPr lvl="1"/>
            <a:r>
              <a:rPr lang="en-AU" dirty="0" smtClean="0">
                <a:solidFill>
                  <a:srgbClr val="FF0000"/>
                </a:solidFill>
              </a:rPr>
              <a:t>Check with Jodi</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02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82197198"/>
              </p:ext>
            </p:extLst>
          </p:nvPr>
        </p:nvGraphicFramePr>
        <p:xfrm>
          <a:off x="5791200" y="4648200"/>
          <a:ext cx="914400" cy="771525"/>
        </p:xfrm>
        <a:graphic>
          <a:graphicData uri="http://schemas.openxmlformats.org/presentationml/2006/ole">
            <mc:AlternateContent xmlns:mc="http://schemas.openxmlformats.org/markup-compatibility/2006">
              <mc:Choice xmlns:v="urn:schemas-microsoft-com:vml" Requires="v">
                <p:oleObj spid="_x0000_s25402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7912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60-day pre-ballot closes on 16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16 Apr 2017</a:t>
            </a:r>
            <a:endParaRPr lang="en-AU" dirty="0">
              <a:solidFill>
                <a:schemeClr val="accent2"/>
              </a:solidFill>
            </a:endParaRPr>
          </a:p>
          <a:p>
            <a:pPr lvl="1"/>
            <a:r>
              <a:rPr lang="en-AU" dirty="0" smtClean="0"/>
              <a:t>IEEE 802.3bn-2016 60-day pre-ballot closes on 16 Apr 2017</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60-day </a:t>
            </a:r>
            <a:r>
              <a:rPr lang="en-AU" dirty="0"/>
              <a:t>pre-ballot passed </a:t>
            </a:r>
            <a:r>
              <a:rPr lang="en-AU" dirty="0" smtClean="0"/>
              <a:t>with comments </a:t>
            </a:r>
            <a:r>
              <a:rPr lang="en-AU" dirty="0"/>
              <a:t>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a:t>
            </a:r>
            <a:endParaRPr lang="en-AU" dirty="0" smtClean="0"/>
          </a:p>
          <a:p>
            <a:pPr lvl="2"/>
            <a:r>
              <a:rPr lang="en-AU" dirty="0" smtClean="0"/>
              <a:t>China </a:t>
            </a:r>
            <a:r>
              <a:rPr lang="en-AU" dirty="0"/>
              <a:t>NB voted </a:t>
            </a:r>
            <a:r>
              <a:rPr lang="en-AU" dirty="0" smtClean="0"/>
              <a:t>“no” with two comments (N16536)</a:t>
            </a:r>
          </a:p>
          <a:p>
            <a:pPr lvl="1"/>
            <a:r>
              <a:rPr lang="en-AU" dirty="0"/>
              <a:t>IEEE 802.3 sent a response in March </a:t>
            </a:r>
            <a:r>
              <a:rPr lang="en-AU" dirty="0" smtClean="0"/>
              <a:t>2017</a:t>
            </a:r>
          </a:p>
          <a:p>
            <a:pPr lvl="2"/>
            <a:r>
              <a:rPr lang="en-AU" dirty="0"/>
              <a:t>S</a:t>
            </a:r>
            <a:r>
              <a:rPr lang="en-AU" dirty="0" smtClean="0"/>
              <a:t>ee </a:t>
            </a:r>
            <a:r>
              <a:rPr lang="en-AU" dirty="0"/>
              <a:t>IEEE 802.3bp </a:t>
            </a:r>
            <a:r>
              <a:rPr lang="en-AU" dirty="0" smtClean="0"/>
              <a:t>response</a:t>
            </a:r>
            <a:endParaRPr lang="en-AU" dirty="0"/>
          </a:p>
          <a:p>
            <a:r>
              <a:rPr lang="en-AU" dirty="0"/>
              <a:t>FDIS ballot: </a:t>
            </a:r>
            <a:r>
              <a:rPr lang="en-AU" dirty="0">
                <a:solidFill>
                  <a:schemeClr val="accent2"/>
                </a:solidFill>
              </a:rPr>
              <a:t>waiting</a:t>
            </a:r>
          </a:p>
          <a:p>
            <a:pPr lvl="1"/>
            <a:r>
              <a:rPr lang="en-AU" dirty="0">
                <a:solidFill>
                  <a:srgbClr val="FF0000"/>
                </a:solidFill>
              </a:rPr>
              <a:t>Check with Jodi</a:t>
            </a: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03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60-day </a:t>
            </a:r>
            <a:r>
              <a:rPr lang="en-AU" dirty="0"/>
              <a:t>pre-ballot </a:t>
            </a:r>
            <a:r>
              <a:rPr lang="en-AU" dirty="0" smtClean="0"/>
              <a:t>passed on 16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a:t>
            </a:r>
            <a:r>
              <a:rPr lang="en-AU" dirty="0" smtClean="0"/>
              <a:t>16 Feb 2017</a:t>
            </a:r>
            <a:endParaRPr lang="en-AU" dirty="0"/>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2"/>
            <a:r>
              <a:rPr lang="en-AU" dirty="0" smtClean="0"/>
              <a:t>China </a:t>
            </a:r>
            <a:r>
              <a:rPr lang="en-AU" dirty="0"/>
              <a:t>NB voted </a:t>
            </a:r>
            <a:r>
              <a:rPr lang="en-AU" dirty="0" smtClean="0"/>
              <a:t>“no” with one comment (N16568)</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Check with Jodi</a:t>
            </a: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10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60-day </a:t>
            </a:r>
            <a:r>
              <a:rPr lang="en-AU" dirty="0"/>
              <a:t>pre-ballot passed with comments 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a:t>
            </a:r>
            <a:r>
              <a:rPr lang="en-AU" dirty="0" smtClean="0"/>
              <a:t>7/1/11</a:t>
            </a:r>
          </a:p>
          <a:p>
            <a:pPr lvl="2"/>
            <a:r>
              <a:rPr lang="en-AU" dirty="0" smtClean="0"/>
              <a:t>China </a:t>
            </a:r>
            <a:r>
              <a:rPr lang="en-AU" dirty="0"/>
              <a:t>NB voted </a:t>
            </a:r>
            <a:r>
              <a:rPr lang="en-AU" dirty="0" smtClean="0"/>
              <a:t>“no” with two comments (N16535)</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Check with Jodi</a:t>
            </a: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05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planned for about May 2017</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dirty="0" smtClean="0"/>
              <a:t>D3.2 </a:t>
            </a:r>
            <a:r>
              <a:rPr lang="en-AU" dirty="0"/>
              <a:t>sent in Oct 2016</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60-day pre-ballot </a:t>
            </a:r>
            <a:r>
              <a:rPr lang="en-AU" dirty="0"/>
              <a:t>passed with comments to be resolved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a:t>
            </a:r>
          </a:p>
          <a:p>
            <a:pPr lvl="2"/>
            <a:r>
              <a:rPr lang="en-AU" dirty="0"/>
              <a:t>Support need for IS: passed 11/0/9</a:t>
            </a:r>
          </a:p>
          <a:p>
            <a:pPr lvl="2"/>
            <a:r>
              <a:rPr lang="en-AU" dirty="0"/>
              <a:t>Support submission for this IS: passed 10/1/9 </a:t>
            </a:r>
            <a:endParaRPr lang="en-AU" dirty="0" smtClean="0"/>
          </a:p>
          <a:p>
            <a:pPr lvl="2"/>
            <a:r>
              <a:rPr lang="en-AU" dirty="0" smtClean="0"/>
              <a:t>China </a:t>
            </a:r>
            <a:r>
              <a:rPr lang="en-AU" dirty="0"/>
              <a:t>NB voted </a:t>
            </a:r>
            <a:r>
              <a:rPr lang="en-AU" dirty="0" smtClean="0"/>
              <a:t>“no” with two comments (N16567)</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Check with Jodi</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08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agreed </a:t>
            </a:r>
            <a:r>
              <a:rPr lang="en-AU" dirty="0"/>
              <a:t>to </a:t>
            </a:r>
            <a:r>
              <a:rPr lang="en-AU" dirty="0" smtClean="0"/>
              <a:t>liaise </a:t>
            </a:r>
            <a:r>
              <a:rPr lang="en-AU" dirty="0"/>
              <a:t>IEEE </a:t>
            </a:r>
            <a:r>
              <a:rPr lang="en-AU" dirty="0" smtClean="0"/>
              <a:t>802.3/</a:t>
            </a:r>
            <a:r>
              <a:rPr lang="en-AU" dirty="0" err="1" smtClean="0"/>
              <a:t>Cor</a:t>
            </a:r>
            <a:r>
              <a:rPr lang="en-AU" dirty="0" smtClean="0"/>
              <a:t> </a:t>
            </a:r>
          </a:p>
          <a:p>
            <a:pPr lvl="2"/>
            <a:r>
              <a:rPr lang="en-AU" dirty="0" smtClean="0"/>
              <a:t>D2.1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802.3bs </a:t>
            </a:r>
          </a:p>
          <a:p>
            <a:pPr lvl="2"/>
            <a:r>
              <a:rPr lang="en-AU" dirty="0" smtClean="0"/>
              <a:t>D3.0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413095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60-day pre-ballot closes on 16 April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r>
              <a:rPr lang="en-AU" dirty="0" smtClean="0">
                <a:solidFill>
                  <a:schemeClr val="accent2"/>
                </a:solidFill>
              </a:rPr>
              <a:t>closes 16 Apr 2017</a:t>
            </a:r>
          </a:p>
          <a:p>
            <a:pPr lvl="1"/>
            <a:r>
              <a:rPr lang="en-AU" dirty="0"/>
              <a:t>IEEE </a:t>
            </a:r>
            <a:r>
              <a:rPr lang="en-AU" dirty="0" smtClean="0"/>
              <a:t>802.11-2016 </a:t>
            </a:r>
            <a:r>
              <a:rPr lang="en-AU" dirty="0"/>
              <a:t>was submitted in Feb </a:t>
            </a:r>
            <a:r>
              <a:rPr lang="en-AU" dirty="0" smtClean="0"/>
              <a:t>2017, and the 60-day pre-ballot closes on 16 April 2017</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60-day pre-ballot closes on 16 April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r>
              <a:rPr lang="en-AU" dirty="0">
                <a:solidFill>
                  <a:schemeClr val="accent2"/>
                </a:solidFill>
              </a:rPr>
              <a:t>closes 16 Apr 2017</a:t>
            </a:r>
            <a:endParaRPr lang="en-AU" dirty="0" smtClean="0">
              <a:solidFill>
                <a:schemeClr val="accent2"/>
              </a:solidFill>
            </a:endParaRPr>
          </a:p>
          <a:p>
            <a:pPr lvl="1"/>
            <a:r>
              <a:rPr lang="en-AU" dirty="0" smtClean="0"/>
              <a:t>IEEE 802.11ai-2016 </a:t>
            </a:r>
            <a:r>
              <a:rPr lang="en-AU" dirty="0"/>
              <a:t>was submitted in Feb 2017, and the 60-day pre-ballot closes on 16 April 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IEEE 802.11aq D8.0 was sent for liaison </a:t>
            </a:r>
            <a:r>
              <a:rPr lang="en-AU" smtClean="0"/>
              <a:t>in Mar 2017</a:t>
            </a:r>
            <a:endParaRPr lang="en-AU"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302568"/>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a:t>
            </a:r>
            <a:r>
              <a:rPr lang="en-AU" dirty="0"/>
              <a:t>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60-day pre-ballot closes on 20 April 2017</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chemeClr val="accent2"/>
                </a:solidFill>
              </a:rPr>
              <a:t>closes 20 Apr 2017</a:t>
            </a:r>
          </a:p>
          <a:p>
            <a:pPr lvl="1"/>
            <a:r>
              <a:rPr lang="en-AU" dirty="0"/>
              <a:t>IEEE </a:t>
            </a:r>
            <a:r>
              <a:rPr lang="en-AU" dirty="0" smtClean="0"/>
              <a:t>802.15.4-2015 was submitted in Feb 2017 and </a:t>
            </a:r>
            <a:r>
              <a:rPr lang="en-AU" dirty="0"/>
              <a:t>the 60-day pre-ballot closes on 20 </a:t>
            </a:r>
            <a:r>
              <a:rPr lang="en-AU" dirty="0" smtClean="0"/>
              <a:t>April </a:t>
            </a:r>
            <a:r>
              <a:rPr lang="en-AU" dirty="0"/>
              <a:t>2017</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35991923"/>
              </p:ext>
            </p:extLst>
          </p:nvPr>
        </p:nvGraphicFramePr>
        <p:xfrm>
          <a:off x="4724400" y="5486400"/>
          <a:ext cx="914400" cy="771525"/>
        </p:xfrm>
        <a:graphic>
          <a:graphicData uri="http://schemas.openxmlformats.org/presentationml/2006/ole">
            <mc:AlternateContent xmlns:mc="http://schemas.openxmlformats.org/markup-compatibility/2006">
              <mc:Choice xmlns:v="urn:schemas-microsoft-com:vml" Requires="v">
                <p:oleObj spid="_x0000_s24793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7244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start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AU" dirty="0" smtClean="0"/>
              <a:t>after plenary in March 2017</a:t>
            </a:r>
          </a:p>
          <a:p>
            <a:pPr lvl="2"/>
            <a:r>
              <a:rPr lang="en-AU" dirty="0" err="1" smtClean="0"/>
              <a:t>Subhir</a:t>
            </a:r>
            <a:r>
              <a:rPr lang="en-AU" dirty="0" smtClean="0"/>
              <a:t> will request approval from WG and EC</a:t>
            </a:r>
          </a:p>
          <a:p>
            <a:pPr lvl="2"/>
            <a:r>
              <a:rPr lang="en-AU" dirty="0" smtClean="0">
                <a:solidFill>
                  <a:srgbClr val="FF0000"/>
                </a:solidFill>
              </a:rPr>
              <a:t>Was it submitted?</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a:t>will start 60-day ballot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2"/>
                </a:solidFill>
              </a:rPr>
              <a:t>waiting</a:t>
            </a:r>
          </a:p>
          <a:p>
            <a:pPr lvl="1"/>
            <a:r>
              <a:rPr lang="en-GB" dirty="0"/>
              <a:t>Will probably start 60-day pre-ballot in </a:t>
            </a:r>
            <a:r>
              <a:rPr lang="en-AU" dirty="0"/>
              <a:t>after plenary in March 2017</a:t>
            </a:r>
          </a:p>
          <a:p>
            <a:pPr lvl="2"/>
            <a:r>
              <a:rPr lang="en-AU" dirty="0" err="1"/>
              <a:t>Subhir</a:t>
            </a:r>
            <a:r>
              <a:rPr lang="en-AU" dirty="0"/>
              <a:t> will request approval from WG and </a:t>
            </a:r>
            <a:r>
              <a:rPr lang="en-AU" dirty="0" smtClean="0"/>
              <a:t>EC</a:t>
            </a:r>
          </a:p>
          <a:p>
            <a:pPr lvl="2"/>
            <a:r>
              <a:rPr lang="en-AU" dirty="0">
                <a:solidFill>
                  <a:srgbClr val="FF0000"/>
                </a:solidFill>
              </a:rPr>
              <a:t>Was it submitted</a:t>
            </a:r>
            <a:r>
              <a:rPr lang="en-AU" dirty="0" smtClean="0">
                <a:solidFill>
                  <a:srgbClr val="FF0000"/>
                </a:solidFill>
              </a:rPr>
              <a:t>?</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SC discussion of the security comments from China NB in Nov 2016 has been overtaken by events …</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t>
            </a:r>
            <a:endParaRPr lang="en-GB" dirty="0" smtClean="0"/>
          </a:p>
          <a:p>
            <a:pPr lvl="2"/>
            <a:r>
              <a:rPr lang="en-GB" dirty="0" smtClean="0"/>
              <a:t>… and </a:t>
            </a:r>
            <a:r>
              <a:rPr lang="en-GB" dirty="0"/>
              <a:t>even </a:t>
            </a:r>
            <a:r>
              <a:rPr lang="en-GB" dirty="0" smtClean="0"/>
              <a:t>comments that </a:t>
            </a:r>
            <a:r>
              <a:rPr lang="en-GB" dirty="0"/>
              <a:t>are not even based on IEEE 802.1X but are incorrectly claimed to be based on IEEE 802.1X</a:t>
            </a:r>
            <a:r>
              <a:rPr lang="en-GB" dirty="0" smtClean="0"/>
              <a:t>)</a:t>
            </a:r>
          </a:p>
          <a:p>
            <a:pPr lvl="1"/>
            <a:r>
              <a:rPr lang="en-GB" dirty="0" smtClean="0"/>
              <a:t>The proposal to send a liaison to the China NB, SC6 or all NBs has been somewhat overtaken by the proposed establishment of the SC6 ad hoc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1157275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WG1 to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t>Presentation not yet officially available but screen short version is attached</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not been satisfactory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34742940"/>
              </p:ext>
            </p:extLst>
          </p:nvPr>
        </p:nvGraphicFramePr>
        <p:xfrm>
          <a:off x="7924800" y="2514600"/>
          <a:ext cx="914400" cy="771525"/>
        </p:xfrm>
        <a:graphic>
          <a:graphicData uri="http://schemas.openxmlformats.org/presentationml/2006/ole">
            <mc:AlternateContent xmlns:mc="http://schemas.openxmlformats.org/markup-compatibility/2006">
              <mc:Choice xmlns:v="urn:schemas-microsoft-com:vml" Requires="v">
                <p:oleObj spid="_x0000_s25098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9248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2869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4957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4957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49575"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49576"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49577"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49578"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42580759"/>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5081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5081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50817"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50818"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50819"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50820"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50821"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50822"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in Vancouver</a:t>
            </a:r>
            <a:endParaRPr lang="en-AU" dirty="0"/>
          </a:p>
        </p:txBody>
      </p:sp>
      <p:sp>
        <p:nvSpPr>
          <p:cNvPr id="3" name="Content Placeholder 2"/>
          <p:cNvSpPr>
            <a:spLocks noGrp="1"/>
          </p:cNvSpPr>
          <p:nvPr>
            <p:ph idx="1"/>
          </p:nvPr>
        </p:nvSpPr>
        <p:spPr/>
        <p:txBody>
          <a:bodyPr/>
          <a:lstStyle/>
          <a:p>
            <a:pPr lvl="1"/>
            <a:r>
              <a:rPr lang="en-AU" dirty="0" smtClean="0"/>
              <a:t>During the closing plenary of SC6, a vote on the security ad hoc was approved</a:t>
            </a:r>
          </a:p>
          <a:p>
            <a:pPr lvl="1"/>
            <a:r>
              <a:rPr lang="en-AU" dirty="0" smtClean="0"/>
              <a:t>The IEEE 802 rep (Andrew Myles) noted that while the ad hoc might be useful as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t>Andrew also sent an e-mail (to zhenhai.huang@iwncomm.com; </a:t>
            </a:r>
            <a:r>
              <a:rPr lang="en-AU" dirty="0" smtClean="0">
                <a:hlinkClick r:id="rId2"/>
              </a:rPr>
              <a:t>duzq@iwncomm.com</a:t>
            </a:r>
            <a:r>
              <a:rPr lang="en-AU" dirty="0" smtClean="0"/>
              <a:t>) after the meeting</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617901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a:t>
            </a:r>
            <a:r>
              <a:rPr lang="en-AU" dirty="0"/>
              <a:t>in Vancouver</a:t>
            </a:r>
          </a:p>
        </p:txBody>
      </p:sp>
      <p:sp>
        <p:nvSpPr>
          <p:cNvPr id="3" name="Content Placeholder 2"/>
          <p:cNvSpPr>
            <a:spLocks noGrp="1"/>
          </p:cNvSpPr>
          <p:nvPr>
            <p:ph idx="1"/>
          </p:nvPr>
        </p:nvSpPr>
        <p:spPr>
          <a:xfrm>
            <a:off x="685800" y="1524000"/>
            <a:ext cx="7772400" cy="4114800"/>
          </a:xfrm>
        </p:spPr>
        <p:txBody>
          <a:bodyPr/>
          <a:lstStyle/>
          <a:p>
            <a:pPr lvl="1"/>
            <a:r>
              <a:rPr lang="en-AU" dirty="0" smtClean="0"/>
              <a:t>…</a:t>
            </a:r>
          </a:p>
          <a:p>
            <a:pPr lvl="1"/>
            <a:r>
              <a:rPr lang="en-AU" dirty="0" smtClean="0"/>
              <a:t>A summary from a person at the meeting of the China NB response was</a:t>
            </a:r>
          </a:p>
          <a:p>
            <a:pPr lvl="2"/>
            <a:r>
              <a:rPr lang="en-AU" i="1" dirty="0"/>
              <a:t>It sounded like they appreciated the invitation, and would get back to you on this.  They also understood that this invitation was open to all national bodies in SC6, and not just the Chinese national body.  There was no indication that they would definitely accept that, but that they would consider the </a:t>
            </a:r>
            <a:r>
              <a:rPr lang="en-AU" i="1" dirty="0" smtClean="0"/>
              <a:t>invitation</a:t>
            </a:r>
          </a:p>
          <a:p>
            <a:pPr lvl="1"/>
            <a:r>
              <a:rPr lang="en-AU" dirty="0" smtClean="0"/>
              <a:t>Paul Nikolich (802 EC Chair) subsequently also sent  an invitation</a:t>
            </a:r>
          </a:p>
          <a:p>
            <a:pPr lvl="2"/>
            <a:r>
              <a:rPr lang="en-AU" dirty="0" smtClean="0"/>
              <a:t>See </a:t>
            </a:r>
            <a:r>
              <a:rPr lang="en-AU" dirty="0" smtClean="0">
                <a:hlinkClick r:id="rId2"/>
              </a:rPr>
              <a:t>invitation</a:t>
            </a:r>
            <a:endParaRPr lang="en-AU" dirty="0" smtClean="0"/>
          </a:p>
          <a:p>
            <a:pPr lvl="1"/>
            <a:r>
              <a:rPr lang="en-AU" dirty="0" smtClean="0"/>
              <a:t>The China NB declined the invitation</a:t>
            </a:r>
          </a:p>
          <a:p>
            <a:pPr lvl="2"/>
            <a:r>
              <a:rPr lang="en-AU" dirty="0" smtClean="0"/>
              <a:t>See following pages</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703251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a:t>
            </a:r>
            <a:r>
              <a:rPr lang="en-AU" dirty="0" smtClean="0"/>
              <a:t>invitation to attend the Vancouver meeting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Dear </a:t>
            </a:r>
            <a:r>
              <a:rPr lang="en-US" sz="1600" i="1" dirty="0"/>
              <a:t>Paul Nikolich,</a:t>
            </a:r>
            <a:endParaRPr lang="en-AU" sz="1600" i="1" dirty="0"/>
          </a:p>
          <a:p>
            <a:pPr marL="1588" lvl="1" indent="0">
              <a:buNone/>
            </a:pPr>
            <a:r>
              <a:rPr lang="en-US" sz="1600" i="1" dirty="0" smtClean="0"/>
              <a:t>I’ve </a:t>
            </a:r>
            <a:r>
              <a:rPr lang="en-US" sz="1600" i="1" dirty="0"/>
              <a:t>received your mail. Thank you for your invitation.</a:t>
            </a:r>
            <a:endParaRPr lang="en-AU" sz="1600" i="1" dirty="0"/>
          </a:p>
          <a:p>
            <a:pPr marL="1588" lvl="1" indent="0">
              <a:buNone/>
            </a:pPr>
            <a:r>
              <a:rPr lang="en-US" sz="1600" i="1" dirty="0"/>
              <a:t>Mr. Myles also sent an invitation to me and another Chinese expert via e-mail on 13</a:t>
            </a:r>
            <a:r>
              <a:rPr lang="en-US" sz="1600" i="1" baseline="30000" dirty="0"/>
              <a:t>th</a:t>
            </a:r>
            <a:r>
              <a:rPr lang="en-US" sz="1600" i="1" dirty="0"/>
              <a:t>, February, and I replied to him on 16</a:t>
            </a:r>
            <a:r>
              <a:rPr lang="en-US" sz="1600" i="1" baseline="30000" dirty="0"/>
              <a:t>th</a:t>
            </a:r>
            <a:r>
              <a:rPr lang="en-US" sz="1600" i="1" dirty="0"/>
              <a:t>, February that I was considering it.</a:t>
            </a:r>
            <a:endParaRPr lang="en-AU" sz="1600" i="1" dirty="0"/>
          </a:p>
          <a:p>
            <a:pPr marL="1588" lvl="1" indent="0">
              <a:buNone/>
            </a:pPr>
            <a:r>
              <a:rPr lang="en-US" sz="1600" i="1" dirty="0" smtClean="0"/>
              <a:t>Thank </a:t>
            </a:r>
            <a:r>
              <a:rPr lang="en-US" sz="1600" i="1" dirty="0"/>
              <a:t>you for your affirmation to Chinese proposal on establishing an ad hoc group on security (ADHS) at the SC6 Tunisia meeting, with the objective of promoting the participation for more SC6 NBs and experts efficiently, thus to make SC6 finally published standards more trusted in technology. </a:t>
            </a:r>
            <a:endParaRPr lang="en-US" sz="1600" i="1" dirty="0" smtClean="0"/>
          </a:p>
          <a:p>
            <a:pPr marL="1588" lvl="1" indent="0">
              <a:buNone/>
            </a:pPr>
            <a:r>
              <a:rPr lang="en-US"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58078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AU" sz="1600" i="1" dirty="0" smtClean="0"/>
              <a:t>….</a:t>
            </a:r>
            <a:endParaRPr lang="en-AU" sz="1600" i="1" dirty="0"/>
          </a:p>
          <a:p>
            <a:pPr marL="1588" lvl="1" indent="0">
              <a:buNone/>
            </a:pPr>
            <a:r>
              <a:rPr lang="en-US" sz="1600" i="1" dirty="0" smtClean="0"/>
              <a:t>As </a:t>
            </a:r>
            <a:r>
              <a:rPr lang="en-US" sz="1600" i="1" dirty="0"/>
              <a:t>a matter of fact, it will be more suitable to carry out relevant security technique discussion on proposals submitted to SC6 under the framework of SC6, since more experts from SC6 NBs could participate and more contributions could be received, in addition, technical discussion and proposal promotion could be effectively combined. Based on the above mentioned consideration, we prepared well before the SC6 Tunisia meeting and expected to exchange opinions and viewpoints further with experts from IEEE 802 and other SC6 NBs on issues we all concerned face to face, to make the greatest effort for reaching consensus. Unfortunately, IEEE 802 experts were absent at the venue of the meeting. Anyway, now the voting for approving establishment of the AHDS has started, if it would be finally approved by SC6, we’ll have a very good international platform for making every effort to reach common understanding related to security techniques, getting more attention and positive participation of more NBs and experts, which will be helpful to both IEEE 802 and China. </a:t>
            </a:r>
            <a:endParaRPr lang="en-US" sz="1600" i="1" dirty="0" smtClean="0"/>
          </a:p>
          <a:p>
            <a:pPr marL="1588" lvl="1" indent="0">
              <a:buNone/>
            </a:pPr>
            <a:r>
              <a:rPr lang="en-US" sz="160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838229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a:t>
            </a:r>
            <a:endParaRPr lang="en-AU" sz="1600" i="1" dirty="0"/>
          </a:p>
          <a:p>
            <a:pPr marL="1588" lvl="1" indent="0">
              <a:buNone/>
            </a:pPr>
            <a:r>
              <a:rPr lang="en-US" sz="1600" i="1" dirty="0" smtClean="0"/>
              <a:t>Considering </a:t>
            </a:r>
            <a:r>
              <a:rPr lang="en-US" sz="1600" i="1" dirty="0"/>
              <a:t>what mentioned above, it is appropriate to discuss issues we concerned at the level of SC6 meeting or future ADHS meeting. We definitely look forward to discussing and disposing technical issues and comments concerned by both sides sufficiently.</a:t>
            </a:r>
            <a:endParaRPr lang="en-AU" sz="1600" i="1" dirty="0"/>
          </a:p>
          <a:p>
            <a:pPr marL="1588" lvl="1" indent="0">
              <a:buNone/>
            </a:pPr>
            <a:r>
              <a:rPr lang="en-US" sz="1600" i="1" dirty="0" smtClean="0"/>
              <a:t>To </a:t>
            </a:r>
            <a:r>
              <a:rPr lang="en-US" sz="1600" i="1" dirty="0"/>
              <a:t>this end, we won’t attend IEEE 802 plenary, however, thank you for your invitation all the same.</a:t>
            </a:r>
            <a:endParaRPr lang="en-AU" sz="1600" i="1" dirty="0"/>
          </a:p>
          <a:p>
            <a:pPr marL="1588" lvl="1" indent="0">
              <a:buNone/>
            </a:pPr>
            <a:r>
              <a:rPr lang="en-US" sz="1600" i="1" dirty="0" smtClean="0"/>
              <a:t>Best </a:t>
            </a:r>
            <a:r>
              <a:rPr lang="en-US" sz="1600" i="1" dirty="0"/>
              <a:t>wishes</a:t>
            </a:r>
            <a:endParaRPr lang="en-AU" sz="1600" i="1" dirty="0"/>
          </a:p>
          <a:p>
            <a:pPr marL="1588" lvl="1" indent="0">
              <a:buNone/>
            </a:pPr>
            <a:r>
              <a:rPr lang="en-AU" sz="1600" i="1" dirty="0"/>
              <a:t>  </a:t>
            </a:r>
            <a:r>
              <a:rPr lang="en-AU" sz="1600" i="1" dirty="0" err="1"/>
              <a:t>Zhenhai</a:t>
            </a:r>
            <a:r>
              <a:rPr lang="en-AU" sz="1600" i="1" dirty="0"/>
              <a:t> Huang</a:t>
            </a:r>
            <a:br>
              <a:rPr lang="en-AU" sz="1600" i="1" dirty="0"/>
            </a:br>
            <a:r>
              <a:rPr lang="en-AU" sz="1600" i="1" dirty="0"/>
              <a:t>  ISO/IEC JTC1/SC6 Mirror Committee, China</a:t>
            </a:r>
            <a:br>
              <a:rPr lang="en-AU" sz="1600" i="1" dirty="0"/>
            </a:br>
            <a:r>
              <a:rPr lang="en-AU" sz="1600" i="1" dirty="0"/>
              <a:t>  Phone: +86 29 87607822</a:t>
            </a:r>
            <a:br>
              <a:rPr lang="en-AU" sz="1600" i="1" dirty="0"/>
            </a:br>
            <a:r>
              <a:rPr lang="en-AU" sz="1600" i="1" dirty="0"/>
              <a:t>  Fax:   +86 29 87607829       </a:t>
            </a:r>
            <a:br>
              <a:rPr lang="en-AU" sz="1600" i="1" dirty="0"/>
            </a:br>
            <a:r>
              <a:rPr lang="en-AU" sz="1600" i="1" dirty="0"/>
              <a:t>  Mail:  </a:t>
            </a:r>
            <a:r>
              <a:rPr lang="en-AU" sz="1600" i="1" u="sng" dirty="0">
                <a:hlinkClick r:id="rId2"/>
              </a:rPr>
              <a:t>zhenhai.huang@iwncomm.com</a:t>
            </a:r>
            <a:r>
              <a:rPr lang="en-AU" sz="1600" i="1" dirty="0"/>
              <a:t/>
            </a:r>
            <a:br>
              <a:rPr lang="en-AU" sz="1600" i="1" dirty="0"/>
            </a:br>
            <a:r>
              <a:rPr lang="en-AU" sz="1600" i="1" dirty="0"/>
              <a:t>          </a:t>
            </a:r>
            <a:r>
              <a:rPr lang="en-AU" sz="1600" i="1" u="sng" dirty="0">
                <a:hlinkClick r:id="rId3"/>
              </a:rPr>
              <a:t>chinasc6@163.com</a:t>
            </a:r>
            <a:endParaRPr lang="en-AU" sz="1600"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693547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are holding a vote on the establishment of the security ad hoc</a:t>
            </a:r>
            <a:endParaRPr lang="en-AU" dirty="0"/>
          </a:p>
        </p:txBody>
      </p:sp>
      <p:sp>
        <p:nvSpPr>
          <p:cNvPr id="3" name="Content Placeholder 2"/>
          <p:cNvSpPr>
            <a:spLocks noGrp="1"/>
          </p:cNvSpPr>
          <p:nvPr>
            <p:ph idx="1"/>
          </p:nvPr>
        </p:nvSpPr>
        <p:spPr/>
        <p:txBody>
          <a:bodyPr/>
          <a:lstStyle/>
          <a:p>
            <a:pPr lvl="1"/>
            <a:r>
              <a:rPr lang="en-AU" dirty="0" smtClean="0"/>
              <a:t>The vote of NBs on the establishment of an ad hoc ends on 15 May 2017</a:t>
            </a:r>
          </a:p>
          <a:p>
            <a:pPr lvl="2"/>
            <a:r>
              <a:rPr lang="en-AU" dirty="0" smtClean="0"/>
              <a:t>What are the rules to pass? </a:t>
            </a:r>
            <a:r>
              <a:rPr lang="en-AU" dirty="0"/>
              <a:t>M</a:t>
            </a:r>
            <a:r>
              <a:rPr lang="en-AU" dirty="0" smtClean="0"/>
              <a:t>ajority </a:t>
            </a:r>
            <a:r>
              <a:rPr lang="en-AU" dirty="0"/>
              <a:t>of the votes cast by P‐members expressing either approval or disapproval (abstentions are not counted)</a:t>
            </a:r>
            <a:endParaRPr lang="en-AU" dirty="0" smtClean="0"/>
          </a:p>
          <a:p>
            <a:pPr lvl="1"/>
            <a:r>
              <a:rPr lang="en-AU" dirty="0" smtClean="0"/>
              <a:t>The proposed TOR are</a:t>
            </a:r>
          </a:p>
          <a:p>
            <a:pPr lvl="2"/>
            <a:r>
              <a:rPr lang="en-AU" i="1" dirty="0" smtClean="0"/>
              <a:t>The scope includes:</a:t>
            </a:r>
          </a:p>
          <a:p>
            <a:pPr lvl="3"/>
            <a:r>
              <a:rPr lang="en-AU" i="1" dirty="0" smtClean="0"/>
              <a:t>(1) Review the security technologies in the published standards from SC6, and provide amendment or revision project recommendations</a:t>
            </a:r>
          </a:p>
          <a:p>
            <a:pPr lvl="3"/>
            <a:r>
              <a:rPr lang="en-AU" i="1" dirty="0" smtClean="0"/>
              <a:t>(2) Handle the comments and dispositions on security technologies of ongoing projects with controversies</a:t>
            </a:r>
          </a:p>
          <a:p>
            <a:pPr lvl="2"/>
            <a:r>
              <a:rPr lang="en-AU" i="1" dirty="0" smtClean="0"/>
              <a:t>AHGS deliverables</a:t>
            </a:r>
          </a:p>
          <a:p>
            <a:pPr lvl="3"/>
            <a:r>
              <a:rPr lang="en-AU" i="1" dirty="0" smtClean="0"/>
              <a:t>Recommend the amendment or revision projects, which are developed in SC6.</a:t>
            </a:r>
          </a:p>
          <a:p>
            <a:pPr lvl="3"/>
            <a:r>
              <a:rPr lang="en-AU" i="1" dirty="0" smtClean="0"/>
              <a:t>Handle the comments and dispositions on security technologies with controversies, and make sure that the disposition of all the comments get consensus.</a:t>
            </a:r>
          </a:p>
          <a:p>
            <a:pPr lvl="2"/>
            <a:r>
              <a:rPr lang="en-AU" i="1" dirty="0" smtClean="0"/>
              <a:t>The AHGS shall provide progress report at the next meeting.</a:t>
            </a:r>
          </a:p>
          <a:p>
            <a:pPr lvl="2"/>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642172550"/>
              </p:ext>
            </p:extLst>
          </p:nvPr>
        </p:nvGraphicFramePr>
        <p:xfrm>
          <a:off x="3505200" y="2895600"/>
          <a:ext cx="914400" cy="771525"/>
        </p:xfrm>
        <a:graphic>
          <a:graphicData uri="http://schemas.openxmlformats.org/presentationml/2006/ole">
            <mc:AlternateContent xmlns:mc="http://schemas.openxmlformats.org/markup-compatibility/2006">
              <mc:Choice xmlns:v="urn:schemas-microsoft-com:vml" Requires="v">
                <p:oleObj spid="_x0000_s25200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3505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473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2017 interim meeting in Korea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9 May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(1) Review the security technologies in the published standards from SC6, and provide amendment or revision project </a:t>
            </a:r>
            <a:r>
              <a:rPr lang="en-AU" i="1" dirty="0" smtClean="0"/>
              <a:t>recommendations</a:t>
            </a:r>
          </a:p>
          <a:p>
            <a:r>
              <a:rPr lang="en-AU" dirty="0" smtClean="0"/>
              <a:t>Comments</a:t>
            </a:r>
          </a:p>
          <a:p>
            <a:pPr lvl="1"/>
            <a:r>
              <a:rPr lang="en-AU" dirty="0" smtClean="0"/>
              <a:t>Mixes activities and deliverables</a:t>
            </a:r>
          </a:p>
          <a:p>
            <a:pPr lvl="1"/>
            <a:r>
              <a:rPr lang="en-AU" dirty="0"/>
              <a:t>C</a:t>
            </a:r>
            <a:r>
              <a:rPr lang="en-AU" dirty="0" smtClean="0"/>
              <a:t>ould be read to mean that the ad hoc would make recommendations to SC6 for SC6 to start a project to revise or amend an IEEE 802 standard</a:t>
            </a:r>
          </a:p>
          <a:p>
            <a:pPr lvl="1"/>
            <a:r>
              <a:rPr lang="en-AU" dirty="0" smtClean="0"/>
              <a:t>Such a recommendation would be contrary to the agreement in 2012 to give IEEE 802 responsibility for the revision process </a:t>
            </a:r>
            <a:r>
              <a:rPr lang="en-AU" dirty="0"/>
              <a:t>of IEEE 802 </a:t>
            </a:r>
            <a:r>
              <a:rPr lang="en-AU" dirty="0" smtClean="0"/>
              <a:t>standards</a:t>
            </a:r>
          </a:p>
          <a:p>
            <a:pPr lvl="1"/>
            <a:r>
              <a:rPr lang="en-AU" dirty="0" smtClean="0"/>
              <a:t>We should suggest new text</a:t>
            </a:r>
          </a:p>
          <a:p>
            <a:pPr lvl="2"/>
            <a:r>
              <a:rPr lang="en-AU" i="1" dirty="0"/>
              <a:t>1) Review </a:t>
            </a:r>
            <a:r>
              <a:rPr lang="en-AU" i="1" dirty="0" smtClean="0"/>
              <a:t>the security </a:t>
            </a:r>
            <a:r>
              <a:rPr lang="en-AU" i="1" dirty="0"/>
              <a:t>technologies </a:t>
            </a:r>
            <a:r>
              <a:rPr lang="en-AU" i="1" dirty="0" smtClean="0"/>
              <a:t>in published  standards that have been approved by SC6</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887978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(2) Handle the comments and dispositions on security technologies of ongoing projects with controversies</a:t>
            </a:r>
          </a:p>
          <a:p>
            <a:r>
              <a:rPr lang="en-AU" dirty="0" smtClean="0"/>
              <a:t>Comments</a:t>
            </a:r>
          </a:p>
          <a:p>
            <a:pPr lvl="1"/>
            <a:r>
              <a:rPr lang="en-AU" dirty="0" smtClean="0"/>
              <a:t>It is not clear what “handle” means, given SC6 has no role in the comments or disposition of comments for IEEE 802 standards</a:t>
            </a:r>
          </a:p>
          <a:p>
            <a:pPr lvl="2"/>
            <a:r>
              <a:rPr lang="en-AU" dirty="0" smtClean="0"/>
              <a:t>The comments are provided by NBs</a:t>
            </a:r>
          </a:p>
          <a:p>
            <a:pPr lvl="2"/>
            <a:r>
              <a:rPr lang="en-AU" dirty="0" smtClean="0"/>
              <a:t>The dispositions are developed by IEEE 802</a:t>
            </a:r>
          </a:p>
          <a:p>
            <a:pPr lvl="1"/>
            <a:r>
              <a:rPr lang="en-AU" dirty="0" smtClean="0"/>
              <a:t>Technically, IEEE 802 activities are not SC6 projects but that is probably not what the China NB is thinking </a:t>
            </a:r>
          </a:p>
          <a:p>
            <a:pPr lvl="1"/>
            <a:r>
              <a:rPr lang="en-AU" dirty="0"/>
              <a:t>We should suggest new text</a:t>
            </a:r>
          </a:p>
          <a:p>
            <a:pPr lvl="2"/>
            <a:r>
              <a:rPr lang="en-AU" i="1" dirty="0" smtClean="0"/>
              <a:t>(2) Review any comments </a:t>
            </a:r>
            <a:r>
              <a:rPr lang="en-AU" i="1" dirty="0"/>
              <a:t>and </a:t>
            </a:r>
            <a:r>
              <a:rPr lang="en-AU" i="1" dirty="0" smtClean="0"/>
              <a:t>their dispositions made in relation to security </a:t>
            </a:r>
            <a:r>
              <a:rPr lang="en-AU" i="1" dirty="0"/>
              <a:t>technologies </a:t>
            </a:r>
            <a:r>
              <a:rPr lang="en-AU" i="1" dirty="0" smtClean="0"/>
              <a:t>in standards </a:t>
            </a:r>
            <a:r>
              <a:rPr lang="en-AU" i="1" dirty="0"/>
              <a:t>proposed 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808526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dirty="0"/>
              <a:t>AHGS </a:t>
            </a:r>
            <a:r>
              <a:rPr lang="en-AU" dirty="0" smtClean="0"/>
              <a:t>deliverables</a:t>
            </a:r>
            <a:endParaRPr lang="en-AU" b="1" dirty="0"/>
          </a:p>
          <a:p>
            <a:pPr lvl="1"/>
            <a:r>
              <a:rPr lang="en-AU" i="1" dirty="0"/>
              <a:t>Recommend the amendment or revision projects, which are developed in SC6</a:t>
            </a:r>
          </a:p>
          <a:p>
            <a:r>
              <a:rPr lang="en-AU" dirty="0" smtClean="0"/>
              <a:t>Comments</a:t>
            </a:r>
          </a:p>
          <a:p>
            <a:pPr lvl="1"/>
            <a:r>
              <a:rPr lang="en-AU" dirty="0" smtClean="0"/>
              <a:t>The language is poor but seems to suggest that revisions to IEEE 802 standards would occur in SC6 … maybe!</a:t>
            </a:r>
          </a:p>
          <a:p>
            <a:pPr lvl="1"/>
            <a:r>
              <a:rPr lang="en-AU" dirty="0"/>
              <a:t>Such a recommendation would be </a:t>
            </a:r>
            <a:r>
              <a:rPr lang="en-AU" dirty="0" smtClean="0"/>
              <a:t>contrary </a:t>
            </a:r>
            <a:r>
              <a:rPr lang="en-AU" dirty="0"/>
              <a:t>to the agreement in 2012 to give IEEE 802 responsibility for the revision </a:t>
            </a:r>
            <a:r>
              <a:rPr lang="en-AU" dirty="0" smtClean="0"/>
              <a:t>process of IEEE 802 standards</a:t>
            </a:r>
            <a:endParaRPr lang="en-AU" dirty="0"/>
          </a:p>
          <a:p>
            <a:pPr lvl="1"/>
            <a:r>
              <a:rPr lang="en-AU" dirty="0" smtClean="0"/>
              <a:t>We </a:t>
            </a:r>
            <a:r>
              <a:rPr lang="en-AU" dirty="0"/>
              <a:t>should suggest new </a:t>
            </a:r>
            <a:r>
              <a:rPr lang="en-AU" dirty="0" smtClean="0"/>
              <a:t>text</a:t>
            </a:r>
          </a:p>
          <a:p>
            <a:pPr lvl="2"/>
            <a:r>
              <a:rPr lang="en-AU" i="1" dirty="0" smtClean="0"/>
              <a:t>Propose changes to </a:t>
            </a:r>
            <a:r>
              <a:rPr lang="en-AU" i="1" dirty="0"/>
              <a:t>security </a:t>
            </a:r>
            <a:r>
              <a:rPr lang="en-AU" i="1" dirty="0" smtClean="0"/>
              <a:t>technologies in  </a:t>
            </a:r>
            <a:r>
              <a:rPr lang="en-AU" i="1" dirty="0"/>
              <a:t>future amendments or </a:t>
            </a:r>
            <a:r>
              <a:rPr lang="en-AU" i="1" dirty="0" smtClean="0"/>
              <a:t>revisions of standards that have been approved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39160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a:t>AHGS </a:t>
            </a:r>
            <a:r>
              <a:rPr lang="en-AU" dirty="0" smtClean="0"/>
              <a:t>deliverables</a:t>
            </a:r>
            <a:endParaRPr lang="en-AU" b="1" dirty="0"/>
          </a:p>
          <a:p>
            <a:pPr lvl="1"/>
            <a:r>
              <a:rPr lang="en-AU" i="1" dirty="0"/>
              <a:t>Handle the comments and dispositions on security technologies with controversies, and make sure that the disposition of all the comments get consensus</a:t>
            </a:r>
            <a:endParaRPr lang="en-AU" dirty="0"/>
          </a:p>
          <a:p>
            <a:r>
              <a:rPr lang="en-AU" dirty="0" smtClean="0"/>
              <a:t>Comments</a:t>
            </a:r>
          </a:p>
          <a:p>
            <a:pPr lvl="1"/>
            <a:r>
              <a:rPr lang="en-AU" dirty="0" smtClean="0"/>
              <a:t>The language is poor but incorrectly seems to suggest that SC6 needs to agree on dispositions in IEEE 802</a:t>
            </a:r>
          </a:p>
          <a:p>
            <a:pPr lvl="1"/>
            <a:r>
              <a:rPr lang="en-AU" dirty="0" smtClean="0"/>
              <a:t>It is also not possible to “</a:t>
            </a:r>
            <a:r>
              <a:rPr lang="en-AU" b="1" i="1" dirty="0"/>
              <a:t>make sure </a:t>
            </a:r>
            <a:r>
              <a:rPr lang="en-AU" i="1" dirty="0" smtClean="0"/>
              <a:t>… the </a:t>
            </a:r>
            <a:r>
              <a:rPr lang="en-AU" i="1" dirty="0"/>
              <a:t>disposition </a:t>
            </a:r>
            <a:r>
              <a:rPr lang="en-AU" i="1" dirty="0" smtClean="0"/>
              <a:t>of … comments </a:t>
            </a:r>
            <a:r>
              <a:rPr lang="en-AU" i="1" dirty="0"/>
              <a:t>get </a:t>
            </a:r>
            <a:r>
              <a:rPr lang="en-AU" i="1" dirty="0" smtClean="0"/>
              <a:t>consensus”, </a:t>
            </a:r>
            <a:r>
              <a:rPr lang="en-AU" dirty="0" smtClean="0"/>
              <a:t>and it is not clear from whom consensus is required</a:t>
            </a:r>
            <a:endParaRPr lang="en-AU" dirty="0"/>
          </a:p>
          <a:p>
            <a:pPr lvl="1"/>
            <a:r>
              <a:rPr lang="en-AU" dirty="0" smtClean="0"/>
              <a:t>We </a:t>
            </a:r>
            <a:r>
              <a:rPr lang="en-AU" dirty="0"/>
              <a:t>should suggest new </a:t>
            </a:r>
            <a:r>
              <a:rPr lang="en-AU" dirty="0" smtClean="0"/>
              <a:t>text</a:t>
            </a:r>
          </a:p>
          <a:p>
            <a:pPr lvl="2"/>
            <a:r>
              <a:rPr lang="en-AU" i="1" dirty="0" smtClean="0"/>
              <a:t>Recommend responses to dispositions of comments in </a:t>
            </a:r>
            <a:r>
              <a:rPr lang="en-AU" i="1" dirty="0"/>
              <a:t>relation to security technologies in standards proposed </a:t>
            </a:r>
            <a:r>
              <a:rPr lang="en-AU" i="1" dirty="0" smtClean="0"/>
              <a:t>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2653503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SC discussed sending a LS to SC6 in Vancouver</a:t>
            </a:r>
            <a:endParaRPr lang="en-AU" dirty="0"/>
          </a:p>
        </p:txBody>
      </p:sp>
      <p:sp>
        <p:nvSpPr>
          <p:cNvPr id="3" name="Content Placeholder 2"/>
          <p:cNvSpPr>
            <a:spLocks noGrp="1"/>
          </p:cNvSpPr>
          <p:nvPr>
            <p:ph idx="1"/>
          </p:nvPr>
        </p:nvSpPr>
        <p:spPr/>
        <p:txBody>
          <a:bodyPr/>
          <a:lstStyle/>
          <a:p>
            <a:pPr lvl="1"/>
            <a:r>
              <a:rPr lang="en-AU" dirty="0" smtClean="0"/>
              <a:t>It is probably not appropriate for IEEE 802 to make detailed comments on the ballot as non voter; it may not even be allowed during the ballot?</a:t>
            </a:r>
          </a:p>
          <a:p>
            <a:pPr lvl="2"/>
            <a:r>
              <a:rPr lang="en-AU" dirty="0" smtClean="0"/>
              <a:t>NBs will provide comments</a:t>
            </a:r>
          </a:p>
          <a:p>
            <a:pPr lvl="1"/>
            <a:r>
              <a:rPr lang="en-AU" dirty="0" smtClean="0"/>
              <a:t>However, it has been suggested that IEEE 802 send a LS to SC6 suggesting a better way forward than the Security Ad Hoc</a:t>
            </a:r>
          </a:p>
          <a:p>
            <a:pPr lvl="2"/>
            <a:r>
              <a:rPr lang="en-AU" dirty="0" smtClean="0"/>
              <a:t>China NB has made allegations about ISO/EC/IEEE 8802-1 security</a:t>
            </a:r>
          </a:p>
          <a:p>
            <a:pPr lvl="2"/>
            <a:r>
              <a:rPr lang="en-AU" dirty="0" smtClean="0"/>
              <a:t>It has been unable to substantiate them after 4 years despite requests to do so</a:t>
            </a:r>
          </a:p>
          <a:p>
            <a:pPr lvl="2"/>
            <a:r>
              <a:rPr lang="en-AU" dirty="0" smtClean="0"/>
              <a:t>IEEE 802 would welcome discussions to resolve the allegations</a:t>
            </a:r>
          </a:p>
          <a:p>
            <a:pPr lvl="2"/>
            <a:r>
              <a:rPr lang="en-AU" dirty="0" smtClean="0"/>
              <a:t>The discussions between </a:t>
            </a:r>
            <a:r>
              <a:rPr lang="en-AU" b="1" dirty="0" smtClean="0"/>
              <a:t>some</a:t>
            </a:r>
            <a:r>
              <a:rPr lang="en-AU" dirty="0" smtClean="0"/>
              <a:t> IEEE 802 security experts and the China NB in SC6 could not come to a resolution</a:t>
            </a:r>
          </a:p>
          <a:p>
            <a:pPr lvl="2"/>
            <a:r>
              <a:rPr lang="en-AU" dirty="0" smtClean="0"/>
              <a:t>IEEE 802 now believes the most effective path forward is for the China NB to present to </a:t>
            </a:r>
            <a:r>
              <a:rPr lang="en-AU" b="1" dirty="0" smtClean="0"/>
              <a:t>all</a:t>
            </a:r>
            <a:r>
              <a:rPr lang="en-AU" dirty="0" smtClean="0"/>
              <a:t> IEEE </a:t>
            </a:r>
            <a:r>
              <a:rPr lang="en-AU" dirty="0"/>
              <a:t>802 </a:t>
            </a:r>
            <a:r>
              <a:rPr lang="en-AU" dirty="0" smtClean="0"/>
              <a:t>security experts at an IEEE 802 meeting</a:t>
            </a:r>
          </a:p>
          <a:p>
            <a:pPr lvl="1"/>
            <a:r>
              <a:rPr lang="en-AU" dirty="0" smtClean="0"/>
              <a:t>See proposed Liaison Statement to SC6</a:t>
            </a:r>
          </a:p>
          <a:p>
            <a:pPr lvl="2"/>
            <a:r>
              <a:rPr lang="en-AU" dirty="0" smtClean="0">
                <a:hlinkClick r:id="rId2"/>
              </a:rPr>
              <a:t>11-17-0391-01</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582108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 LS was sent by IEEE 802 to SC6 in relation to the proposed Security Ad Hoc</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on 31 March 2017</a:t>
            </a:r>
          </a:p>
          <a:p>
            <a:pPr lvl="2"/>
            <a:r>
              <a:rPr lang="en-AU" dirty="0" smtClean="0">
                <a:solidFill>
                  <a:srgbClr val="FF0000"/>
                </a:solidFill>
              </a:rPr>
              <a:t>Was it published on SC6 reflector?</a:t>
            </a:r>
          </a:p>
          <a:p>
            <a:pPr lvl="2"/>
            <a:r>
              <a:rPr lang="en-AU" dirty="0" smtClean="0">
                <a:solidFill>
                  <a:srgbClr val="FF0000"/>
                </a:solidFill>
              </a:rPr>
              <a:t>Andrew has asked Jooran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030212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voting on the Security ad hoc ballot is currently 0/1/0</a:t>
            </a:r>
            <a:endParaRPr lang="en-AU" dirty="0"/>
          </a:p>
        </p:txBody>
      </p:sp>
      <p:sp>
        <p:nvSpPr>
          <p:cNvPr id="3" name="Content Placeholder 2"/>
          <p:cNvSpPr>
            <a:spLocks noGrp="1"/>
          </p:cNvSpPr>
          <p:nvPr>
            <p:ph idx="1"/>
          </p:nvPr>
        </p:nvSpPr>
        <p:spPr/>
        <p:txBody>
          <a:bodyPr/>
          <a:lstStyle/>
          <a:p>
            <a:pPr lvl="1"/>
            <a:r>
              <a:rPr lang="en-AU" dirty="0" smtClean="0"/>
              <a:t>The ballot on establishing a Security </a:t>
            </a:r>
            <a:r>
              <a:rPr lang="en-AU" dirty="0"/>
              <a:t>ad hoc </a:t>
            </a:r>
            <a:r>
              <a:rPr lang="en-AU" dirty="0" smtClean="0"/>
              <a:t>closes on 15 May 2017</a:t>
            </a:r>
          </a:p>
          <a:p>
            <a:pPr lvl="1"/>
            <a:r>
              <a:rPr lang="en-AU" dirty="0" smtClean="0"/>
              <a:t>Results as of 5 April 2017</a:t>
            </a:r>
          </a:p>
          <a:p>
            <a:pPr lvl="2"/>
            <a:r>
              <a:rPr lang="en-AU" dirty="0" smtClean="0"/>
              <a:t>US – no, with comments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541204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Dear </a:t>
            </a:r>
            <a:r>
              <a:rPr lang="en-AU" i="1" dirty="0"/>
              <a:t>Mr. </a:t>
            </a:r>
            <a:r>
              <a:rPr lang="en-AU" i="1" dirty="0" err="1"/>
              <a:t>Zhenhai</a:t>
            </a:r>
            <a:r>
              <a:rPr lang="en-AU" i="1" dirty="0"/>
              <a:t> Huang,</a:t>
            </a:r>
          </a:p>
          <a:p>
            <a:pPr marL="184150" lvl="2" indent="0">
              <a:buNone/>
            </a:pPr>
            <a:r>
              <a:rPr lang="en-AU" i="1" dirty="0" smtClean="0"/>
              <a:t>As </a:t>
            </a:r>
            <a:r>
              <a:rPr lang="en-AU" i="1" dirty="0"/>
              <a:t>you have seen in the liaison statement the IEEE 802 LAN/MAN Standards Committee sent to ISO/IEC/JTC1/SC6 today (</a:t>
            </a:r>
            <a:r>
              <a:rPr lang="en-AU" i="1" u="sng" dirty="0">
                <a:hlinkClick r:id="rId2"/>
              </a:rPr>
              <a:t>https://mentor.ieee.org/802-ec/dcn/17/ec-17-0066-01-00EC-802-to-jtc1-sc6-wg1-liaison-statement.pdf</a:t>
            </a:r>
            <a:r>
              <a:rPr lang="en-AU" i="1" dirty="0"/>
              <a:t>), I wish to warmly welcome representatives from the SC6 China National Body to participate in IEEE 802 sessions in which security topics are discussed.  These typically occur in the IEEE 802.1 Higher Layer LAN Protocols (HILI) Working Group's Task Group on Security and in the IEEE 802.11 Wireless LAN Working Group. </a:t>
            </a:r>
          </a:p>
          <a:p>
            <a:pPr marL="184150" lvl="2" indent="0">
              <a:buNone/>
            </a:pPr>
            <a:r>
              <a:rPr lang="en-AU" dirty="0"/>
              <a:t>The </a:t>
            </a:r>
            <a:r>
              <a:rPr lang="en-AU" i="1" dirty="0"/>
              <a:t>schedule for the next three sessions are as follows</a:t>
            </a:r>
            <a:r>
              <a:rPr lang="en-AU" i="1" dirty="0" smtClean="0"/>
              <a:t>:</a:t>
            </a:r>
            <a:r>
              <a:rPr lang="en-AU" i="1" dirty="0"/>
              <a:t> </a:t>
            </a:r>
          </a:p>
          <a:p>
            <a:pPr marL="527050" lvl="2" indent="-342900">
              <a:buAutoNum type="alphaLcParenR"/>
            </a:pPr>
            <a:r>
              <a:rPr lang="en-AU" i="1" dirty="0" smtClean="0"/>
              <a:t>IEEE </a:t>
            </a:r>
            <a:r>
              <a:rPr lang="en-AU" i="1" dirty="0"/>
              <a:t>802.11 WLAN Working Group 07-12 May 2017 Daejeon, Korea Interim </a:t>
            </a:r>
            <a:r>
              <a:rPr lang="en-AU" i="1" dirty="0" smtClean="0"/>
              <a:t>Session - details</a:t>
            </a:r>
            <a:r>
              <a:rPr lang="en-AU" i="1" dirty="0"/>
              <a:t>: </a:t>
            </a:r>
            <a:r>
              <a:rPr lang="en-AU" i="1" u="sng" dirty="0">
                <a:hlinkClick r:id="rId3"/>
              </a:rPr>
              <a:t>http://arinex.com.au/ieee2017</a:t>
            </a:r>
            <a:r>
              <a:rPr lang="en-AU" i="1" u="sng" dirty="0" smtClean="0">
                <a:hlinkClick r:id="rId3"/>
              </a:rPr>
              <a:t>/</a:t>
            </a:r>
            <a:endParaRPr lang="en-AU" i="1" u="sng" dirty="0" smtClean="0"/>
          </a:p>
          <a:p>
            <a:pPr marL="527050" lvl="2" indent="-342900">
              <a:buAutoNum type="alphaLcParenR"/>
            </a:pPr>
            <a:r>
              <a:rPr lang="en-AU" i="1" dirty="0" smtClean="0"/>
              <a:t>IEEE </a:t>
            </a:r>
            <a:r>
              <a:rPr lang="en-AU" i="1" dirty="0"/>
              <a:t>802.1 HILI Working Group 15-18 May 2017 Stuttgart, Germany Interim Session </a:t>
            </a:r>
            <a:r>
              <a:rPr lang="en-AU" i="1" dirty="0" smtClean="0"/>
              <a:t>details</a:t>
            </a:r>
            <a:r>
              <a:rPr lang="en-AU" i="1" dirty="0"/>
              <a:t>: </a:t>
            </a:r>
            <a:r>
              <a:rPr lang="en-AU" i="1" u="sng" dirty="0">
                <a:hlinkClick r:id="rId4"/>
              </a:rPr>
              <a:t>http://</a:t>
            </a:r>
            <a:r>
              <a:rPr lang="en-AU" i="1" u="sng" dirty="0" smtClean="0">
                <a:hlinkClick r:id="rId4"/>
              </a:rPr>
              <a:t>www.ieee802.org/1/files/public/docs2017/admin-kehrer-Stuttgart-interim-0317-v02.pdf</a:t>
            </a:r>
            <a:endParaRPr lang="en-AU" i="1" u="sng" dirty="0" smtClean="0"/>
          </a:p>
          <a:p>
            <a:pPr marL="184150" lvl="2" indent="0">
              <a:buNone/>
            </a:pPr>
            <a:r>
              <a:rPr lang="en-AU" i="1" u="sng" dirty="0" smtClean="0"/>
              <a:t>..</a:t>
            </a:r>
            <a:endParaRPr lang="en-AU" i="1" dirty="0"/>
          </a:p>
          <a:p>
            <a:pPr marL="527050" lvl="2" indent="-342900">
              <a:buAutoNum type="alphaLcParenR"/>
            </a:pPr>
            <a:endParaRPr lang="en-AU" i="1" u="sng" dirty="0" smtClean="0"/>
          </a:p>
          <a:p>
            <a:pPr marL="184150" lvl="2" indent="0">
              <a:buNone/>
            </a:pP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0661620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a:t>
            </a:r>
            <a:r>
              <a:rPr lang="en-AU" i="1" dirty="0"/>
              <a:t> </a:t>
            </a:r>
          </a:p>
          <a:p>
            <a:pPr marL="184150" lvl="2" indent="0">
              <a:buNone/>
            </a:pPr>
            <a:r>
              <a:rPr lang="en-AU" i="1" dirty="0"/>
              <a:t>c) IEEE 802 Plenary Session 09-14 July 2017 in Berlin, Germany (all 802 Working Groups will be present at this session</a:t>
            </a:r>
            <a:r>
              <a:rPr lang="en-AU" i="1" dirty="0" smtClean="0"/>
              <a:t>) - details </a:t>
            </a:r>
            <a:r>
              <a:rPr lang="en-AU" i="1" dirty="0"/>
              <a:t>forthcoming soon at </a:t>
            </a:r>
            <a:r>
              <a:rPr lang="en-AU" i="1" u="sng" dirty="0">
                <a:hlinkClick r:id="rId2"/>
              </a:rPr>
              <a:t>http://802world.org/plenary/future-plenary-sessions/</a:t>
            </a:r>
            <a:endParaRPr lang="en-AU" i="1" dirty="0"/>
          </a:p>
          <a:p>
            <a:pPr marL="184150" lvl="2" indent="0">
              <a:buNone/>
            </a:pPr>
            <a:r>
              <a:rPr lang="en-AU" i="1" dirty="0"/>
              <a:t> </a:t>
            </a:r>
            <a:r>
              <a:rPr lang="en-AU" i="1" dirty="0" smtClean="0"/>
              <a:t>In </a:t>
            </a:r>
            <a:r>
              <a:rPr lang="en-AU" i="1" dirty="0"/>
              <a:t>addition, IEEE 802 meets regularly at plenary sessions in March, July and November of each year and with IEEE 802 Working Groups meeting regularly at interim sessions in January, May and September of each year as well, so there are many opportunities for our technical experts to exchange the relevant information.  Details can be found at ieee802.org. </a:t>
            </a:r>
          </a:p>
          <a:p>
            <a:pPr marL="184150" lvl="2" indent="0">
              <a:buNone/>
            </a:pPr>
            <a:r>
              <a:rPr lang="en-AU" i="1" dirty="0"/>
              <a:t>If you have any questions or need any assistance, please do not hesitate to contact me</a:t>
            </a:r>
            <a:r>
              <a:rPr lang="en-AU" i="1" dirty="0" smtClean="0"/>
              <a:t>.</a:t>
            </a:r>
          </a:p>
          <a:p>
            <a:pPr marL="184150" lvl="2" indent="0">
              <a:buNone/>
            </a:pPr>
            <a:r>
              <a:rPr lang="en-AU" i="1" dirty="0"/>
              <a:t>Regards</a:t>
            </a:r>
            <a:r>
              <a:rPr lang="en-AU" i="1" dirty="0" smtClean="0"/>
              <a:t>,</a:t>
            </a:r>
            <a:endParaRPr lang="en-AU" i="1" dirty="0"/>
          </a:p>
          <a:p>
            <a:pPr marL="184150" lvl="2" indent="0">
              <a:buNone/>
            </a:pPr>
            <a:r>
              <a:rPr lang="en-AU" i="1" dirty="0" smtClean="0"/>
              <a:t>Paul </a:t>
            </a:r>
            <a:r>
              <a:rPr lang="en-AU" i="1" dirty="0"/>
              <a:t>Nikolich</a:t>
            </a:r>
          </a:p>
          <a:p>
            <a:pPr marL="184150" lvl="2" indent="0">
              <a:buNone/>
            </a:pPr>
            <a:r>
              <a:rPr lang="en-AU" i="1" dirty="0"/>
              <a:t>Chairman IEEE 802 LAN/MAN Standards</a:t>
            </a:r>
          </a:p>
          <a:p>
            <a:pPr marL="184150" lvl="2" indent="0">
              <a:buNone/>
            </a:pPr>
            <a:endParaRPr lang="en-AU" i="1" dirty="0"/>
          </a:p>
          <a:p>
            <a:pPr marL="0" lvl="1" indent="-160337"/>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513164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Chair responded positively to the invitation </a:t>
            </a:r>
            <a:endParaRPr lang="en-AU" dirty="0"/>
          </a:p>
        </p:txBody>
      </p:sp>
      <p:sp>
        <p:nvSpPr>
          <p:cNvPr id="3" name="Content Placeholder 2"/>
          <p:cNvSpPr>
            <a:spLocks noGrp="1"/>
          </p:cNvSpPr>
          <p:nvPr>
            <p:ph idx="1"/>
          </p:nvPr>
        </p:nvSpPr>
        <p:spPr/>
        <p:txBody>
          <a:bodyPr/>
          <a:lstStyle/>
          <a:p>
            <a:r>
              <a:rPr lang="en-AU" dirty="0"/>
              <a:t>E-mail sent by </a:t>
            </a:r>
            <a:r>
              <a:rPr lang="en-AU" dirty="0" smtClean="0"/>
              <a:t>SC6 Chair </a:t>
            </a:r>
            <a:r>
              <a:rPr lang="en-AU" dirty="0"/>
              <a:t>on </a:t>
            </a:r>
            <a:r>
              <a:rPr lang="en-AU" dirty="0" smtClean="0"/>
              <a:t>5 </a:t>
            </a:r>
            <a:r>
              <a:rPr lang="en-AU" dirty="0"/>
              <a:t>April 2017</a:t>
            </a:r>
          </a:p>
          <a:p>
            <a:pPr marL="184150" lvl="2" indent="0">
              <a:buNone/>
            </a:pPr>
            <a:r>
              <a:rPr lang="en-AU" i="1" dirty="0"/>
              <a:t>Dear Mr. </a:t>
            </a:r>
            <a:r>
              <a:rPr lang="en-AU" i="1" dirty="0" err="1"/>
              <a:t>Nikolch</a:t>
            </a:r>
            <a:r>
              <a:rPr lang="en-AU" i="1" dirty="0"/>
              <a:t>;</a:t>
            </a:r>
          </a:p>
          <a:p>
            <a:pPr marL="184150" lvl="2" indent="0">
              <a:buNone/>
            </a:pPr>
            <a:r>
              <a:rPr lang="en-AU" i="1" dirty="0"/>
              <a:t>Hi, there? This is Hyun </a:t>
            </a:r>
            <a:r>
              <a:rPr lang="en-AU" i="1" dirty="0" err="1"/>
              <a:t>Kahng</a:t>
            </a:r>
            <a:r>
              <a:rPr lang="en-AU" i="1" dirty="0"/>
              <a:t>, SC6 chair.</a:t>
            </a:r>
          </a:p>
          <a:p>
            <a:pPr marL="184150" lvl="2" indent="0">
              <a:buNone/>
            </a:pPr>
            <a:r>
              <a:rPr lang="en-AU" i="1" dirty="0"/>
              <a:t>First of all, great to hear you. And thank you for your invitation.</a:t>
            </a:r>
          </a:p>
          <a:p>
            <a:pPr marL="184150" lvl="2" indent="0">
              <a:buNone/>
            </a:pPr>
            <a:r>
              <a:rPr lang="en-AU" i="1" dirty="0"/>
              <a:t>SC6 will circulate this LS doc to solicit volunteers</a:t>
            </a:r>
            <a:r>
              <a:rPr lang="en-AU" i="1" dirty="0" smtClean="0"/>
              <a:t>.</a:t>
            </a:r>
            <a:endParaRPr lang="en-AU" i="1" dirty="0"/>
          </a:p>
          <a:p>
            <a:pPr marL="184150" lvl="2" indent="0">
              <a:buNone/>
            </a:pPr>
            <a:r>
              <a:rPr lang="en-AU" i="1" dirty="0"/>
              <a:t>Thanks again. And hope to see you soon.</a:t>
            </a:r>
          </a:p>
          <a:p>
            <a:pPr marL="184150" lvl="2" indent="0">
              <a:buNone/>
            </a:pPr>
            <a:r>
              <a:rPr lang="en-AU" i="1" dirty="0"/>
              <a:t>Regards,</a:t>
            </a:r>
          </a:p>
          <a:p>
            <a:pPr marL="184150" lvl="2" indent="0">
              <a:buNone/>
            </a:pPr>
            <a:r>
              <a:rPr lang="en-AU" i="1" dirty="0"/>
              <a:t>Hyun</a:t>
            </a:r>
          </a:p>
          <a:p>
            <a:pPr lvl="1"/>
            <a:r>
              <a:rPr lang="en-AU" dirty="0" smtClean="0">
                <a:solidFill>
                  <a:srgbClr val="FF0000"/>
                </a:solidFill>
              </a:rPr>
              <a:t>Note: it has not yet been circulated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51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Mar 2017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China </a:t>
            </a:r>
            <a:r>
              <a:rPr lang="en-AU" dirty="0"/>
              <a:t>Advisory Board </a:t>
            </a:r>
            <a:r>
              <a:rPr lang="en-AU" dirty="0" smtClean="0"/>
              <a:t> was asked about SC6 issues</a:t>
            </a:r>
            <a:endParaRPr lang="en-AU" dirty="0"/>
          </a:p>
        </p:txBody>
      </p:sp>
      <p:sp>
        <p:nvSpPr>
          <p:cNvPr id="3" name="Content Placeholder 2"/>
          <p:cNvSpPr>
            <a:spLocks noGrp="1"/>
          </p:cNvSpPr>
          <p:nvPr>
            <p:ph idx="1"/>
          </p:nvPr>
        </p:nvSpPr>
        <p:spPr/>
        <p:txBody>
          <a:bodyPr/>
          <a:lstStyle/>
          <a:p>
            <a:pPr lvl="1"/>
            <a:r>
              <a:rPr lang="en-AU" dirty="0" smtClean="0"/>
              <a:t>A meeting was held with the China Advisory Board in late March 2017 in parallel to the IEEE-SA SB meeting</a:t>
            </a:r>
          </a:p>
          <a:p>
            <a:pPr lvl="1"/>
            <a:r>
              <a:rPr lang="en-AU" dirty="0" smtClean="0"/>
              <a:t>The IEEE-SA reps asked questions about Chinese industry views of the China NB actions (driven by IWNCOMM) in SC6</a:t>
            </a:r>
          </a:p>
          <a:p>
            <a:pPr lvl="1"/>
            <a:r>
              <a:rPr lang="en-AU" dirty="0" smtClean="0"/>
              <a:t>It appears that while many in China are not happy with the actions of the China NB, not much can be done about it and IEEE 802 will need to address the issues in SC6 (as we have been doing)</a:t>
            </a:r>
          </a:p>
          <a:p>
            <a:pPr lvl="1"/>
            <a:r>
              <a:rPr lang="en-AU" dirty="0" err="1"/>
              <a:t>Zhenhai</a:t>
            </a:r>
            <a:r>
              <a:rPr lang="en-AU" dirty="0"/>
              <a:t> Huang </a:t>
            </a:r>
            <a:r>
              <a:rPr lang="en-AU" dirty="0" smtClean="0"/>
              <a:t>(IWNCOMM) got wind of the meeting beforehand and sent an letter to Adrian Stephens (as Chair of IEEE 802.11 WG?) expressing significant displeasure</a:t>
            </a:r>
          </a:p>
          <a:p>
            <a:pPr lvl="2"/>
            <a:r>
              <a:rPr lang="en-AU" dirty="0" smtClean="0"/>
              <a:t>It is possible he was replying on behalf of China SC6 mirror </a:t>
            </a:r>
            <a:r>
              <a:rPr lang="en-AU" dirty="0" err="1" smtClean="0"/>
              <a:t>commitee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929044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IWNCOMM were very upset about IEEE-SA discussing SC</a:t>
            </a:r>
            <a:r>
              <a:rPr lang="en-AU" dirty="0"/>
              <a:t>6</a:t>
            </a:r>
            <a:r>
              <a:rPr lang="en-AU" dirty="0" smtClean="0"/>
              <a:t> with </a:t>
            </a:r>
            <a:r>
              <a:rPr lang="en-AU" dirty="0"/>
              <a:t>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sz="1600" i="1" dirty="0" smtClean="0"/>
              <a:t>We </a:t>
            </a:r>
            <a:r>
              <a:rPr lang="en-AU" sz="1600" i="1" dirty="0"/>
              <a:t>hear IEEE 802 will hold a meeting in China in recent days to discuss Chinese NB</a:t>
            </a:r>
            <a:r>
              <a:rPr lang="zh-CN" altLang="en-US" sz="1600" i="1" dirty="0"/>
              <a:t>’</a:t>
            </a:r>
            <a:r>
              <a:rPr lang="en-AU" sz="1600" i="1" dirty="0"/>
              <a:t>s comments on 802.1X security in ISO/IEC JTC1/SC6. You will mention at the meeting that China refused to attend IEEE 802 meeting, and China </a:t>
            </a:r>
            <a:r>
              <a:rPr lang="en-AU" sz="1600" i="1" dirty="0" err="1"/>
              <a:t>didn</a:t>
            </a:r>
            <a:r>
              <a:rPr lang="zh-CN" altLang="en-US" sz="1600" i="1" dirty="0"/>
              <a:t>’</a:t>
            </a:r>
            <a:r>
              <a:rPr lang="en-AU" sz="1600" i="1" dirty="0"/>
              <a:t>t provide technical details about comments on 802.1x, and China NB</a:t>
            </a:r>
            <a:r>
              <a:rPr lang="zh-CN" altLang="en-US" sz="1600" i="1" dirty="0"/>
              <a:t>’</a:t>
            </a:r>
            <a:r>
              <a:rPr lang="en-AU" sz="1600" i="1" dirty="0"/>
              <a:t>s contribution to SC6 was mainly from IWNCOMM; and also, you will question whether or not Chinese NB</a:t>
            </a:r>
            <a:r>
              <a:rPr lang="zh-CN" altLang="en-US" sz="1600" i="1" dirty="0"/>
              <a:t>’</a:t>
            </a:r>
            <a:r>
              <a:rPr lang="en-AU" sz="1600" i="1" dirty="0"/>
              <a:t>s proposal to SC6 could represent viewpoint of Chinese </a:t>
            </a:r>
            <a:r>
              <a:rPr lang="en-AU" sz="1600" i="1" dirty="0" smtClean="0"/>
              <a:t>industry.</a:t>
            </a:r>
          </a:p>
          <a:p>
            <a:pPr lvl="1"/>
            <a:r>
              <a:rPr lang="en-AU" sz="1600" dirty="0" smtClean="0">
                <a:solidFill>
                  <a:srgbClr val="FF0000"/>
                </a:solidFill>
              </a:rPr>
              <a:t>Note: this information was derived from a draft presentation that was presumably forwarded by a participant to IWNCOMM beforehand</a:t>
            </a:r>
          </a:p>
          <a:p>
            <a:pPr lvl="1"/>
            <a:r>
              <a:rPr lang="en-AU" sz="1600" i="1" dirty="0" smtClean="0"/>
              <a:t>The </a:t>
            </a:r>
            <a:r>
              <a:rPr lang="en-AU" sz="1600" i="1" dirty="0"/>
              <a:t>secretariat of SC6 Chinese Mirror Committee does not endorse the above views totally. Maybe you have forgotten some experienced and public known information and procedure, I would like to reiterate relevant facts as follows</a:t>
            </a:r>
            <a:r>
              <a:rPr lang="en-AU" sz="1600" i="1" dirty="0" smtClean="0"/>
              <a:t>:</a:t>
            </a:r>
          </a:p>
          <a:p>
            <a:pPr lvl="1"/>
            <a:r>
              <a:rPr lang="en-AU" sz="1600" dirty="0">
                <a:solidFill>
                  <a:srgbClr val="FF0000"/>
                </a:solidFill>
              </a:rPr>
              <a:t>Note: </a:t>
            </a:r>
            <a:r>
              <a:rPr lang="en-AU" sz="1600" dirty="0" smtClean="0">
                <a:solidFill>
                  <a:srgbClr val="FF0000"/>
                </a:solidFill>
              </a:rPr>
              <a:t>I believe they really meant to say they totally disagree! </a:t>
            </a:r>
            <a:r>
              <a:rPr lang="en-AU" sz="1600" dirty="0" smtClean="0">
                <a:solidFill>
                  <a:srgbClr val="FF0000"/>
                </a:solidFill>
                <a:sym typeface="Wingdings" panose="05000000000000000000" pitchFamily="2" charset="2"/>
              </a:rPr>
              <a:t></a:t>
            </a:r>
            <a:endParaRPr lang="en-AU" sz="1600" dirty="0" smtClean="0">
              <a:solidFill>
                <a:srgbClr val="FF0000"/>
              </a:solidFill>
            </a:endParaRPr>
          </a:p>
          <a:p>
            <a:pPr lvl="1"/>
            <a:r>
              <a:rPr lang="en-AU" sz="1600" i="1" dirty="0" smtClean="0"/>
              <a:t>…</a:t>
            </a:r>
            <a:endParaRPr lang="en-AU" sz="16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6046179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smtClean="0"/>
              <a:t>…</a:t>
            </a:r>
          </a:p>
          <a:p>
            <a:pPr lvl="2"/>
            <a:r>
              <a:rPr lang="en-AU" sz="1400" i="1" dirty="0" smtClean="0"/>
              <a:t>1</a:t>
            </a:r>
            <a:r>
              <a:rPr lang="en-AU" sz="1400" i="1" dirty="0"/>
              <a:t>, Maybe you are not familiar with China</a:t>
            </a:r>
            <a:r>
              <a:rPr lang="zh-CN" altLang="en-US" sz="1400" i="1" dirty="0"/>
              <a:t>’</a:t>
            </a:r>
            <a:r>
              <a:rPr lang="en-AU" sz="1400" i="1" dirty="0"/>
              <a:t>s international standardization process. In order to promote the international standards in SC6 network communication field, and contribute more technologies to international community, China establishes SC6 mirror committee, which consists of almost one hundred organizations and hundreds of experts, and secretariat of which is assumed by China IWNCOMM Co., Ltd., one of the technical contributors. All comments and output on IEEE 802.1x were submitted to ISO by China National Body representing China, so definitely the comments from China National Body represent the concern of Chinese industry</a:t>
            </a:r>
            <a:r>
              <a:rPr lang="en-AU" sz="1400" i="1" dirty="0" smtClean="0"/>
              <a:t>.</a:t>
            </a:r>
            <a:r>
              <a:rPr lang="en-AU" sz="1400" i="1" dirty="0"/>
              <a:t> </a:t>
            </a:r>
            <a:endParaRPr lang="en-AU" sz="1400" i="1" dirty="0" smtClean="0"/>
          </a:p>
          <a:p>
            <a:pPr lvl="2"/>
            <a:r>
              <a:rPr lang="en-AU" sz="1400" dirty="0" smtClean="0">
                <a:solidFill>
                  <a:srgbClr val="FF0000"/>
                </a:solidFill>
              </a:rPr>
              <a:t>Note: they are asserting that the China NB does represent the Chinese industry. This is not what we are told privately, but there is nothing that can be done</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0612684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smtClean="0"/>
              <a:t>...</a:t>
            </a:r>
            <a:endParaRPr lang="en-AU" dirty="0"/>
          </a:p>
          <a:p>
            <a:pPr lvl="2"/>
            <a:r>
              <a:rPr lang="en-AU" sz="1400" i="1" dirty="0"/>
              <a:t>2, We highly valued network security issues, together with the international community, hence have been making technical contributions in the aspect of network security protocol technique continuously. IEEE 802.1x is a technical specification about access control, and Chinese experts have deeply studied it. When IEEE submitted IEEE 802.1x proposal to ISO through PSDO, Chinese NB voted negatively and provided detailed technical comments, and stated that if these severe technical issues could not be properly solved, China would not regard it as an international standard, and China would also neither adopt such a standard. </a:t>
            </a:r>
            <a:endParaRPr lang="en-AU" sz="1400" i="1" dirty="0" smtClean="0"/>
          </a:p>
          <a:p>
            <a:pPr lvl="2"/>
            <a:r>
              <a:rPr lang="en-AU" sz="1400" dirty="0" smtClean="0">
                <a:solidFill>
                  <a:srgbClr val="FF0000"/>
                </a:solidFill>
              </a:rPr>
              <a:t>Note: This is mostly true, although the detailed comments have all been fully rebutted</a:t>
            </a:r>
            <a:endParaRPr lang="en-AU" sz="1400" dirty="0">
              <a:solidFill>
                <a:srgbClr val="FF0000"/>
              </a:solidFill>
            </a:endParaRPr>
          </a:p>
          <a:p>
            <a:pPr lvl="2"/>
            <a:r>
              <a:rPr lang="en-AU" sz="1400" i="1" dirty="0" smtClean="0"/>
              <a:t>However</a:t>
            </a:r>
            <a:r>
              <a:rPr lang="en-AU" sz="1400" i="1" dirty="0"/>
              <a:t>, these comments were not properly handled in the past</a:t>
            </a:r>
            <a:r>
              <a:rPr lang="en-AU" sz="1400" i="1" dirty="0" smtClean="0"/>
              <a:t>.</a:t>
            </a:r>
          </a:p>
          <a:p>
            <a:pPr lvl="2"/>
            <a:r>
              <a:rPr lang="en-AU" sz="1400" dirty="0" smtClean="0">
                <a:solidFill>
                  <a:srgbClr val="FF0000"/>
                </a:solidFill>
              </a:rPr>
              <a:t>Note: this is not true. IEEE 802 put in an immense effort to show the allegations have no substance</a:t>
            </a:r>
          </a:p>
          <a:p>
            <a:pPr lvl="2"/>
            <a:r>
              <a:rPr lang="en-AU" sz="1400" i="1" dirty="0"/>
              <a:t> </a:t>
            </a:r>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8807504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i="1" dirty="0"/>
              <a:t> </a:t>
            </a:r>
            <a:r>
              <a:rPr lang="en-AU" sz="1400" i="1" dirty="0" smtClean="0"/>
              <a:t>…</a:t>
            </a:r>
          </a:p>
          <a:p>
            <a:pPr lvl="2"/>
            <a:r>
              <a:rPr lang="en-AU" sz="1400" i="1" dirty="0" smtClean="0"/>
              <a:t>So </a:t>
            </a:r>
            <a:r>
              <a:rPr lang="en-AU" sz="1400" i="1" dirty="0"/>
              <a:t>we prepared well for the SC6 Tunisia meeting dated in Feb. 2017 and expected to exchange opinions and viewpoints further with experts from IEEE 802 and other SC6 NBs on 802.1x technical issues we all concerned face to face, to make the greatest effort for reaching consensus on enhance security. Unfortunately, IEEE 802 experts were absent at the venue of the meeting. </a:t>
            </a:r>
            <a:endParaRPr lang="en-AU" sz="1400" i="1" dirty="0" smtClean="0"/>
          </a:p>
          <a:p>
            <a:pPr lvl="2"/>
            <a:r>
              <a:rPr lang="en-AU" sz="1400" dirty="0" smtClean="0">
                <a:solidFill>
                  <a:srgbClr val="FF0000"/>
                </a:solidFill>
              </a:rPr>
              <a:t>Note: it may be true that they expected IEE 802 to be in attendance. However, the China NB uploaded no new documents and so it is unreasonable to expect IEEE 802 reps to travel to a meeting with no material to discuss</a:t>
            </a:r>
            <a:endParaRPr lang="en-AU" sz="1400" dirty="0">
              <a:solidFill>
                <a:srgbClr val="FF0000"/>
              </a:solidFill>
            </a:endParaRPr>
          </a:p>
          <a:p>
            <a:pPr lvl="2"/>
            <a:r>
              <a:rPr lang="en-AU" sz="1400" i="1" dirty="0" smtClean="0"/>
              <a:t>So</a:t>
            </a:r>
            <a:r>
              <a:rPr lang="en-AU" sz="1400" i="1" dirty="0"/>
              <a:t>, we proposed SC6 to establish an ad-hoc group on security (ADHS) to fully discuss and handle technical issues and comments including 802.1x that are concerned by all parties, and the proposal finally gained consensus in the meeting, which fully reflected our intention for technical communication and responsibility for promoting security and technology quality of ISO international standards</a:t>
            </a:r>
            <a:r>
              <a:rPr lang="en-AU" sz="1400" i="1" dirty="0" smtClean="0"/>
              <a:t>.</a:t>
            </a:r>
          </a:p>
          <a:p>
            <a:pPr lvl="2"/>
            <a:r>
              <a:rPr lang="en-AU" sz="1400" dirty="0" smtClean="0">
                <a:solidFill>
                  <a:srgbClr val="FF0000"/>
                </a:solidFill>
              </a:rPr>
              <a:t>Note: technically the consensus was to send the proposal to a LB</a:t>
            </a:r>
            <a:endParaRPr lang="en-AU" dirty="0" smtClean="0"/>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659203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dirty="0" smtClean="0"/>
              <a:t>…</a:t>
            </a:r>
            <a:endParaRPr lang="en-AU" dirty="0"/>
          </a:p>
          <a:p>
            <a:pPr lvl="2"/>
            <a:r>
              <a:rPr lang="en-AU" i="1" dirty="0"/>
              <a:t>3, Network security protocol is the base of network security. IEEE 802.1x has been referenced by many IEEE standards, including IEEE 802.11i as Wi-Fi security mechanism in WLAN, but obviously, Wi-Fi security problems have resulted in many worldwide security events</a:t>
            </a:r>
            <a:r>
              <a:rPr lang="en-AU" i="1" dirty="0" smtClean="0"/>
              <a:t>.</a:t>
            </a:r>
          </a:p>
          <a:p>
            <a:pPr lvl="2"/>
            <a:r>
              <a:rPr lang="en-AU" dirty="0" smtClean="0">
                <a:solidFill>
                  <a:srgbClr val="FF0000"/>
                </a:solidFill>
              </a:rPr>
              <a:t>Note: no evidence has been provided</a:t>
            </a:r>
          </a:p>
          <a:p>
            <a:pPr lvl="2"/>
            <a:r>
              <a:rPr lang="en-AU" i="1" dirty="0" smtClean="0"/>
              <a:t>So </a:t>
            </a:r>
            <a:r>
              <a:rPr lang="en-AU" i="1" dirty="0"/>
              <a:t>it is the unquestioned fact that it harmed security interests of worldwide WLAN users, and damaged the reputation of ISO standard. </a:t>
            </a:r>
            <a:endParaRPr lang="en-AU" i="1" dirty="0" smtClean="0"/>
          </a:p>
          <a:p>
            <a:pPr lvl="2"/>
            <a:r>
              <a:rPr lang="en-AU" dirty="0">
                <a:solidFill>
                  <a:srgbClr val="FF0000"/>
                </a:solidFill>
              </a:rPr>
              <a:t>Note: no evidence has been </a:t>
            </a:r>
            <a:r>
              <a:rPr lang="en-AU" dirty="0" smtClean="0">
                <a:solidFill>
                  <a:srgbClr val="FF0000"/>
                </a:solidFill>
              </a:rPr>
              <a:t>provided</a:t>
            </a:r>
          </a:p>
          <a:p>
            <a:pPr lvl="2"/>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8471340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i="1" dirty="0" smtClean="0"/>
              <a:t>…</a:t>
            </a:r>
          </a:p>
          <a:p>
            <a:pPr lvl="2"/>
            <a:r>
              <a:rPr lang="en-AU" i="1" dirty="0" smtClean="0"/>
              <a:t>China </a:t>
            </a:r>
            <a:r>
              <a:rPr lang="en-AU" i="1" dirty="0"/>
              <a:t>has been doing research on WLAN security, and proposed WAPI protocol to enhance WLAN security, but WAPI was objected by procedural violations and unethical activities from IEEE and Intel, etc. I believe that you are aware of the above facts. </a:t>
            </a:r>
            <a:endParaRPr lang="en-AU" i="1" dirty="0" smtClean="0"/>
          </a:p>
          <a:p>
            <a:pPr lvl="2"/>
            <a:r>
              <a:rPr lang="en-AU" dirty="0" smtClean="0">
                <a:solidFill>
                  <a:srgbClr val="FF0000"/>
                </a:solidFill>
              </a:rPr>
              <a:t>Note: no complaints of unethical </a:t>
            </a:r>
            <a:r>
              <a:rPr lang="en-AU" dirty="0">
                <a:solidFill>
                  <a:srgbClr val="FF0000"/>
                </a:solidFill>
              </a:rPr>
              <a:t>activities </a:t>
            </a:r>
            <a:r>
              <a:rPr lang="en-AU" dirty="0" smtClean="0">
                <a:solidFill>
                  <a:srgbClr val="FF0000"/>
                </a:solidFill>
              </a:rPr>
              <a:t>or </a:t>
            </a:r>
            <a:r>
              <a:rPr lang="en-AU" dirty="0">
                <a:solidFill>
                  <a:srgbClr val="FF0000"/>
                </a:solidFill>
              </a:rPr>
              <a:t>procedural violations </a:t>
            </a:r>
            <a:r>
              <a:rPr lang="en-AU" dirty="0" smtClean="0">
                <a:solidFill>
                  <a:srgbClr val="FF0000"/>
                </a:solidFill>
              </a:rPr>
              <a:t>were supported despite complaints by the China NB at the time. More importantly there were no </a:t>
            </a:r>
            <a:r>
              <a:rPr lang="en-AU" dirty="0">
                <a:solidFill>
                  <a:srgbClr val="FF0000"/>
                </a:solidFill>
              </a:rPr>
              <a:t>unethical activities or procedural violations </a:t>
            </a:r>
            <a:r>
              <a:rPr lang="en-AU" dirty="0" smtClean="0">
                <a:solidFill>
                  <a:srgbClr val="FF0000"/>
                </a:solidFill>
              </a:rPr>
              <a:t>by IEEE 802</a:t>
            </a:r>
          </a:p>
          <a:p>
            <a:pPr lvl="2"/>
            <a:r>
              <a:rPr lang="en-AU" dirty="0" smtClean="0"/>
              <a:t>…</a:t>
            </a:r>
            <a:endParaRPr lang="en-AU" dirty="0"/>
          </a:p>
          <a:p>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694742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smtClean="0"/>
              <a:t>…</a:t>
            </a:r>
            <a:endParaRPr lang="en-AU" dirty="0"/>
          </a:p>
          <a:p>
            <a:pPr lvl="2"/>
            <a:r>
              <a:rPr lang="en-AU" i="1" dirty="0"/>
              <a:t>4, If IEEE 802 is confident about output network security protocols, I believe that IEEE 802 would not reject to discuss and communication in SC6, which is the best suitable international platform. </a:t>
            </a:r>
            <a:endParaRPr lang="en-AU" i="1" dirty="0" smtClean="0"/>
          </a:p>
          <a:p>
            <a:pPr lvl="2"/>
            <a:r>
              <a:rPr lang="en-AU" dirty="0" smtClean="0">
                <a:solidFill>
                  <a:srgbClr val="FF0000"/>
                </a:solidFill>
              </a:rPr>
              <a:t>Note: IEEE 802 explained in our LS why the ad hoc was not suitable; because the disagreement in only between IEEE 802 and the China NB with no support from any other NBs. We also pointed out that IEEE 802 had already participated in SC6 discussions with no </a:t>
            </a:r>
            <a:r>
              <a:rPr lang="en-AU" dirty="0" err="1" smtClean="0">
                <a:solidFill>
                  <a:srgbClr val="FF0000"/>
                </a:solidFill>
              </a:rPr>
              <a:t>sucess</a:t>
            </a:r>
            <a:endParaRPr lang="en-AU" dirty="0" smtClean="0">
              <a:solidFill>
                <a:srgbClr val="FF0000"/>
              </a:solidFill>
            </a:endParaRPr>
          </a:p>
          <a:p>
            <a:pPr lvl="2"/>
            <a:r>
              <a:rPr lang="en-AU" i="1" dirty="0" smtClean="0"/>
              <a:t>We </a:t>
            </a:r>
            <a:r>
              <a:rPr lang="en-AU" i="1" dirty="0"/>
              <a:t>expect to have more dialogues with IEEE 802 in SC6 after Ad-hoc group on Security (ADHS) is established in SC6. And this will acquire the attention and active participation of more countries and experts, making SC6 published standards and ongoing projects get wider support among participants and more trusted</a:t>
            </a:r>
            <a:r>
              <a:rPr lang="en-AU" i="1" dirty="0" smtClean="0"/>
              <a:t>.</a:t>
            </a:r>
          </a:p>
          <a:p>
            <a:pPr lvl="2"/>
            <a:r>
              <a:rPr lang="en-AU" dirty="0" smtClean="0">
                <a:solidFill>
                  <a:srgbClr val="FF0000"/>
                </a:solidFill>
              </a:rPr>
              <a:t>Note: it is not clear why other NBs would become involved now given </a:t>
            </a:r>
            <a:r>
              <a:rPr lang="en-AU" dirty="0" err="1" smtClean="0">
                <a:solidFill>
                  <a:srgbClr val="FF0000"/>
                </a:solidFill>
              </a:rPr>
              <a:t>thay</a:t>
            </a:r>
            <a:r>
              <a:rPr lang="en-AU" dirty="0" smtClean="0">
                <a:solidFill>
                  <a:srgbClr val="FF0000"/>
                </a:solidFill>
              </a:rPr>
              <a:t> have not in the past (except for CH rep who was a consultant to IWNCOMM_</a:t>
            </a:r>
            <a:endParaRPr lang="en-AU" dirty="0">
              <a:solidFill>
                <a:srgbClr val="FF0000"/>
              </a:solidFill>
            </a:endParaRPr>
          </a:p>
          <a:p>
            <a:pPr lvl="2"/>
            <a:r>
              <a:rPr lang="en-AU" dirty="0"/>
              <a:t> </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2578827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dirty="0" smtClean="0"/>
              <a:t>…</a:t>
            </a:r>
            <a:endParaRPr lang="en-AU" dirty="0"/>
          </a:p>
          <a:p>
            <a:pPr lvl="2"/>
            <a:r>
              <a:rPr lang="en-AU" i="1" dirty="0"/>
              <a:t>5, In the reply letter at the end of Feb. to Mr. Paul Nikolich, the Chairman of IEEE 802 LAN/MAN Standards Committee, which was about not attending the IEEE 802 Canada meeting, I have clearly explained the reasons for not attending, and the reason was NOT alleged objection to do technical discussion with IEEE 802. I believe that you have read my reply letter to IEEE 802. </a:t>
            </a:r>
          </a:p>
          <a:p>
            <a:pPr lvl="2"/>
            <a:r>
              <a:rPr lang="en-AU" dirty="0">
                <a:solidFill>
                  <a:srgbClr val="FF0000"/>
                </a:solidFill>
              </a:rPr>
              <a:t> </a:t>
            </a:r>
            <a:r>
              <a:rPr lang="en-AU" dirty="0" smtClean="0">
                <a:solidFill>
                  <a:srgbClr val="FF0000"/>
                </a:solidFill>
              </a:rPr>
              <a:t>Note: the previous letter stated they preferred the SC6 forum</a:t>
            </a:r>
            <a:endParaRPr lang="en-AU" dirty="0">
              <a:solidFill>
                <a:srgbClr val="FF0000"/>
              </a:solidFill>
            </a:endParaRP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082897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dirty="0" smtClean="0"/>
              <a:t>…</a:t>
            </a:r>
          </a:p>
          <a:p>
            <a:pPr lvl="2"/>
            <a:r>
              <a:rPr lang="en-AU" i="1" dirty="0" smtClean="0"/>
              <a:t>In </a:t>
            </a:r>
            <a:r>
              <a:rPr lang="en-AU" i="1" dirty="0"/>
              <a:t>conclusion, not to express the views and discuss with the participants in ISO/IEC JTC1/SC6, and choose to influence specific people in a unilateral way and within limited scope, this is a </a:t>
            </a:r>
            <a:r>
              <a:rPr lang="en-AU" i="1" dirty="0" err="1"/>
              <a:t>behavior</a:t>
            </a:r>
            <a:r>
              <a:rPr lang="en-AU" i="1" dirty="0"/>
              <a:t> with no desire to disclose existing technical issues. Distorting facts intentionally and delivering untrue information deviate from the concept of technical people. It is a big pity that the above </a:t>
            </a:r>
            <a:r>
              <a:rPr lang="en-AU" i="1" dirty="0" err="1"/>
              <a:t>behaviors</a:t>
            </a:r>
            <a:r>
              <a:rPr lang="en-AU" i="1" dirty="0"/>
              <a:t> had been carried out by IEEE again. IEEE must be fully responsible for the possible contradictions and conflicts</a:t>
            </a:r>
            <a:r>
              <a:rPr lang="en-AU" i="1" dirty="0" smtClean="0"/>
              <a:t>.</a:t>
            </a:r>
          </a:p>
          <a:p>
            <a:pPr lvl="2"/>
            <a:r>
              <a:rPr lang="en-AU" dirty="0" smtClean="0">
                <a:solidFill>
                  <a:srgbClr val="FF0000"/>
                </a:solidFill>
              </a:rPr>
              <a:t>Note: this is the usual blustering we have seen many times in the past asserting that IEEE is spreading false and distorted information, with no explanation of what is incorrect or distorted</a:t>
            </a:r>
            <a:endParaRPr lang="en-AU" dirty="0">
              <a:solidFill>
                <a:srgbClr val="FF0000"/>
              </a:solidFill>
            </a:endParaRPr>
          </a:p>
          <a:p>
            <a:pPr lvl="2"/>
            <a:r>
              <a:rPr lang="en-AU" i="1" dirty="0"/>
              <a:t>This kind of </a:t>
            </a:r>
            <a:r>
              <a:rPr lang="en-AU" i="1" dirty="0" err="1"/>
              <a:t>behavior</a:t>
            </a:r>
            <a:r>
              <a:rPr lang="en-AU" i="1" dirty="0"/>
              <a:t> is not helpful to solve any issue, so, please deal with it cautiously. </a:t>
            </a:r>
            <a:endParaRPr lang="en-AU" i="1" dirty="0" smtClean="0"/>
          </a:p>
          <a:p>
            <a:pPr lvl="2"/>
            <a:r>
              <a:rPr lang="en-AU" dirty="0" smtClean="0">
                <a:solidFill>
                  <a:srgbClr val="FF0000"/>
                </a:solidFill>
              </a:rPr>
              <a:t>Note: And the usual veiled threat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65784367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12936</Words>
  <Application>Microsoft Office PowerPoint</Application>
  <PresentationFormat>On-screen Show (4:3)</PresentationFormat>
  <Paragraphs>1910</Paragraphs>
  <Slides>139</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139</vt:i4>
      </vt:variant>
    </vt:vector>
  </HeadingPairs>
  <TitlesOfParts>
    <vt:vector size="142" baseType="lpstr">
      <vt:lpstr>802-11-Submission</vt:lpstr>
      <vt:lpstr>Acrobat Document</vt:lpstr>
      <vt:lpstr>Packager Shell Object</vt:lpstr>
      <vt:lpstr>IEEE 802 JTC1 Standing Committee May 2017 agenda</vt:lpstr>
      <vt:lpstr>This document will be used to run the IEEE 802 JTC1 SC meetings in Korea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May 2017 interim meeting in Korea</vt:lpstr>
      <vt:lpstr>The IEEE 802 JTC1 SC regular meeting has a high level list of agenda items to be considered</vt:lpstr>
      <vt:lpstr>The IEEE 802 JTC1 SC will consider approving its agenda for its Korea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is waiting for start of FDIS</vt:lpstr>
      <vt:lpstr>IEEE 802.1Qbz is waiting for start of FDIS</vt:lpstr>
      <vt:lpstr>IEEE 802.1AC-Rev has been submitted to 60-day ballot</vt:lpstr>
      <vt:lpstr>IEEE 802.1Qcd-2015 FDIS ballot closes 18 Apr 17</vt:lpstr>
      <vt:lpstr>IEEE 802d is waiting for start of 60-day ballot</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will be submitted to the special 90 day FDIS</vt:lpstr>
      <vt:lpstr>IEEE 802.3 has twelve standards in the pipeline for ratification under the PSDO</vt:lpstr>
      <vt:lpstr>IEEE 802.3-2015 FDIS ballot passed and response to China NB comment sent; waiting for publication</vt:lpstr>
      <vt:lpstr>IEEE 802.3bw is waiting for start of FDIS ballot</vt:lpstr>
      <vt:lpstr>IEEE 802.3bp is waiting for start of FDIS</vt:lpstr>
      <vt:lpstr>IEEE 802.3bn 60-day pre-ballot closes on 16 April 2017</vt:lpstr>
      <vt:lpstr>IEEE 802.3bq 60-day pre-ballot passed with comments to be resolved</vt:lpstr>
      <vt:lpstr>IEEE 802.3br 60-day pre-ballot passed on 16 Feb 2017</vt:lpstr>
      <vt:lpstr>IEEE 802.3by 60-day pre-ballot passed with comments to be resolved</vt:lpstr>
      <vt:lpstr>IEEE 802.3bv has been liaised</vt:lpstr>
      <vt:lpstr>IEEE 802.3bu has been liaised</vt:lpstr>
      <vt:lpstr>IEEE 802.3bz 60-day pre-ballot passed with comments to be resolved</vt:lpstr>
      <vt:lpstr>IEEE 802.3/Cor 1 has been liaised</vt:lpstr>
      <vt:lpstr>IEEE 802.3bs has been liaised</vt:lpstr>
      <vt:lpstr>IEEE 802.11 has ten standards in the pipeline for ratification under the PSDO</vt:lpstr>
      <vt:lpstr>IEEE 802.11mc 60-day pre-ballot closes on 16 April 2017</vt:lpstr>
      <vt:lpstr>IEEE 802.11ah will be submitted to 60-day pre-ballot in April/May 2017</vt:lpstr>
      <vt:lpstr>IEEE 802.11ai 60-day pre-ballot closes on 16 April 2017</vt:lpstr>
      <vt:lpstr>IEEE 802.11aj will be liaised when appropriate</vt:lpstr>
      <vt:lpstr>IEEE 802.11ak will be liaised when appropriate</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is waiting for FDIS to start</vt:lpstr>
      <vt:lpstr>IEEE 802.15.4-2015 60-day pre-ballot closes on 20 April 2017</vt:lpstr>
      <vt:lpstr>IEEE 802.15.6-2012 is waiting for FDIS to start</vt:lpstr>
      <vt:lpstr>IEEE 802.21 has two standards in the pipeline for ratification under the PSDO</vt:lpstr>
      <vt:lpstr>IEEE 802.21-rev will start 60-day ballot soon</vt:lpstr>
      <vt:lpstr>IEEE 802.21.1 will start 60-day ballot soon</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SC discussion of the security comments from China NB in Nov 2016 has been overtaken by events …</vt:lpstr>
      <vt:lpstr>China NB proposed the formation of a Security ad hoc in WG1 to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in Vancouver</vt:lpstr>
      <vt:lpstr>A China NB rep was invited to participate in the meeting in Vancouver</vt:lpstr>
      <vt:lpstr>The China NB declined the invitation to attend the Vancouver meeting  </vt:lpstr>
      <vt:lpstr>The China NB declined the invitation to attend the Vancouver meeting  </vt:lpstr>
      <vt:lpstr>The China NB declined the invitation to attend the Vancouver meeting </vt:lpstr>
      <vt:lpstr>SC6 are holding a vote on the establishment of the security ad hoc</vt:lpstr>
      <vt:lpstr>The proposed TOR is problematic in a number of areas </vt:lpstr>
      <vt:lpstr>The proposed TOR is problematic in a number of areas </vt:lpstr>
      <vt:lpstr>The proposed TOR is problematic in a number of areas </vt:lpstr>
      <vt:lpstr>The proposed TOR is problematic in a number of areas </vt:lpstr>
      <vt:lpstr>The SC discussed sending a LS to SC6 in Vancouver</vt:lpstr>
      <vt:lpstr>A LS was sent by IEEE 802 to SC6 in relation to the proposed Security Ad Hoc</vt:lpstr>
      <vt:lpstr>The voting on the Security ad hoc ballot is currently 0/1/0</vt:lpstr>
      <vt:lpstr>The IEEE 802 Chair has issued an open invitation to the China NB to attend IEEE 802 meetings</vt:lpstr>
      <vt:lpstr>The IEEE 802 Chair has issued an open invitation to the China NB to attend IEEE 802 meetings</vt:lpstr>
      <vt:lpstr>The SC6 Chair responded positively to the invitation </vt:lpstr>
      <vt:lpstr>IEEE-SA China Advisory Board  was asked about SC6 issues</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There is probably no need to respond to the IWNCOMM letter </vt:lpstr>
      <vt:lpstr>There was no response from WG1 to a LS sent by IEEE 802 in July 2016</vt:lpstr>
      <vt:lpstr>The SC discussed the increasing PSDO abstain trend in Nov 2016</vt:lpstr>
      <vt:lpstr>In the last two years there has been an increase in the proportion of abstains in 60-day ballots</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2017-04-05T02:10:08Z</dcterms:modified>
</cp:coreProperties>
</file>