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75" r:id="rId4"/>
    <p:sldId id="296" r:id="rId5"/>
    <p:sldId id="307" r:id="rId6"/>
    <p:sldId id="310" r:id="rId7"/>
    <p:sldId id="269" r:id="rId8"/>
    <p:sldId id="277" r:id="rId9"/>
    <p:sldId id="308" r:id="rId10"/>
    <p:sldId id="304" r:id="rId11"/>
    <p:sldId id="303" r:id="rId12"/>
    <p:sldId id="291" r:id="rId13"/>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31" autoAdjust="0"/>
    <p:restoredTop sz="90959" autoAdjust="0"/>
  </p:normalViewPr>
  <p:slideViewPr>
    <p:cSldViewPr>
      <p:cViewPr varScale="1">
        <p:scale>
          <a:sx n="63" d="100"/>
          <a:sy n="63" d="100"/>
        </p:scale>
        <p:origin x="696" y="66"/>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doc.: IEEE 802.11-17/0565r0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May 2017</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doc.: IEEE 802.11-17/0565r0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May 2017</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802.11-17/0565r0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May 2017</a:t>
            </a:r>
            <a:endParaRPr lang="en-US" dirty="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Ben Rolfe (BCA); 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a:t>doc.: IEEE 802.11-17/0565r0</a:t>
            </a:r>
            <a:endParaRPr lang="en-US" dirty="0"/>
          </a:p>
        </p:txBody>
      </p:sp>
      <p:sp>
        <p:nvSpPr>
          <p:cNvPr id="5" name="Date Placeholder 4"/>
          <p:cNvSpPr>
            <a:spLocks noGrp="1"/>
          </p:cNvSpPr>
          <p:nvPr>
            <p:ph type="dt" idx="11"/>
          </p:nvPr>
        </p:nvSpPr>
        <p:spPr/>
        <p:txBody>
          <a:bodyPr/>
          <a:lstStyle/>
          <a:p>
            <a:pPr>
              <a:defRPr/>
            </a:pPr>
            <a:r>
              <a:rPr lang="en-US"/>
              <a:t>May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11</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802.11-17/0565r0</a:t>
            </a:r>
            <a:endParaRPr lang="en-US" dirty="0"/>
          </a:p>
        </p:txBody>
      </p:sp>
      <p:sp>
        <p:nvSpPr>
          <p:cNvPr id="5" name="Date Placeholder 4"/>
          <p:cNvSpPr>
            <a:spLocks noGrp="1"/>
          </p:cNvSpPr>
          <p:nvPr>
            <p:ph type="dt" idx="11"/>
          </p:nvPr>
        </p:nvSpPr>
        <p:spPr/>
        <p:txBody>
          <a:bodyPr/>
          <a:lstStyle/>
          <a:p>
            <a:pPr>
              <a:defRPr/>
            </a:pPr>
            <a:r>
              <a:rPr lang="en-US"/>
              <a:t>May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12</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802.11-17/0565r0</a:t>
            </a:r>
          </a:p>
        </p:txBody>
      </p:sp>
      <p:sp>
        <p:nvSpPr>
          <p:cNvPr id="11267" name="Rectangle 3"/>
          <p:cNvSpPr>
            <a:spLocks noGrp="1" noChangeArrowheads="1"/>
          </p:cNvSpPr>
          <p:nvPr>
            <p:ph type="dt" sz="quarter"/>
          </p:nvPr>
        </p:nvSpPr>
        <p:spPr>
          <a:noFill/>
        </p:spPr>
        <p:txBody>
          <a:bodyPr/>
          <a:lstStyle/>
          <a:p>
            <a:r>
              <a:rPr lang="en-US">
                <a:latin typeface="Times New Roman" pitchFamily="18" charset="0"/>
                <a:ea typeface="Arial Unicode MS" pitchFamily="34" charset="-128"/>
                <a:cs typeface="Arial Unicode MS" pitchFamily="34" charset="-128"/>
              </a:rPr>
              <a:t>May 2017</a:t>
            </a:r>
            <a:endParaRPr lang="en-US" dirty="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Ben Rolfe (BCA); 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a:t>doc.: IEEE 802.11-17/0565r0</a:t>
            </a:r>
            <a:endParaRPr lang="en-US" dirty="0"/>
          </a:p>
        </p:txBody>
      </p:sp>
      <p:sp>
        <p:nvSpPr>
          <p:cNvPr id="5" name="Date Placeholder 4"/>
          <p:cNvSpPr>
            <a:spLocks noGrp="1"/>
          </p:cNvSpPr>
          <p:nvPr>
            <p:ph type="dt" idx="11"/>
          </p:nvPr>
        </p:nvSpPr>
        <p:spPr/>
        <p:txBody>
          <a:bodyPr/>
          <a:lstStyle/>
          <a:p>
            <a:pPr>
              <a:defRPr/>
            </a:pPr>
            <a:r>
              <a:rPr lang="en-US"/>
              <a:t>May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3</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Note that we have only one open bank</a:t>
            </a:r>
            <a:r>
              <a:rPr lang="en-US" baseline="0" dirty="0"/>
              <a:t> account.</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baseline="0" dirty="0"/>
              <a:t>The </a:t>
            </a:r>
            <a:r>
              <a:rPr lang="en-US" sz="1200" dirty="0">
                <a:solidFill>
                  <a:srgbClr val="060606"/>
                </a:solidFill>
                <a:latin typeface="Arial"/>
                <a:ea typeface="Times New Roman"/>
                <a:cs typeface="Times New Roman"/>
              </a:rPr>
              <a:t>74332 - 802.11/.15 Face-to-Face Checking account was closed on November 30, 2015.</a:t>
            </a:r>
            <a:endParaRPr lang="en-US" sz="2400" dirty="0">
              <a:latin typeface="Times New Roman"/>
              <a:ea typeface="Times New Roman"/>
              <a:cs typeface="Times New Roman"/>
            </a:endParaRPr>
          </a:p>
          <a:p>
            <a:endParaRPr lang="en-US" dirty="0"/>
          </a:p>
          <a:p>
            <a:r>
              <a:rPr lang="en-US" dirty="0"/>
              <a:t>2016 May has </a:t>
            </a:r>
            <a:r>
              <a:rPr lang="en-US" dirty="0">
                <a:effectLst/>
              </a:rPr>
              <a:t>$2k for the Audit</a:t>
            </a:r>
            <a:r>
              <a:rPr lang="en-US" baseline="0" dirty="0">
                <a:effectLst/>
              </a:rPr>
              <a:t> still pending</a:t>
            </a:r>
            <a:endParaRPr lang="en-US" dirty="0"/>
          </a:p>
        </p:txBody>
      </p:sp>
      <p:sp>
        <p:nvSpPr>
          <p:cNvPr id="4" name="Header Placeholder 3"/>
          <p:cNvSpPr>
            <a:spLocks noGrp="1"/>
          </p:cNvSpPr>
          <p:nvPr>
            <p:ph type="hdr" idx="10"/>
          </p:nvPr>
        </p:nvSpPr>
        <p:spPr/>
        <p:txBody>
          <a:bodyPr/>
          <a:lstStyle/>
          <a:p>
            <a:pPr>
              <a:defRPr/>
            </a:pPr>
            <a:r>
              <a:rPr lang="en-US"/>
              <a:t>doc.: IEEE 802.11-17/0565r0</a:t>
            </a:r>
            <a:endParaRPr lang="en-US" dirty="0"/>
          </a:p>
        </p:txBody>
      </p:sp>
      <p:sp>
        <p:nvSpPr>
          <p:cNvPr id="5" name="Date Placeholder 4"/>
          <p:cNvSpPr>
            <a:spLocks noGrp="1"/>
          </p:cNvSpPr>
          <p:nvPr>
            <p:ph type="dt" idx="11"/>
          </p:nvPr>
        </p:nvSpPr>
        <p:spPr/>
        <p:txBody>
          <a:bodyPr/>
          <a:lstStyle/>
          <a:p>
            <a:pPr>
              <a:defRPr/>
            </a:pPr>
            <a:r>
              <a:rPr lang="en-US"/>
              <a:t>May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400" dirty="0"/>
              <a:t>Meeting was to be held at Hyatt Regency Atlanta</a:t>
            </a:r>
            <a:r>
              <a:rPr lang="en-US" sz="1400" baseline="0" dirty="0"/>
              <a:t> and moved to Grand Hyatt Atlanta - Buckhead</a:t>
            </a:r>
            <a:endParaRPr lang="en-US" sz="1400" dirty="0"/>
          </a:p>
          <a:p>
            <a:r>
              <a:rPr lang="en-US" sz="1400" dirty="0"/>
              <a:t>Note that the meeting fees were reduced to take advantage</a:t>
            </a:r>
            <a:r>
              <a:rPr lang="en-US" sz="1400" baseline="0" dirty="0"/>
              <a:t> of the Hyatt Regency Atlanta penalty $69.810</a:t>
            </a:r>
          </a:p>
          <a:p>
            <a:r>
              <a:rPr lang="en-US" sz="1400" baseline="0" dirty="0"/>
              <a:t>The Budget for the meeting does not include the penalty, but the Income report does include the budget values and the penalty.</a:t>
            </a:r>
          </a:p>
          <a:p>
            <a:r>
              <a:rPr lang="en-US" sz="1400" baseline="0" dirty="0"/>
              <a:t>The 13</a:t>
            </a:r>
            <a:r>
              <a:rPr lang="en-US" sz="1400" baseline="30000" dirty="0"/>
              <a:t>th</a:t>
            </a:r>
            <a:r>
              <a:rPr lang="en-US" sz="1400" baseline="0" dirty="0"/>
              <a:t> March column includes a late registration from January.</a:t>
            </a:r>
          </a:p>
          <a:p>
            <a:endParaRPr lang="en-US" sz="1400" baseline="0" dirty="0"/>
          </a:p>
          <a:p>
            <a:endParaRPr lang="en-US" sz="1400" dirty="0"/>
          </a:p>
        </p:txBody>
      </p:sp>
      <p:sp>
        <p:nvSpPr>
          <p:cNvPr id="4" name="Header Placeholder 3"/>
          <p:cNvSpPr>
            <a:spLocks noGrp="1"/>
          </p:cNvSpPr>
          <p:nvPr>
            <p:ph type="hdr" idx="10"/>
          </p:nvPr>
        </p:nvSpPr>
        <p:spPr/>
        <p:txBody>
          <a:bodyPr/>
          <a:lstStyle/>
          <a:p>
            <a:pPr>
              <a:defRPr/>
            </a:pPr>
            <a:r>
              <a:rPr lang="en-US"/>
              <a:t>doc.: IEEE 802.11-17/0565r0</a:t>
            </a:r>
            <a:endParaRPr lang="en-US" dirty="0"/>
          </a:p>
        </p:txBody>
      </p:sp>
      <p:sp>
        <p:nvSpPr>
          <p:cNvPr id="5" name="Date Placeholder 4"/>
          <p:cNvSpPr>
            <a:spLocks noGrp="1"/>
          </p:cNvSpPr>
          <p:nvPr>
            <p:ph type="dt" idx="11"/>
          </p:nvPr>
        </p:nvSpPr>
        <p:spPr/>
        <p:txBody>
          <a:bodyPr/>
          <a:lstStyle/>
          <a:p>
            <a:pPr>
              <a:defRPr/>
            </a:pPr>
            <a:r>
              <a:rPr lang="en-US"/>
              <a:t>May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5</a:t>
            </a:fld>
            <a:endParaRPr lang="en-US"/>
          </a:p>
        </p:txBody>
      </p:sp>
    </p:spTree>
    <p:extLst>
      <p:ext uri="{BB962C8B-B14F-4D97-AF65-F5344CB8AC3E}">
        <p14:creationId xmlns:p14="http://schemas.microsoft.com/office/powerpoint/2010/main" val="3448126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Note that the meeting fees were reduced to take advantage</a:t>
            </a:r>
            <a:r>
              <a:rPr lang="en-US" baseline="0" dirty="0"/>
              <a:t> of the Hyatt Regency Atlanta penalty $69.810</a:t>
            </a:r>
            <a:endParaRPr lang="en-US" dirty="0"/>
          </a:p>
        </p:txBody>
      </p:sp>
      <p:sp>
        <p:nvSpPr>
          <p:cNvPr id="4" name="Header Placeholder 3"/>
          <p:cNvSpPr>
            <a:spLocks noGrp="1"/>
          </p:cNvSpPr>
          <p:nvPr>
            <p:ph type="hdr" idx="10"/>
          </p:nvPr>
        </p:nvSpPr>
        <p:spPr/>
        <p:txBody>
          <a:bodyPr/>
          <a:lstStyle/>
          <a:p>
            <a:pPr>
              <a:defRPr/>
            </a:pPr>
            <a:r>
              <a:rPr lang="en-US"/>
              <a:t>doc.: IEEE 802.11-17/0565r0</a:t>
            </a:r>
            <a:endParaRPr lang="en-US" dirty="0"/>
          </a:p>
        </p:txBody>
      </p:sp>
      <p:sp>
        <p:nvSpPr>
          <p:cNvPr id="5" name="Date Placeholder 4"/>
          <p:cNvSpPr>
            <a:spLocks noGrp="1"/>
          </p:cNvSpPr>
          <p:nvPr>
            <p:ph type="dt" idx="11"/>
          </p:nvPr>
        </p:nvSpPr>
        <p:spPr/>
        <p:txBody>
          <a:bodyPr/>
          <a:lstStyle/>
          <a:p>
            <a:pPr>
              <a:defRPr/>
            </a:pPr>
            <a:r>
              <a:rPr lang="en-US"/>
              <a:t>May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3116347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a:t>
            </a:r>
          </a:p>
          <a:p>
            <a:pPr lvl="1" defTabSz="933450"/>
            <a:r>
              <a:rPr lang="en-US" baseline="0" dirty="0">
                <a:latin typeface="Times New Roman" pitchFamily="18" charset="0"/>
              </a:rPr>
              <a:t>– The IEEE 802 LMSC Treasury was used for accounting.</a:t>
            </a:r>
          </a:p>
          <a:p>
            <a:pPr defTabSz="933450"/>
            <a:endParaRPr lang="en-US" dirty="0">
              <a:latin typeface="Times New Roman" pitchFamily="18" charset="0"/>
            </a:endParaRPr>
          </a:p>
          <a:p>
            <a:pPr defTabSz="933450"/>
            <a:r>
              <a:rPr lang="en-US" dirty="0">
                <a:latin typeface="Times New Roman" pitchFamily="18" charset="0"/>
              </a:rPr>
              <a:t>The Beijing and Okinawa meetings had a sponsor, and so were run on a net zero basis.</a:t>
            </a:r>
          </a:p>
          <a:p>
            <a:pPr defTabSz="933450"/>
            <a:r>
              <a:rPr lang="en-US" dirty="0">
                <a:latin typeface="Times New Roman" pitchFamily="18" charset="0"/>
              </a:rPr>
              <a:t>The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a:latin typeface="+mn-lt"/>
              </a:rPr>
              <a:t>Historical Attendance: </a:t>
            </a:r>
          </a:p>
          <a:p>
            <a:pPr defTabSz="933450"/>
            <a:r>
              <a:rPr lang="en-US" sz="1200" b="0" dirty="0">
                <a:latin typeface="+mn-lt"/>
              </a:rPr>
              <a:t>Number attending the meeting (Initial Budget, Final budget )</a:t>
            </a:r>
          </a:p>
          <a:p>
            <a:pPr defTabSz="933450"/>
            <a:r>
              <a:rPr lang="en-US" sz="1200" b="0" dirty="0">
                <a:latin typeface="+mn-lt"/>
              </a:rPr>
              <a:t>The numbers in red are a negative (deficit), and the black are a positive (surplus)</a:t>
            </a:r>
          </a:p>
          <a:p>
            <a:pPr defTabSz="933450"/>
            <a:endParaRPr lang="en-US" sz="1200" b="0" dirty="0">
              <a:latin typeface="+mn-lt"/>
            </a:endParaRPr>
          </a:p>
          <a:p>
            <a:pPr defTabSz="933450"/>
            <a:r>
              <a:rPr lang="en-US" sz="1200" b="0" dirty="0">
                <a:latin typeface="+mn-lt"/>
              </a:rPr>
              <a:t>2015 January  - Atlanta</a:t>
            </a:r>
            <a:r>
              <a:rPr lang="en-US" sz="1200" b="0" baseline="0" dirty="0">
                <a:latin typeface="+mn-lt"/>
              </a:rPr>
              <a:t> – 802 Hosted Interim – All 802 Groups attended except .16 and .22 </a:t>
            </a:r>
          </a:p>
          <a:p>
            <a:pPr lvl="1" defTabSz="933450"/>
            <a:r>
              <a:rPr lang="en-US" sz="1200" b="0" baseline="0" dirty="0">
                <a:latin typeface="+mn-lt"/>
              </a:rPr>
              <a:t>– Net Zero to 802.11.15 Treasury. </a:t>
            </a:r>
          </a:p>
          <a:p>
            <a:pPr lvl="1" defTabSz="933450"/>
            <a:r>
              <a:rPr lang="en-US" sz="1200" b="0" baseline="0" dirty="0">
                <a:latin typeface="+mn-lt"/>
              </a:rPr>
              <a:t>– Surplus Paid to IEEE 802 = $</a:t>
            </a:r>
            <a:r>
              <a:rPr lang="en-US" dirty="0"/>
              <a:t>114.696.00</a:t>
            </a:r>
            <a:r>
              <a:rPr lang="en-US" baseline="0" dirty="0"/>
              <a:t> </a:t>
            </a:r>
          </a:p>
          <a:p>
            <a:pPr lvl="1" defTabSz="933450"/>
            <a:r>
              <a:rPr lang="en-US" baseline="0" dirty="0"/>
              <a:t>– Surplus of $0.60 left in Wireless account.</a:t>
            </a:r>
          </a:p>
          <a:p>
            <a:pPr lvl="0" defTabSz="933450"/>
            <a:endParaRPr lang="en-US" sz="1200" b="0" baseline="0" dirty="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a:solidFill>
                  <a:srgbClr val="000000"/>
                </a:solidFill>
                <a:latin typeface="Times New Roman" pitchFamily="16" charset="0"/>
                <a:ea typeface="+mn-ea"/>
                <a:cs typeface="+mn-cs"/>
              </a:rPr>
              <a:t>2016 January  - Atlanta</a:t>
            </a:r>
            <a:r>
              <a:rPr lang="en-US" sz="1200" b="0" kern="1200" baseline="0" dirty="0">
                <a:solidFill>
                  <a:srgbClr val="000000"/>
                </a:solidFill>
                <a:latin typeface="Times New Roman" pitchFamily="16" charset="0"/>
                <a:ea typeface="+mn-ea"/>
                <a:cs typeface="+mn-cs"/>
              </a:rPr>
              <a:t> – 802 Hosted Interim – All 802 Groups except .22</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a:solidFill>
                  <a:srgbClr val="000000"/>
                </a:solidFill>
                <a:latin typeface="Times New Roman" pitchFamily="16" charset="0"/>
                <a:ea typeface="+mn-ea"/>
                <a:cs typeface="+mn-cs"/>
              </a:rPr>
              <a:t>	- Net Zero to 802.11 Treasury.</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a:solidFill>
                  <a:srgbClr val="000000"/>
                </a:solidFill>
                <a:latin typeface="Times New Roman" pitchFamily="16" charset="0"/>
                <a:ea typeface="+mn-ea"/>
                <a:cs typeface="+mn-cs"/>
              </a:rPr>
              <a:t>	- Surplus paid to IEEE 802 = $</a:t>
            </a:r>
            <a:r>
              <a:rPr lang="en-US" dirty="0">
                <a:effectLst/>
              </a:rPr>
              <a:t>27,014.06 </a:t>
            </a:r>
            <a:endParaRPr lang="en-US" sz="1200" b="0" kern="1200" baseline="0" dirty="0">
              <a:solidFill>
                <a:srgbClr val="000000"/>
              </a:solidFill>
              <a:latin typeface="Times New Roman" pitchFamily="16" charset="0"/>
              <a:ea typeface="+mn-ea"/>
              <a:cs typeface="+mn-cs"/>
            </a:endParaRPr>
          </a:p>
          <a:p>
            <a:pPr lvl="0" defTabSz="933450"/>
            <a:endParaRPr lang="en-US" sz="1200" b="0" dirty="0">
              <a:latin typeface="+mn-lt"/>
            </a:endParaRPr>
          </a:p>
          <a:p>
            <a:pPr lvl="0" defTabSz="933450"/>
            <a:r>
              <a:rPr lang="en-US" sz="1200" b="0" dirty="0">
                <a:latin typeface="+mn-lt"/>
              </a:rPr>
              <a:t>January 2017 there was also a significant</a:t>
            </a:r>
            <a:r>
              <a:rPr lang="en-US" sz="1200" b="0" baseline="0" dirty="0">
                <a:latin typeface="+mn-lt"/>
              </a:rPr>
              <a:t> penalty that was paid for changing from the Hyatt Regency to the Grand Hyatt which will show in the Income Report.</a:t>
            </a:r>
            <a:endParaRPr lang="en-US" sz="1200" b="0" dirty="0">
              <a:latin typeface="+mn-lt"/>
            </a:endParaRPr>
          </a:p>
        </p:txBody>
      </p:sp>
    </p:spTree>
    <p:extLst>
      <p:ext uri="{BB962C8B-B14F-4D97-AF65-F5344CB8AC3E}">
        <p14:creationId xmlns:p14="http://schemas.microsoft.com/office/powerpoint/2010/main" val="601314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802.11-17/0565r0</a:t>
            </a:r>
            <a:endParaRPr lang="en-US" dirty="0"/>
          </a:p>
        </p:txBody>
      </p:sp>
      <p:sp>
        <p:nvSpPr>
          <p:cNvPr id="5" name="Date Placeholder 4"/>
          <p:cNvSpPr>
            <a:spLocks noGrp="1"/>
          </p:cNvSpPr>
          <p:nvPr>
            <p:ph type="dt" idx="11"/>
          </p:nvPr>
        </p:nvSpPr>
        <p:spPr/>
        <p:txBody>
          <a:bodyPr/>
          <a:lstStyle/>
          <a:p>
            <a:pPr>
              <a:defRPr/>
            </a:pPr>
            <a:r>
              <a:rPr lang="en-US"/>
              <a:t>May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9</a:t>
            </a:fld>
            <a:endParaRPr lang="en-US"/>
          </a:p>
        </p:txBody>
      </p:sp>
    </p:spTree>
    <p:extLst>
      <p:ext uri="{BB962C8B-B14F-4D97-AF65-F5344CB8AC3E}">
        <p14:creationId xmlns:p14="http://schemas.microsoft.com/office/powerpoint/2010/main" val="3816065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May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May 2017</a:t>
            </a:r>
            <a:endParaRPr lang="en-GB" dirty="0"/>
          </a:p>
        </p:txBody>
      </p:sp>
      <p:sp>
        <p:nvSpPr>
          <p:cNvPr id="5" name="Rectangle 4"/>
          <p:cNvSpPr>
            <a:spLocks noGrp="1" noChangeArrowheads="1"/>
          </p:cNvSpPr>
          <p:nvPr>
            <p:ph type="ftr" idx="11"/>
          </p:nvPr>
        </p:nvSpPr>
        <p:spPr>
          <a:xfrm>
            <a:off x="7315200" y="6475413"/>
            <a:ext cx="1227138" cy="153987"/>
          </a:xfrm>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May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May 2017</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a:t>May 2017</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a:t>May 2017</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t>May 2017</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t>May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t>May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a:t>May 2017</a:t>
            </a:r>
            <a:endParaRPr lang="en-GB" dirty="0"/>
          </a:p>
        </p:txBody>
      </p:sp>
      <p:sp>
        <p:nvSpPr>
          <p:cNvPr id="1028" name="Rectangle 4"/>
          <p:cNvSpPr>
            <a:spLocks noGrp="1" noChangeArrowheads="1"/>
          </p:cNvSpPr>
          <p:nvPr>
            <p:ph type="ftr"/>
          </p:nvPr>
        </p:nvSpPr>
        <p:spPr bwMode="auto">
          <a:xfrm>
            <a:off x="5486400" y="6475413"/>
            <a:ext cx="3055938"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a:t>Ben Rolfe (BCA);   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11-17-0565r0</a:t>
            </a:r>
            <a:endParaRPr lang="en-GB" sz="1800" b="1" dirty="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May 2017</a:t>
            </a:r>
            <a:endParaRPr lang="en-GB" dirty="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Treasurer Report May 2017 </a:t>
            </a:r>
            <a:br>
              <a:rPr lang="en-US" dirty="0"/>
            </a:br>
            <a:r>
              <a:rPr lang="en-US" dirty="0"/>
              <a:t>- </a:t>
            </a:r>
            <a:r>
              <a:rPr lang="en-US" dirty="0" err="1"/>
              <a:t>Deajeon</a:t>
            </a:r>
            <a:endParaRPr lang="en-GB" dirty="0"/>
          </a:p>
        </p:txBody>
      </p:sp>
      <p:sp>
        <p:nvSpPr>
          <p:cNvPr id="1033" name="Rectangle 2"/>
          <p:cNvSpPr>
            <a:spLocks noGrp="1" noChangeArrowheads="1"/>
          </p:cNvSpPr>
          <p:nvPr>
            <p:ph type="body" idx="1"/>
          </p:nvPr>
        </p:nvSpPr>
        <p:spPr>
          <a:xfrm>
            <a:off x="685800" y="1672209"/>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2017-05-08</a:t>
            </a:r>
          </a:p>
        </p:txBody>
      </p:sp>
      <p:graphicFrame>
        <p:nvGraphicFramePr>
          <p:cNvPr id="1026" name="Object 3"/>
          <p:cNvGraphicFramePr>
            <a:graphicFrameLocks noChangeAspect="1"/>
          </p:cNvGraphicFramePr>
          <p:nvPr>
            <p:extLst>
              <p:ext uri="{D42A27DB-BD31-4B8C-83A1-F6EECF244321}">
                <p14:modId xmlns:p14="http://schemas.microsoft.com/office/powerpoint/2010/main" val="2132431648"/>
              </p:ext>
            </p:extLst>
          </p:nvPr>
        </p:nvGraphicFramePr>
        <p:xfrm>
          <a:off x="514350" y="2305050"/>
          <a:ext cx="7410450" cy="2762250"/>
        </p:xfrm>
        <a:graphic>
          <a:graphicData uri="http://schemas.openxmlformats.org/presentationml/2006/ole">
            <mc:AlternateContent xmlns:mc="http://schemas.openxmlformats.org/markup-compatibility/2006">
              <mc:Choice xmlns:v="urn:schemas-microsoft-com:vml" Requires="v">
                <p:oleObj spid="_x0000_s1256" name="Document" r:id="rId4" imgW="8253180" imgH="3081427" progId="Word.Document.8">
                  <p:embed/>
                </p:oleObj>
              </mc:Choice>
              <mc:Fallback>
                <p:oleObj name="Document" r:id="rId4" imgW="8253180" imgH="3081427" progId="Word.Document.8">
                  <p:embed/>
                  <p:pic>
                    <p:nvPicPr>
                      <p:cNvPr id="0" name="Picture 46"/>
                      <p:cNvPicPr>
                        <a:picLocks noChangeAspect="1" noChangeArrowheads="1"/>
                      </p:cNvPicPr>
                      <p:nvPr/>
                    </p:nvPicPr>
                    <p:blipFill>
                      <a:blip r:embed="rId5"/>
                      <a:srcRect/>
                      <a:stretch>
                        <a:fillRect/>
                      </a:stretch>
                    </p:blipFill>
                    <p:spPr bwMode="auto">
                      <a:xfrm>
                        <a:off x="514350" y="2305050"/>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Footer Placeholder 1"/>
          <p:cNvSpPr>
            <a:spLocks noGrp="1"/>
          </p:cNvSpPr>
          <p:nvPr>
            <p:ph type="ftr" idx="11"/>
          </p:nvPr>
        </p:nvSpPr>
        <p:spPr>
          <a:xfrm>
            <a:off x="5715000" y="6475413"/>
            <a:ext cx="2827338" cy="294931"/>
          </a:xfrm>
        </p:spPr>
        <p:txBody>
          <a:bodyPr/>
          <a:lstStyle/>
          <a:p>
            <a:pPr>
              <a:defRPr/>
            </a:pPr>
            <a:r>
              <a:rPr lang="en-GB"/>
              <a:t>Ben Rolfe (BCA);   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a:t>May 2017</a:t>
            </a:r>
            <a:endParaRPr lang="en-GB" dirty="0"/>
          </a:p>
        </p:txBody>
      </p:sp>
      <p:sp>
        <p:nvSpPr>
          <p:cNvPr id="3" name="Footer Placeholder 2"/>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a:t>Slide </a:t>
            </a:r>
            <a:fld id="{189D7BFD-E160-402F-BBC8-B5B701941DD4}" type="slidenum">
              <a:rPr lang="en-GB" smtClean="0"/>
              <a:pPr>
                <a:defRPr/>
              </a:pPr>
              <a:t>10</a:t>
            </a:fld>
            <a:endParaRPr lang="en-GB"/>
          </a:p>
        </p:txBody>
      </p:sp>
      <p:sp>
        <p:nvSpPr>
          <p:cNvPr id="5" name="TextBox 4"/>
          <p:cNvSpPr txBox="1"/>
          <p:nvPr/>
        </p:nvSpPr>
        <p:spPr>
          <a:xfrm>
            <a:off x="762000" y="602684"/>
            <a:ext cx="7780338" cy="461665"/>
          </a:xfrm>
          <a:prstGeom prst="rect">
            <a:avLst/>
          </a:prstGeom>
          <a:noFill/>
        </p:spPr>
        <p:txBody>
          <a:bodyPr wrap="square" rtlCol="0">
            <a:spAutoFit/>
          </a:bodyPr>
          <a:lstStyle/>
          <a:p>
            <a:pPr algn="ctr"/>
            <a:r>
              <a:rPr lang="en-US" dirty="0">
                <a:solidFill>
                  <a:schemeClr val="tx1"/>
                </a:solidFill>
              </a:rPr>
              <a:t>2016 Meeting Income Report</a:t>
            </a:r>
          </a:p>
        </p:txBody>
      </p:sp>
      <p:graphicFrame>
        <p:nvGraphicFramePr>
          <p:cNvPr id="7" name="Table 6"/>
          <p:cNvGraphicFramePr>
            <a:graphicFrameLocks noGrp="1"/>
          </p:cNvGraphicFramePr>
          <p:nvPr>
            <p:extLst>
              <p:ext uri="{D42A27DB-BD31-4B8C-83A1-F6EECF244321}">
                <p14:modId xmlns:p14="http://schemas.microsoft.com/office/powerpoint/2010/main" val="2073375890"/>
              </p:ext>
            </p:extLst>
          </p:nvPr>
        </p:nvGraphicFramePr>
        <p:xfrm>
          <a:off x="613569" y="1056887"/>
          <a:ext cx="8077199" cy="5374868"/>
        </p:xfrm>
        <a:graphic>
          <a:graphicData uri="http://schemas.openxmlformats.org/drawingml/2006/table">
            <a:tbl>
              <a:tblPr/>
              <a:tblGrid>
                <a:gridCol w="2357736">
                  <a:extLst>
                    <a:ext uri="{9D8B030D-6E8A-4147-A177-3AD203B41FA5}">
                      <a16:colId xmlns:a16="http://schemas.microsoft.com/office/drawing/2014/main" val="3978824906"/>
                    </a:ext>
                  </a:extLst>
                </a:gridCol>
                <a:gridCol w="1073944">
                  <a:extLst>
                    <a:ext uri="{9D8B030D-6E8A-4147-A177-3AD203B41FA5}">
                      <a16:colId xmlns:a16="http://schemas.microsoft.com/office/drawing/2014/main" val="4291402844"/>
                    </a:ext>
                  </a:extLst>
                </a:gridCol>
                <a:gridCol w="1217958">
                  <a:extLst>
                    <a:ext uri="{9D8B030D-6E8A-4147-A177-3AD203B41FA5}">
                      <a16:colId xmlns:a16="http://schemas.microsoft.com/office/drawing/2014/main" val="628866712"/>
                    </a:ext>
                  </a:extLst>
                </a:gridCol>
                <a:gridCol w="1123317">
                  <a:extLst>
                    <a:ext uri="{9D8B030D-6E8A-4147-A177-3AD203B41FA5}">
                      <a16:colId xmlns:a16="http://schemas.microsoft.com/office/drawing/2014/main" val="634552538"/>
                    </a:ext>
                  </a:extLst>
                </a:gridCol>
                <a:gridCol w="1152122">
                  <a:extLst>
                    <a:ext uri="{9D8B030D-6E8A-4147-A177-3AD203B41FA5}">
                      <a16:colId xmlns:a16="http://schemas.microsoft.com/office/drawing/2014/main" val="3485322783"/>
                    </a:ext>
                  </a:extLst>
                </a:gridCol>
                <a:gridCol w="1152122">
                  <a:extLst>
                    <a:ext uri="{9D8B030D-6E8A-4147-A177-3AD203B41FA5}">
                      <a16:colId xmlns:a16="http://schemas.microsoft.com/office/drawing/2014/main" val="3467910809"/>
                    </a:ext>
                  </a:extLst>
                </a:gridCol>
              </a:tblGrid>
              <a:tr h="553161">
                <a:tc>
                  <a:txBody>
                    <a:bodyPr/>
                    <a:lstStyle/>
                    <a:p>
                      <a:pPr algn="l" fontAlgn="b"/>
                      <a:r>
                        <a:rPr lang="en-US" sz="1200" b="1" i="0" u="none" strike="noStrike">
                          <a:effectLst/>
                          <a:latin typeface="Arial" panose="020B0604020202020204" pitchFamily="34" charset="0"/>
                        </a:rPr>
                        <a:t>Financial Row</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2016 Misc.</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2016-01 Atlanta, GA</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2016-05 Waikoloa, HI</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2016-09 Warsaw, Poland</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Total</a:t>
                      </a:r>
                    </a:p>
                  </a:txBody>
                  <a:tcPr marL="7528" marR="7528" marT="7528" marB="0" anchor="b">
                    <a:lnL>
                      <a:noFill/>
                    </a:lnL>
                    <a:lnR>
                      <a:noFill/>
                    </a:lnR>
                    <a:lnT>
                      <a:noFill/>
                    </a:lnT>
                    <a:lnB>
                      <a:noFill/>
                    </a:lnB>
                    <a:solidFill>
                      <a:srgbClr val="D0D0D0"/>
                    </a:solidFill>
                  </a:tcPr>
                </a:tc>
                <a:extLst>
                  <a:ext uri="{0D108BD9-81ED-4DB2-BD59-A6C34878D82A}">
                    <a16:rowId xmlns:a16="http://schemas.microsoft.com/office/drawing/2014/main" val="1921765852"/>
                  </a:ext>
                </a:extLst>
              </a:tr>
              <a:tr h="178714">
                <a:tc>
                  <a:txBody>
                    <a:bodyPr/>
                    <a:lstStyle/>
                    <a:p>
                      <a:pPr algn="l" fontAlgn="b"/>
                      <a:r>
                        <a:rPr lang="en-US" sz="1200" b="1" i="0" u="none" strike="noStrike">
                          <a:effectLst/>
                          <a:latin typeface="Arial" panose="020B0604020202020204" pitchFamily="34" charset="0"/>
                        </a:rPr>
                        <a:t> </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528" marR="7528" marT="7528" marB="0" anchor="b">
                    <a:lnL>
                      <a:noFill/>
                    </a:lnL>
                    <a:lnR>
                      <a:noFill/>
                    </a:lnR>
                    <a:lnT>
                      <a:noFill/>
                    </a:lnT>
                    <a:lnB>
                      <a:noFill/>
                    </a:lnB>
                    <a:solidFill>
                      <a:srgbClr val="D0D0D0"/>
                    </a:solidFill>
                  </a:tcPr>
                </a:tc>
                <a:extLst>
                  <a:ext uri="{0D108BD9-81ED-4DB2-BD59-A6C34878D82A}">
                    <a16:rowId xmlns:a16="http://schemas.microsoft.com/office/drawing/2014/main" val="3810900686"/>
                  </a:ext>
                </a:extLst>
              </a:tr>
              <a:tr h="170203">
                <a:tc>
                  <a:txBody>
                    <a:bodyPr/>
                    <a:lstStyle/>
                    <a:p>
                      <a:pPr algn="l" fontAlgn="ctr"/>
                      <a:r>
                        <a:rPr lang="en-US" sz="1200" b="1" i="0" u="none" strike="noStrike">
                          <a:solidFill>
                            <a:srgbClr val="000000"/>
                          </a:solidFill>
                          <a:effectLst/>
                          <a:latin typeface="Arial" panose="020B0604020202020204" pitchFamily="34" charset="0"/>
                        </a:rPr>
                        <a:t>Ordinary Income/Expense</a:t>
                      </a: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extLst>
                  <a:ext uri="{0D108BD9-81ED-4DB2-BD59-A6C34878D82A}">
                    <a16:rowId xmlns:a16="http://schemas.microsoft.com/office/drawing/2014/main" val="690244704"/>
                  </a:ext>
                </a:extLst>
              </a:tr>
              <a:tr h="170203">
                <a:tc>
                  <a:txBody>
                    <a:bodyPr/>
                    <a:lstStyle/>
                    <a:p>
                      <a:pPr algn="l" fontAlgn="b"/>
                      <a:r>
                        <a:rPr lang="en-US" sz="1200" b="1" i="0" u="none" strike="noStrike">
                          <a:solidFill>
                            <a:srgbClr val="000000"/>
                          </a:solidFill>
                          <a:effectLst/>
                          <a:latin typeface="Arial" panose="020B0604020202020204" pitchFamily="34" charset="0"/>
                        </a:rPr>
                        <a:t>Income</a:t>
                      </a:r>
                    </a:p>
                  </a:txBody>
                  <a:tcPr marL="67751" marR="7528" marT="7528"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extLst>
                  <a:ext uri="{0D108BD9-81ED-4DB2-BD59-A6C34878D82A}">
                    <a16:rowId xmlns:a16="http://schemas.microsoft.com/office/drawing/2014/main" val="1927391452"/>
                  </a:ext>
                </a:extLst>
              </a:tr>
              <a:tr h="163568">
                <a:tc>
                  <a:txBody>
                    <a:bodyPr/>
                    <a:lstStyle/>
                    <a:p>
                      <a:pPr algn="l" fontAlgn="b"/>
                      <a:r>
                        <a:rPr lang="en-US" sz="1200" b="0" i="0" u="none" strike="noStrike">
                          <a:solidFill>
                            <a:srgbClr val="000000"/>
                          </a:solidFill>
                          <a:effectLst/>
                          <a:latin typeface="Arial" panose="020B0604020202020204" pitchFamily="34" charset="0"/>
                        </a:rPr>
                        <a:t>2.11 - Registrations</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$321,625.00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$235,050.00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$264,450.00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$821,125.00 </a:t>
                      </a:r>
                    </a:p>
                  </a:txBody>
                  <a:tcPr marL="7528" marR="7528" marT="7528" marB="0" anchor="ctr">
                    <a:lnL>
                      <a:noFill/>
                    </a:lnL>
                    <a:lnR>
                      <a:noFill/>
                    </a:lnR>
                    <a:lnT>
                      <a:noFill/>
                    </a:lnT>
                    <a:lnB>
                      <a:noFill/>
                    </a:lnB>
                  </a:tcPr>
                </a:tc>
                <a:extLst>
                  <a:ext uri="{0D108BD9-81ED-4DB2-BD59-A6C34878D82A}">
                    <a16:rowId xmlns:a16="http://schemas.microsoft.com/office/drawing/2014/main" val="2450067488"/>
                  </a:ext>
                </a:extLst>
              </a:tr>
              <a:tr h="318626">
                <a:tc>
                  <a:txBody>
                    <a:bodyPr/>
                    <a:lstStyle/>
                    <a:p>
                      <a:pPr algn="l" fontAlgn="b"/>
                      <a:r>
                        <a:rPr lang="en-US" sz="1200" b="0" i="0" u="none" strike="noStrike">
                          <a:solidFill>
                            <a:srgbClr val="000000"/>
                          </a:solidFill>
                          <a:effectLst/>
                          <a:latin typeface="Arial" panose="020B0604020202020204" pitchFamily="34" charset="0"/>
                        </a:rPr>
                        <a:t>2.12 - Hotel Commissions</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$65,445.12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$33,228.32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$98,673.44 </a:t>
                      </a:r>
                    </a:p>
                  </a:txBody>
                  <a:tcPr marL="7528" marR="7528" marT="7528" marB="0" anchor="ctr">
                    <a:lnL>
                      <a:noFill/>
                    </a:lnL>
                    <a:lnR>
                      <a:noFill/>
                    </a:lnR>
                    <a:lnT>
                      <a:noFill/>
                    </a:lnT>
                    <a:lnB>
                      <a:noFill/>
                    </a:lnB>
                  </a:tcPr>
                </a:tc>
                <a:extLst>
                  <a:ext uri="{0D108BD9-81ED-4DB2-BD59-A6C34878D82A}">
                    <a16:rowId xmlns:a16="http://schemas.microsoft.com/office/drawing/2014/main" val="3061423850"/>
                  </a:ext>
                </a:extLst>
              </a:tr>
              <a:tr h="318626">
                <a:tc>
                  <a:txBody>
                    <a:bodyPr/>
                    <a:lstStyle/>
                    <a:p>
                      <a:pPr algn="l" fontAlgn="b"/>
                      <a:r>
                        <a:rPr lang="en-US" sz="1200" b="0" i="0" u="none" strike="noStrike">
                          <a:solidFill>
                            <a:srgbClr val="000000"/>
                          </a:solidFill>
                          <a:effectLst/>
                          <a:latin typeface="Arial" panose="020B0604020202020204" pitchFamily="34" charset="0"/>
                        </a:rPr>
                        <a:t>3.40 - IEEE CB Account Interest</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$1,640.57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$1,640.57 </a:t>
                      </a:r>
                    </a:p>
                  </a:txBody>
                  <a:tcPr marL="7528" marR="7528" marT="7528" marB="0" anchor="ctr">
                    <a:lnL>
                      <a:noFill/>
                    </a:lnL>
                    <a:lnR>
                      <a:noFill/>
                    </a:lnR>
                    <a:lnT>
                      <a:noFill/>
                    </a:lnT>
                    <a:lnB>
                      <a:noFill/>
                    </a:lnB>
                  </a:tcPr>
                </a:tc>
                <a:extLst>
                  <a:ext uri="{0D108BD9-81ED-4DB2-BD59-A6C34878D82A}">
                    <a16:rowId xmlns:a16="http://schemas.microsoft.com/office/drawing/2014/main" val="2124404050"/>
                  </a:ext>
                </a:extLst>
              </a:tr>
              <a:tr h="163568">
                <a:tc>
                  <a:txBody>
                    <a:bodyPr/>
                    <a:lstStyle/>
                    <a:p>
                      <a:pPr algn="l" fontAlgn="b"/>
                      <a:r>
                        <a:rPr lang="en-US" sz="1200" b="0" i="0" u="none" strike="noStrike">
                          <a:solidFill>
                            <a:srgbClr val="000000"/>
                          </a:solidFill>
                          <a:effectLst/>
                          <a:latin typeface="Arial" panose="020B0604020202020204" pitchFamily="34" charset="0"/>
                        </a:rPr>
                        <a:t>3.70 - Other Receipts</a:t>
                      </a:r>
                    </a:p>
                  </a:txBody>
                  <a:tcPr marL="135501" marR="7528" marT="752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$1.00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$1.00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167476161"/>
                  </a:ext>
                </a:extLst>
              </a:tr>
              <a:tr h="170203">
                <a:tc>
                  <a:txBody>
                    <a:bodyPr/>
                    <a:lstStyle/>
                    <a:p>
                      <a:pPr algn="l" fontAlgn="b"/>
                      <a:r>
                        <a:rPr lang="en-US" sz="1200" b="1" i="0" u="none" strike="noStrike">
                          <a:solidFill>
                            <a:srgbClr val="000000"/>
                          </a:solidFill>
                          <a:effectLst/>
                          <a:latin typeface="Arial" panose="020B0604020202020204" pitchFamily="34" charset="0"/>
                        </a:rPr>
                        <a:t>Total - Income</a:t>
                      </a:r>
                    </a:p>
                  </a:txBody>
                  <a:tcPr marL="67751" marR="7528" marT="752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$1,640.57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$268,278.32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$264,450.00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$921,440.01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836569590"/>
                  </a:ext>
                </a:extLst>
              </a:tr>
              <a:tr h="170203">
                <a:tc>
                  <a:txBody>
                    <a:bodyPr/>
                    <a:lstStyle/>
                    <a:p>
                      <a:pPr algn="l" fontAlgn="b"/>
                      <a:r>
                        <a:rPr lang="en-US" sz="1200" b="1" i="0" u="none" strike="noStrike">
                          <a:solidFill>
                            <a:srgbClr val="000000"/>
                          </a:solidFill>
                          <a:effectLst/>
                          <a:latin typeface="Arial" panose="020B0604020202020204" pitchFamily="34" charset="0"/>
                        </a:rPr>
                        <a:t>Gross Profit</a:t>
                      </a:r>
                    </a:p>
                  </a:txBody>
                  <a:tcPr marL="67751" marR="7528" marT="7528"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$1,640.57 </a:t>
                      </a: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$268,278.32 </a:t>
                      </a: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$264,450.00 </a:t>
                      </a: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$921,440.01 </a:t>
                      </a: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209108036"/>
                  </a:ext>
                </a:extLst>
              </a:tr>
              <a:tr h="170203">
                <a:tc>
                  <a:txBody>
                    <a:bodyPr/>
                    <a:lstStyle/>
                    <a:p>
                      <a:pPr algn="l" fontAlgn="b"/>
                      <a:r>
                        <a:rPr lang="en-US" sz="1200" b="1" i="0" u="none" strike="noStrike">
                          <a:solidFill>
                            <a:srgbClr val="000000"/>
                          </a:solidFill>
                          <a:effectLst/>
                          <a:latin typeface="Arial" panose="020B0604020202020204" pitchFamily="34" charset="0"/>
                        </a:rPr>
                        <a:t>Expense</a:t>
                      </a:r>
                    </a:p>
                  </a:txBody>
                  <a:tcPr marL="67751" marR="7528" marT="7528"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extLst>
                  <a:ext uri="{0D108BD9-81ED-4DB2-BD59-A6C34878D82A}">
                    <a16:rowId xmlns:a16="http://schemas.microsoft.com/office/drawing/2014/main" val="256196861"/>
                  </a:ext>
                </a:extLst>
              </a:tr>
              <a:tr h="318626">
                <a:tc>
                  <a:txBody>
                    <a:bodyPr/>
                    <a:lstStyle/>
                    <a:p>
                      <a:pPr algn="l" fontAlgn="b"/>
                      <a:r>
                        <a:rPr lang="en-US" sz="1200" b="0" i="0" u="none" strike="noStrike">
                          <a:solidFill>
                            <a:srgbClr val="000000"/>
                          </a:solidFill>
                          <a:effectLst/>
                          <a:latin typeface="Arial" panose="020B0604020202020204" pitchFamily="34" charset="0"/>
                        </a:rPr>
                        <a:t>4.10 - Meetings &amp; Social Events Expense</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$99,214.06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$99,214.06 </a:t>
                      </a:r>
                    </a:p>
                  </a:txBody>
                  <a:tcPr marL="7528" marR="7528" marT="7528" marB="0" anchor="ctr">
                    <a:lnL>
                      <a:noFill/>
                    </a:lnL>
                    <a:lnR>
                      <a:noFill/>
                    </a:lnR>
                    <a:lnT>
                      <a:noFill/>
                    </a:lnT>
                    <a:lnB>
                      <a:noFill/>
                    </a:lnB>
                  </a:tcPr>
                </a:tc>
                <a:extLst>
                  <a:ext uri="{0D108BD9-81ED-4DB2-BD59-A6C34878D82A}">
                    <a16:rowId xmlns:a16="http://schemas.microsoft.com/office/drawing/2014/main" val="1244306468"/>
                  </a:ext>
                </a:extLst>
              </a:tr>
              <a:tr h="163568">
                <a:tc>
                  <a:txBody>
                    <a:bodyPr/>
                    <a:lstStyle/>
                    <a:p>
                      <a:pPr algn="l" fontAlgn="b"/>
                      <a:r>
                        <a:rPr lang="en-US" sz="1200" b="0" i="0" u="none" strike="noStrike">
                          <a:solidFill>
                            <a:srgbClr val="000000"/>
                          </a:solidFill>
                          <a:effectLst/>
                          <a:latin typeface="Arial" panose="020B0604020202020204" pitchFamily="34" charset="0"/>
                        </a:rPr>
                        <a:t>4.110 - Site Survey</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$416.38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$416.38 </a:t>
                      </a:r>
                    </a:p>
                  </a:txBody>
                  <a:tcPr marL="7528" marR="7528" marT="7528" marB="0" anchor="ctr">
                    <a:lnL>
                      <a:noFill/>
                    </a:lnL>
                    <a:lnR>
                      <a:noFill/>
                    </a:lnR>
                    <a:lnT>
                      <a:noFill/>
                    </a:lnT>
                    <a:lnB>
                      <a:noFill/>
                    </a:lnB>
                  </a:tcPr>
                </a:tc>
                <a:extLst>
                  <a:ext uri="{0D108BD9-81ED-4DB2-BD59-A6C34878D82A}">
                    <a16:rowId xmlns:a16="http://schemas.microsoft.com/office/drawing/2014/main" val="101976113"/>
                  </a:ext>
                </a:extLst>
              </a:tr>
              <a:tr h="163568">
                <a:tc>
                  <a:txBody>
                    <a:bodyPr/>
                    <a:lstStyle/>
                    <a:p>
                      <a:pPr algn="l" fontAlgn="b"/>
                      <a:r>
                        <a:rPr lang="en-US" sz="1200" b="0" i="0" u="none" strike="noStrike">
                          <a:solidFill>
                            <a:srgbClr val="000000"/>
                          </a:solidFill>
                          <a:effectLst/>
                          <a:latin typeface="Arial" panose="020B0604020202020204" pitchFamily="34" charset="0"/>
                        </a:rPr>
                        <a:t>4.113 - Venue</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$17,958.96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$19,850.88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$59,497.00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$97,306.84 </a:t>
                      </a:r>
                    </a:p>
                  </a:txBody>
                  <a:tcPr marL="7528" marR="7528" marT="7528" marB="0" anchor="ctr">
                    <a:lnL>
                      <a:noFill/>
                    </a:lnL>
                    <a:lnR>
                      <a:noFill/>
                    </a:lnR>
                    <a:lnT>
                      <a:noFill/>
                    </a:lnT>
                    <a:lnB>
                      <a:noFill/>
                    </a:lnB>
                  </a:tcPr>
                </a:tc>
                <a:extLst>
                  <a:ext uri="{0D108BD9-81ED-4DB2-BD59-A6C34878D82A}">
                    <a16:rowId xmlns:a16="http://schemas.microsoft.com/office/drawing/2014/main" val="3123318385"/>
                  </a:ext>
                </a:extLst>
              </a:tr>
              <a:tr h="163568">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$11,601.61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$8,825.17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$18,423.00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$38,849.78 </a:t>
                      </a:r>
                    </a:p>
                  </a:txBody>
                  <a:tcPr marL="7528" marR="7528" marT="7528" marB="0" anchor="ctr">
                    <a:lnL>
                      <a:noFill/>
                    </a:lnL>
                    <a:lnR>
                      <a:noFill/>
                    </a:lnR>
                    <a:lnT>
                      <a:noFill/>
                    </a:lnT>
                    <a:lnB>
                      <a:noFill/>
                    </a:lnB>
                  </a:tcPr>
                </a:tc>
                <a:extLst>
                  <a:ext uri="{0D108BD9-81ED-4DB2-BD59-A6C34878D82A}">
                    <a16:rowId xmlns:a16="http://schemas.microsoft.com/office/drawing/2014/main" val="1207276355"/>
                  </a:ext>
                </a:extLst>
              </a:tr>
              <a:tr h="163568">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$78,555.59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$47,118.14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$43,853.00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$169,526.73 </a:t>
                      </a:r>
                    </a:p>
                  </a:txBody>
                  <a:tcPr marL="7528" marR="7528" marT="7528" marB="0" anchor="ctr">
                    <a:lnL>
                      <a:noFill/>
                    </a:lnL>
                    <a:lnR>
                      <a:noFill/>
                    </a:lnR>
                    <a:lnT>
                      <a:noFill/>
                    </a:lnT>
                    <a:lnB>
                      <a:noFill/>
                    </a:lnB>
                  </a:tcPr>
                </a:tc>
                <a:extLst>
                  <a:ext uri="{0D108BD9-81ED-4DB2-BD59-A6C34878D82A}">
                    <a16:rowId xmlns:a16="http://schemas.microsoft.com/office/drawing/2014/main" val="2759706207"/>
                  </a:ext>
                </a:extLst>
              </a:tr>
              <a:tr h="163568">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$87,189.96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$101,535.76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$67,757.00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$256,482.72 </a:t>
                      </a:r>
                    </a:p>
                  </a:txBody>
                  <a:tcPr marL="7528" marR="7528" marT="7528" marB="0" anchor="ctr">
                    <a:lnL>
                      <a:noFill/>
                    </a:lnL>
                    <a:lnR>
                      <a:noFill/>
                    </a:lnR>
                    <a:lnT>
                      <a:noFill/>
                    </a:lnT>
                    <a:lnB>
                      <a:noFill/>
                    </a:lnB>
                  </a:tcPr>
                </a:tc>
                <a:extLst>
                  <a:ext uri="{0D108BD9-81ED-4DB2-BD59-A6C34878D82A}">
                    <a16:rowId xmlns:a16="http://schemas.microsoft.com/office/drawing/2014/main" val="3240691496"/>
                  </a:ext>
                </a:extLst>
              </a:tr>
              <a:tr h="163568">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$78,640.89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$40,776.81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$35,806.62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$155,224.32 </a:t>
                      </a:r>
                    </a:p>
                  </a:txBody>
                  <a:tcPr marL="7528" marR="7528" marT="7528" marB="0" anchor="ctr">
                    <a:lnL>
                      <a:noFill/>
                    </a:lnL>
                    <a:lnR>
                      <a:noFill/>
                    </a:lnR>
                    <a:lnT>
                      <a:noFill/>
                    </a:lnT>
                    <a:lnB>
                      <a:noFill/>
                    </a:lnB>
                  </a:tcPr>
                </a:tc>
                <a:extLst>
                  <a:ext uri="{0D108BD9-81ED-4DB2-BD59-A6C34878D82A}">
                    <a16:rowId xmlns:a16="http://schemas.microsoft.com/office/drawing/2014/main" val="2247715082"/>
                  </a:ext>
                </a:extLst>
              </a:tr>
              <a:tr h="163568">
                <a:tc>
                  <a:txBody>
                    <a:bodyPr/>
                    <a:lstStyle/>
                    <a:p>
                      <a:pPr algn="l" fontAlgn="b"/>
                      <a:r>
                        <a:rPr lang="en-US" sz="1200" b="0" i="0" u="none" strike="noStrike">
                          <a:solidFill>
                            <a:srgbClr val="000000"/>
                          </a:solidFill>
                          <a:effectLst/>
                          <a:latin typeface="Arial" panose="020B0604020202020204" pitchFamily="34" charset="0"/>
                        </a:rPr>
                        <a:t>4.16 - Social</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($636.40)</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$24,090.47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$31,204.00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$54,658.07 </a:t>
                      </a:r>
                    </a:p>
                  </a:txBody>
                  <a:tcPr marL="7528" marR="7528" marT="7528" marB="0" anchor="ctr">
                    <a:lnL>
                      <a:noFill/>
                    </a:lnL>
                    <a:lnR>
                      <a:noFill/>
                    </a:lnR>
                    <a:lnT>
                      <a:noFill/>
                    </a:lnT>
                    <a:lnB>
                      <a:noFill/>
                    </a:lnB>
                  </a:tcPr>
                </a:tc>
                <a:extLst>
                  <a:ext uri="{0D108BD9-81ED-4DB2-BD59-A6C34878D82A}">
                    <a16:rowId xmlns:a16="http://schemas.microsoft.com/office/drawing/2014/main" val="1118987903"/>
                  </a:ext>
                </a:extLst>
              </a:tr>
              <a:tr h="163568">
                <a:tc>
                  <a:txBody>
                    <a:bodyPr/>
                    <a:lstStyle/>
                    <a:p>
                      <a:pPr algn="l" fontAlgn="b"/>
                      <a:r>
                        <a:rPr lang="en-US" sz="1200" b="0" i="0" u="none" strike="noStrike">
                          <a:solidFill>
                            <a:srgbClr val="000000"/>
                          </a:solidFill>
                          <a:effectLst/>
                          <a:latin typeface="Arial" panose="020B0604020202020204" pitchFamily="34" charset="0"/>
                        </a:rPr>
                        <a:t>4.17 - Shipping</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$13.46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$5,793.01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$6,923.06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$7,803.13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$20,532.66 </a:t>
                      </a:r>
                    </a:p>
                  </a:txBody>
                  <a:tcPr marL="7528" marR="7528" marT="7528" marB="0" anchor="ctr">
                    <a:lnL>
                      <a:noFill/>
                    </a:lnL>
                    <a:lnR>
                      <a:noFill/>
                    </a:lnR>
                    <a:lnT>
                      <a:noFill/>
                    </a:lnT>
                    <a:lnB>
                      <a:noFill/>
                    </a:lnB>
                  </a:tcPr>
                </a:tc>
                <a:extLst>
                  <a:ext uri="{0D108BD9-81ED-4DB2-BD59-A6C34878D82A}">
                    <a16:rowId xmlns:a16="http://schemas.microsoft.com/office/drawing/2014/main" val="1054268545"/>
                  </a:ext>
                </a:extLst>
              </a:tr>
              <a:tr h="163568">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35501" marR="7528" marT="752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$8,337.06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$4,905.46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$7,980.50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$21,223.02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52867683"/>
                  </a:ext>
                </a:extLst>
              </a:tr>
              <a:tr h="170203">
                <a:tc>
                  <a:txBody>
                    <a:bodyPr/>
                    <a:lstStyle/>
                    <a:p>
                      <a:pPr algn="l" fontAlgn="b"/>
                      <a:r>
                        <a:rPr lang="en-US" sz="1200" b="1" i="0" u="none" strike="noStrike">
                          <a:solidFill>
                            <a:srgbClr val="000000"/>
                          </a:solidFill>
                          <a:effectLst/>
                          <a:latin typeface="Arial" panose="020B0604020202020204" pitchFamily="34" charset="0"/>
                        </a:rPr>
                        <a:t>Total - Expense</a:t>
                      </a:r>
                    </a:p>
                  </a:txBody>
                  <a:tcPr marL="67751" marR="7528" marT="752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$13.46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$254,025.75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$272,324.25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$913,434.58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3087699403"/>
                  </a:ext>
                </a:extLst>
              </a:tr>
              <a:tr h="170203">
                <a:tc>
                  <a:txBody>
                    <a:bodyPr/>
                    <a:lstStyle/>
                    <a:p>
                      <a:pPr algn="l" fontAlgn="ctr"/>
                      <a:r>
                        <a:rPr lang="en-US" sz="1200" b="1" i="0" u="none" strike="noStrike">
                          <a:solidFill>
                            <a:srgbClr val="000000"/>
                          </a:solidFill>
                          <a:effectLst/>
                          <a:latin typeface="Arial" panose="020B0604020202020204" pitchFamily="34" charset="0"/>
                        </a:rPr>
                        <a:t>Net Ordinary Income</a:t>
                      </a:r>
                    </a:p>
                  </a:txBody>
                  <a:tcPr marL="7528" marR="7528" marT="752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$1,627.11 </a:t>
                      </a:r>
                    </a:p>
                  </a:txBody>
                  <a:tcPr marL="7528" marR="7528" marT="752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$0.00 </a:t>
                      </a:r>
                    </a:p>
                  </a:txBody>
                  <a:tcPr marL="7528" marR="7528" marT="752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$14,252.57 </a:t>
                      </a:r>
                    </a:p>
                  </a:txBody>
                  <a:tcPr marL="7528" marR="7528" marT="752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($7,874.25)</a:t>
                      </a:r>
                    </a:p>
                  </a:txBody>
                  <a:tcPr marL="7528" marR="7528" marT="752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$8,005.43 </a:t>
                      </a:r>
                    </a:p>
                  </a:txBody>
                  <a:tcPr marL="7528" marR="7528" marT="752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967766642"/>
                  </a:ext>
                </a:extLst>
              </a:tr>
              <a:tr h="170203">
                <a:tc>
                  <a:txBody>
                    <a:bodyPr/>
                    <a:lstStyle/>
                    <a:p>
                      <a:pPr algn="l" fontAlgn="ctr"/>
                      <a:r>
                        <a:rPr lang="en-US" sz="1200" b="1" i="0" u="none" strike="noStrike">
                          <a:solidFill>
                            <a:srgbClr val="000000"/>
                          </a:solidFill>
                          <a:effectLst/>
                          <a:latin typeface="Arial" panose="020B0604020202020204" pitchFamily="34" charset="0"/>
                        </a:rPr>
                        <a:t>Net Income</a:t>
                      </a: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$1,627.11 </a:t>
                      </a: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$0.00 </a:t>
                      </a: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$14,252.57 </a:t>
                      </a: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($7,874.25)</a:t>
                      </a: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$8,005.43 </a:t>
                      </a: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461108053"/>
                  </a:ext>
                </a:extLst>
              </a:tr>
            </a:tbl>
          </a:graphicData>
        </a:graphic>
      </p:graphicFrame>
    </p:spTree>
    <p:extLst>
      <p:ext uri="{BB962C8B-B14F-4D97-AF65-F5344CB8AC3E}">
        <p14:creationId xmlns:p14="http://schemas.microsoft.com/office/powerpoint/2010/main" val="1702860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a:t>May 2017</a:t>
            </a:r>
            <a:endParaRPr lang="en-GB" dirty="0"/>
          </a:p>
        </p:txBody>
      </p:sp>
      <p:sp>
        <p:nvSpPr>
          <p:cNvPr id="3" name="Footer Placeholder 2"/>
          <p:cNvSpPr>
            <a:spLocks noGrp="1"/>
          </p:cNvSpPr>
          <p:nvPr>
            <p:ph type="ftr" idx="11"/>
          </p:nvPr>
        </p:nvSpPr>
        <p:spPr>
          <a:xfrm>
            <a:off x="5715000" y="6475413"/>
            <a:ext cx="2827338" cy="153987"/>
          </a:xfrm>
        </p:spPr>
        <p:txBody>
          <a:bodyPr/>
          <a:lstStyle/>
          <a:p>
            <a:pPr>
              <a:defRPr/>
            </a:pPr>
            <a:r>
              <a:rPr lang="en-GB"/>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a:t>Slide </a:t>
            </a:r>
            <a:fld id="{189D7BFD-E160-402F-BBC8-B5B701941DD4}" type="slidenum">
              <a:rPr lang="en-GB" smtClean="0"/>
              <a:pPr>
                <a:defRPr/>
              </a:pPr>
              <a:t>11</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3670819142"/>
              </p:ext>
            </p:extLst>
          </p:nvPr>
        </p:nvGraphicFramePr>
        <p:xfrm>
          <a:off x="494505" y="1064349"/>
          <a:ext cx="8229601" cy="5225990"/>
        </p:xfrm>
        <a:graphic>
          <a:graphicData uri="http://schemas.openxmlformats.org/drawingml/2006/table">
            <a:tbl>
              <a:tblPr/>
              <a:tblGrid>
                <a:gridCol w="1854536">
                  <a:extLst>
                    <a:ext uri="{9D8B030D-6E8A-4147-A177-3AD203B41FA5}">
                      <a16:colId xmlns:a16="http://schemas.microsoft.com/office/drawing/2014/main" val="20000"/>
                    </a:ext>
                  </a:extLst>
                </a:gridCol>
                <a:gridCol w="1010682">
                  <a:extLst>
                    <a:ext uri="{9D8B030D-6E8A-4147-A177-3AD203B41FA5}">
                      <a16:colId xmlns:a16="http://schemas.microsoft.com/office/drawing/2014/main" val="20001"/>
                    </a:ext>
                  </a:extLst>
                </a:gridCol>
                <a:gridCol w="1010682">
                  <a:extLst>
                    <a:ext uri="{9D8B030D-6E8A-4147-A177-3AD203B41FA5}">
                      <a16:colId xmlns:a16="http://schemas.microsoft.com/office/drawing/2014/main" val="20002"/>
                    </a:ext>
                  </a:extLst>
                </a:gridCol>
                <a:gridCol w="932936">
                  <a:extLst>
                    <a:ext uri="{9D8B030D-6E8A-4147-A177-3AD203B41FA5}">
                      <a16:colId xmlns:a16="http://schemas.microsoft.com/office/drawing/2014/main" val="20003"/>
                    </a:ext>
                  </a:extLst>
                </a:gridCol>
                <a:gridCol w="792659">
                  <a:extLst>
                    <a:ext uri="{9D8B030D-6E8A-4147-A177-3AD203B41FA5}">
                      <a16:colId xmlns:a16="http://schemas.microsoft.com/office/drawing/2014/main" val="20004"/>
                    </a:ext>
                  </a:extLst>
                </a:gridCol>
                <a:gridCol w="843858">
                  <a:extLst>
                    <a:ext uri="{9D8B030D-6E8A-4147-A177-3AD203B41FA5}">
                      <a16:colId xmlns:a16="http://schemas.microsoft.com/office/drawing/2014/main" val="20005"/>
                    </a:ext>
                  </a:extLst>
                </a:gridCol>
                <a:gridCol w="751790">
                  <a:extLst>
                    <a:ext uri="{9D8B030D-6E8A-4147-A177-3AD203B41FA5}">
                      <a16:colId xmlns:a16="http://schemas.microsoft.com/office/drawing/2014/main" val="20006"/>
                    </a:ext>
                  </a:extLst>
                </a:gridCol>
                <a:gridCol w="1032458">
                  <a:extLst>
                    <a:ext uri="{9D8B030D-6E8A-4147-A177-3AD203B41FA5}">
                      <a16:colId xmlns:a16="http://schemas.microsoft.com/office/drawing/2014/main" val="20007"/>
                    </a:ext>
                  </a:extLst>
                </a:gridCol>
              </a:tblGrid>
              <a:tr h="526456">
                <a:tc>
                  <a:txBody>
                    <a:bodyPr/>
                    <a:lstStyle/>
                    <a:p>
                      <a:pPr algn="l" fontAlgn="b"/>
                      <a:endParaRPr lang="en-US" sz="11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Misc.</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2015-01 Atlanta, GA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2015-05 Vancouver, Canada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2015-07 Waikoloa, HI</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2015-09 Thailand, Bangkok</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2015-11 Dallas, TX</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10000"/>
                  </a:ext>
                </a:extLst>
              </a:tr>
              <a:tr h="182009">
                <a:tc>
                  <a:txBody>
                    <a:bodyPr/>
                    <a:lstStyle/>
                    <a:p>
                      <a:pPr algn="l" fontAlgn="b"/>
                      <a:r>
                        <a:rPr lang="en-US" sz="11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166281">
                <a:tc>
                  <a:txBody>
                    <a:bodyPr/>
                    <a:lstStyle/>
                    <a:p>
                      <a:pPr algn="l" fontAlgn="ctr"/>
                      <a:r>
                        <a:rPr lang="en-US" sz="1100" b="1" i="0" u="none" strike="noStrike" dirty="0">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2"/>
                  </a:ext>
                </a:extLst>
              </a:tr>
              <a:tr h="205356">
                <a:tc>
                  <a:txBody>
                    <a:bodyPr/>
                    <a:lstStyle/>
                    <a:p>
                      <a:pPr algn="l" fontAlgn="b"/>
                      <a:r>
                        <a:rPr lang="en-US" sz="11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3"/>
                  </a:ext>
                </a:extLst>
              </a:tr>
              <a:tr h="399673">
                <a:tc>
                  <a:txBody>
                    <a:bodyPr/>
                    <a:lstStyle/>
                    <a:p>
                      <a:pPr algn="l" fontAlgn="b"/>
                      <a:r>
                        <a:rPr lang="en-US" sz="1100" b="0" i="0" u="none" strike="noStrike">
                          <a:solidFill>
                            <a:srgbClr val="000000"/>
                          </a:solidFill>
                          <a:effectLst/>
                          <a:latin typeface="Arial" panose="020B0604020202020204" pitchFamily="34" charset="0"/>
                        </a:rPr>
                        <a:t>1.30 - Received from Foundations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extLst>
                  <a:ext uri="{0D108BD9-81ED-4DB2-BD59-A6C34878D82A}">
                    <a16:rowId xmlns:a16="http://schemas.microsoft.com/office/drawing/2014/main" val="10004"/>
                  </a:ext>
                </a:extLst>
              </a:tr>
              <a:tr h="205356">
                <a:tc>
                  <a:txBody>
                    <a:bodyPr/>
                    <a:lstStyle/>
                    <a:p>
                      <a:pPr algn="l" fontAlgn="b"/>
                      <a:r>
                        <a:rPr lang="en-US" sz="11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$377,350.00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$243,250.00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$309,400.00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$930,000.00 </a:t>
                      </a:r>
                    </a:p>
                  </a:txBody>
                  <a:tcPr marL="9525" marR="9525" marT="9525" marB="0" anchor="ctr">
                    <a:lnL>
                      <a:noFill/>
                    </a:lnL>
                    <a:lnR>
                      <a:noFill/>
                    </a:lnR>
                    <a:lnT>
                      <a:noFill/>
                    </a:lnT>
                    <a:lnB>
                      <a:noFill/>
                    </a:lnB>
                  </a:tcPr>
                </a:tc>
                <a:extLst>
                  <a:ext uri="{0D108BD9-81ED-4DB2-BD59-A6C34878D82A}">
                    <a16:rowId xmlns:a16="http://schemas.microsoft.com/office/drawing/2014/main" val="10005"/>
                  </a:ext>
                </a:extLst>
              </a:tr>
              <a:tr h="205356">
                <a:tc>
                  <a:txBody>
                    <a:bodyPr/>
                    <a:lstStyle/>
                    <a:p>
                      <a:pPr algn="l" fontAlgn="b"/>
                      <a:r>
                        <a:rPr lang="en-US" sz="11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$55,839.56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$9,095.10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$64,934.66 </a:t>
                      </a:r>
                    </a:p>
                  </a:txBody>
                  <a:tcPr marL="9525" marR="9525" marT="9525" marB="0" anchor="ctr">
                    <a:lnL>
                      <a:noFill/>
                    </a:lnL>
                    <a:lnR>
                      <a:noFill/>
                    </a:lnR>
                    <a:lnT>
                      <a:noFill/>
                    </a:lnT>
                    <a:lnB>
                      <a:noFill/>
                    </a:lnB>
                  </a:tcPr>
                </a:tc>
                <a:extLst>
                  <a:ext uri="{0D108BD9-81ED-4DB2-BD59-A6C34878D82A}">
                    <a16:rowId xmlns:a16="http://schemas.microsoft.com/office/drawing/2014/main" val="10006"/>
                  </a:ext>
                </a:extLst>
              </a:tr>
              <a:tr h="205356">
                <a:tc>
                  <a:txBody>
                    <a:bodyPr/>
                    <a:lstStyle/>
                    <a:p>
                      <a:pPr algn="l" fontAlgn="b"/>
                      <a:r>
                        <a:rPr lang="en-US" sz="1100" b="0" i="0" u="none" strike="noStrike" dirty="0">
                          <a:solidFill>
                            <a:srgbClr val="000000"/>
                          </a:solidFill>
                          <a:effectLst/>
                          <a:latin typeface="Arial" panose="020B0604020202020204" pitchFamily="34" charset="0"/>
                        </a:rPr>
                        <a:t>3.40 - IEEE CB Interest</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extLst>
                  <a:ext uri="{0D108BD9-81ED-4DB2-BD59-A6C34878D82A}">
                    <a16:rowId xmlns:a16="http://schemas.microsoft.com/office/drawing/2014/main" val="10007"/>
                  </a:ext>
                </a:extLst>
              </a:tr>
              <a:tr h="182009">
                <a:tc>
                  <a:txBody>
                    <a:bodyPr/>
                    <a:lstStyle/>
                    <a:p>
                      <a:pPr algn="l" fontAlgn="b"/>
                      <a:r>
                        <a:rPr lang="en-US" sz="1100" b="1" i="0" u="none" strike="noStrike" dirty="0">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dirty="0">
                          <a:solidFill>
                            <a:srgbClr val="000000"/>
                          </a:solidFill>
                          <a:effectLst/>
                          <a:latin typeface="Arial" panose="020B0604020202020204" pitchFamily="34" charset="0"/>
                        </a:rPr>
                        <a:t>$974.56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$433,189.56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$252,345.10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$317,154.00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dirty="0">
                          <a:solidFill>
                            <a:srgbClr val="000000"/>
                          </a:solidFill>
                          <a:effectLst/>
                          <a:latin typeface="Arial" panose="020B0604020202020204" pitchFamily="34" charset="0"/>
                        </a:rPr>
                        <a:t>$0.00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$1,003,663.22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182009">
                <a:tc>
                  <a:txBody>
                    <a:bodyPr/>
                    <a:lstStyle/>
                    <a:p>
                      <a:pPr algn="l" fontAlgn="b"/>
                      <a:r>
                        <a:rPr lang="en-US" sz="1100" b="1" i="0" u="none" strike="noStrike" dirty="0">
                          <a:solidFill>
                            <a:srgbClr val="000000"/>
                          </a:solidFill>
                          <a:effectLst/>
                          <a:latin typeface="Arial" panose="020B0604020202020204" pitchFamily="34" charset="0"/>
                        </a:rPr>
                        <a:t>Expense</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0" i="0" u="none" strike="noStrike" dirty="0">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48868">
                <a:tc>
                  <a:txBody>
                    <a:bodyPr/>
                    <a:lstStyle/>
                    <a:p>
                      <a:pPr algn="l" fontAlgn="b"/>
                      <a:r>
                        <a:rPr lang="en-US" sz="1100" b="0" i="0" u="none" strike="noStrike" dirty="0">
                          <a:solidFill>
                            <a:srgbClr val="000000"/>
                          </a:solidFill>
                          <a:effectLst/>
                          <a:latin typeface="Arial" panose="020B0604020202020204" pitchFamily="34" charset="0"/>
                        </a:rPr>
                        <a:t>4.10 - Meetings Expense</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extLst>
                  <a:ext uri="{0D108BD9-81ED-4DB2-BD59-A6C34878D82A}">
                    <a16:rowId xmlns:a16="http://schemas.microsoft.com/office/drawing/2014/main" val="10010"/>
                  </a:ext>
                </a:extLst>
              </a:tr>
              <a:tr h="205356">
                <a:tc>
                  <a:txBody>
                    <a:bodyPr/>
                    <a:lstStyle/>
                    <a:p>
                      <a:pPr algn="l" fontAlgn="b"/>
                      <a:r>
                        <a:rPr lang="en-US" sz="1100" b="0" i="0" u="none" strike="noStrike">
                          <a:solidFill>
                            <a:srgbClr val="000000"/>
                          </a:solidFill>
                          <a:effectLst/>
                          <a:latin typeface="Arial" panose="020B0604020202020204" pitchFamily="34" charset="0"/>
                        </a:rPr>
                        <a:t>4.110 - Site Survey</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$1,867.43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$1,209.08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$3,076.51 </a:t>
                      </a:r>
                    </a:p>
                  </a:txBody>
                  <a:tcPr marL="9525" marR="9525" marT="9525" marB="0" anchor="ctr">
                    <a:lnL>
                      <a:noFill/>
                    </a:lnL>
                    <a:lnR>
                      <a:noFill/>
                    </a:lnR>
                    <a:lnT>
                      <a:noFill/>
                    </a:lnT>
                    <a:lnB>
                      <a:noFill/>
                    </a:lnB>
                  </a:tcPr>
                </a:tc>
                <a:extLst>
                  <a:ext uri="{0D108BD9-81ED-4DB2-BD59-A6C34878D82A}">
                    <a16:rowId xmlns:a16="http://schemas.microsoft.com/office/drawing/2014/main" val="10011"/>
                  </a:ext>
                </a:extLst>
              </a:tr>
              <a:tr h="205356">
                <a:tc>
                  <a:txBody>
                    <a:bodyPr/>
                    <a:lstStyle/>
                    <a:p>
                      <a:pPr algn="l" fontAlgn="b"/>
                      <a:r>
                        <a:rPr lang="en-US" sz="1100" b="0" i="0" u="none" strike="noStrike">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extLst>
                  <a:ext uri="{0D108BD9-81ED-4DB2-BD59-A6C34878D82A}">
                    <a16:rowId xmlns:a16="http://schemas.microsoft.com/office/drawing/2014/main" val="10012"/>
                  </a:ext>
                </a:extLst>
              </a:tr>
              <a:tr h="205356">
                <a:tc>
                  <a:txBody>
                    <a:bodyPr/>
                    <a:lstStyle/>
                    <a:p>
                      <a:pPr algn="l" fontAlgn="b"/>
                      <a:r>
                        <a:rPr lang="en-US" sz="11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$54,999.48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$9,389.30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$84,001.00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$148,389.78 </a:t>
                      </a:r>
                    </a:p>
                  </a:txBody>
                  <a:tcPr marL="9525" marR="9525" marT="9525" marB="0" anchor="ctr">
                    <a:lnL>
                      <a:noFill/>
                    </a:lnL>
                    <a:lnR>
                      <a:noFill/>
                    </a:lnR>
                    <a:lnT>
                      <a:noFill/>
                    </a:lnT>
                    <a:lnB>
                      <a:noFill/>
                    </a:lnB>
                  </a:tcPr>
                </a:tc>
                <a:extLst>
                  <a:ext uri="{0D108BD9-81ED-4DB2-BD59-A6C34878D82A}">
                    <a16:rowId xmlns:a16="http://schemas.microsoft.com/office/drawing/2014/main" val="10013"/>
                  </a:ext>
                </a:extLst>
              </a:tr>
              <a:tr h="205356">
                <a:tc>
                  <a:txBody>
                    <a:bodyPr/>
                    <a:lstStyle/>
                    <a:p>
                      <a:pPr algn="l" fontAlgn="b"/>
                      <a:r>
                        <a:rPr lang="en-US" sz="11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$27,600.51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$17,398.04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$22,450.00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$67,448.55 </a:t>
                      </a:r>
                    </a:p>
                  </a:txBody>
                  <a:tcPr marL="9525" marR="9525" marT="9525" marB="0" anchor="ctr">
                    <a:lnL>
                      <a:noFill/>
                    </a:lnL>
                    <a:lnR>
                      <a:noFill/>
                    </a:lnR>
                    <a:lnT>
                      <a:noFill/>
                    </a:lnT>
                    <a:lnB>
                      <a:noFill/>
                    </a:lnB>
                  </a:tcPr>
                </a:tc>
                <a:extLst>
                  <a:ext uri="{0D108BD9-81ED-4DB2-BD59-A6C34878D82A}">
                    <a16:rowId xmlns:a16="http://schemas.microsoft.com/office/drawing/2014/main" val="10014"/>
                  </a:ext>
                </a:extLst>
              </a:tr>
              <a:tr h="205356">
                <a:tc>
                  <a:txBody>
                    <a:bodyPr/>
                    <a:lstStyle/>
                    <a:p>
                      <a:pPr algn="l" fontAlgn="b"/>
                      <a:r>
                        <a:rPr lang="en-US" sz="11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$75,058.66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$52,270.74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$48,725.00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$176,054.40 </a:t>
                      </a:r>
                    </a:p>
                  </a:txBody>
                  <a:tcPr marL="9525" marR="9525" marT="9525" marB="0" anchor="ctr">
                    <a:lnL>
                      <a:noFill/>
                    </a:lnL>
                    <a:lnR>
                      <a:noFill/>
                    </a:lnR>
                    <a:lnT>
                      <a:noFill/>
                    </a:lnT>
                    <a:lnB>
                      <a:noFill/>
                    </a:lnB>
                  </a:tcPr>
                </a:tc>
                <a:extLst>
                  <a:ext uri="{0D108BD9-81ED-4DB2-BD59-A6C34878D82A}">
                    <a16:rowId xmlns:a16="http://schemas.microsoft.com/office/drawing/2014/main" val="10015"/>
                  </a:ext>
                </a:extLst>
              </a:tr>
              <a:tr h="205356">
                <a:tc>
                  <a:txBody>
                    <a:bodyPr/>
                    <a:lstStyle/>
                    <a:p>
                      <a:pPr algn="l" fontAlgn="b"/>
                      <a:r>
                        <a:rPr lang="en-US" sz="11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$81,373.75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$93,491.26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$914.99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$83,405.00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$270.29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$259,455.29 </a:t>
                      </a:r>
                    </a:p>
                  </a:txBody>
                  <a:tcPr marL="9525" marR="9525" marT="9525" marB="0" anchor="ctr">
                    <a:lnL>
                      <a:noFill/>
                    </a:lnL>
                    <a:lnR>
                      <a:noFill/>
                    </a:lnR>
                    <a:lnT>
                      <a:noFill/>
                    </a:lnT>
                    <a:lnB>
                      <a:noFill/>
                    </a:lnB>
                  </a:tcPr>
                </a:tc>
                <a:extLst>
                  <a:ext uri="{0D108BD9-81ED-4DB2-BD59-A6C34878D82A}">
                    <a16:rowId xmlns:a16="http://schemas.microsoft.com/office/drawing/2014/main" val="10016"/>
                  </a:ext>
                </a:extLst>
              </a:tr>
              <a:tr h="205356">
                <a:tc>
                  <a:txBody>
                    <a:bodyPr/>
                    <a:lstStyle/>
                    <a:p>
                      <a:pPr algn="l" fontAlgn="b"/>
                      <a:r>
                        <a:rPr lang="en-US" sz="11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$50,873.54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$53,986.00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$104,859.54 </a:t>
                      </a:r>
                    </a:p>
                  </a:txBody>
                  <a:tcPr marL="9525" marR="9525" marT="9525" marB="0" anchor="ctr">
                    <a:lnL>
                      <a:noFill/>
                    </a:lnL>
                    <a:lnR>
                      <a:noFill/>
                    </a:lnR>
                    <a:lnT>
                      <a:noFill/>
                    </a:lnT>
                    <a:lnB>
                      <a:noFill/>
                    </a:lnB>
                  </a:tcPr>
                </a:tc>
                <a:extLst>
                  <a:ext uri="{0D108BD9-81ED-4DB2-BD59-A6C34878D82A}">
                    <a16:rowId xmlns:a16="http://schemas.microsoft.com/office/drawing/2014/main" val="10017"/>
                  </a:ext>
                </a:extLst>
              </a:tr>
              <a:tr h="205356">
                <a:tc>
                  <a:txBody>
                    <a:bodyPr/>
                    <a:lstStyle/>
                    <a:p>
                      <a:pPr algn="l" fontAlgn="b"/>
                      <a:r>
                        <a:rPr lang="en-US" sz="11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extLst>
                  <a:ext uri="{0D108BD9-81ED-4DB2-BD59-A6C34878D82A}">
                    <a16:rowId xmlns:a16="http://schemas.microsoft.com/office/drawing/2014/main" val="10018"/>
                  </a:ext>
                </a:extLst>
              </a:tr>
              <a:tr h="205356">
                <a:tc>
                  <a:txBody>
                    <a:bodyPr/>
                    <a:lstStyle/>
                    <a:p>
                      <a:pPr algn="l" fontAlgn="b"/>
                      <a:r>
                        <a:rPr lang="en-US" sz="11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$1,511.30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$4,418.54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$5,929.84 </a:t>
                      </a:r>
                    </a:p>
                  </a:txBody>
                  <a:tcPr marL="9525" marR="9525" marT="9525" marB="0" anchor="ctr">
                    <a:lnL>
                      <a:noFill/>
                    </a:lnL>
                    <a:lnR>
                      <a:noFill/>
                    </a:lnR>
                    <a:lnT>
                      <a:noFill/>
                    </a:lnT>
                    <a:lnB>
                      <a:noFill/>
                    </a:lnB>
                  </a:tcPr>
                </a:tc>
                <a:extLst>
                  <a:ext uri="{0D108BD9-81ED-4DB2-BD59-A6C34878D82A}">
                    <a16:rowId xmlns:a16="http://schemas.microsoft.com/office/drawing/2014/main" val="10019"/>
                  </a:ext>
                </a:extLst>
              </a:tr>
              <a:tr h="205356">
                <a:tc>
                  <a:txBody>
                    <a:bodyPr/>
                    <a:lstStyle/>
                    <a:p>
                      <a:pPr algn="l" fontAlgn="b"/>
                      <a:r>
                        <a:rPr lang="en-US" sz="11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$7,449.26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$820.80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$2,959.02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$5,276.00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$16,505.08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20"/>
                  </a:ext>
                </a:extLst>
              </a:tr>
              <a:tr h="205356">
                <a:tc>
                  <a:txBody>
                    <a:bodyPr/>
                    <a:lstStyle/>
                    <a:p>
                      <a:pPr algn="l" fontAlgn="b"/>
                      <a:r>
                        <a:rPr lang="en-US" sz="11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dirty="0">
                          <a:solidFill>
                            <a:srgbClr val="000000"/>
                          </a:solidFill>
                          <a:effectLst/>
                          <a:latin typeface="Arial" panose="020B0604020202020204" pitchFamily="34" charset="0"/>
                        </a:rPr>
                        <a:t>$1,867.43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$433,188.96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$237,678.17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$3,874.01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$299,052.08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$270.29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dirty="0">
                          <a:solidFill>
                            <a:srgbClr val="000000"/>
                          </a:solidFill>
                          <a:effectLst/>
                          <a:latin typeface="Arial" panose="020B0604020202020204" pitchFamily="34" charset="0"/>
                        </a:rPr>
                        <a:t>$975,930.94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21"/>
                  </a:ext>
                </a:extLst>
              </a:tr>
              <a:tr h="205356">
                <a:tc>
                  <a:txBody>
                    <a:bodyPr/>
                    <a:lstStyle/>
                    <a:p>
                      <a:pPr algn="l" fontAlgn="ctr"/>
                      <a:r>
                        <a:rPr lang="en-US" sz="11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($892.87)</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$0.60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$14,666.93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($3,874.01)</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$18,101.92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($270.29)</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$27,732.28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2"/>
                  </a:ext>
                </a:extLst>
              </a:tr>
            </a:tbl>
          </a:graphicData>
        </a:graphic>
      </p:graphicFrame>
      <p:sp>
        <p:nvSpPr>
          <p:cNvPr id="6" name="TextBox 5"/>
          <p:cNvSpPr txBox="1"/>
          <p:nvPr/>
        </p:nvSpPr>
        <p:spPr>
          <a:xfrm>
            <a:off x="2778125" y="602684"/>
            <a:ext cx="4191000" cy="461665"/>
          </a:xfrm>
          <a:prstGeom prst="rect">
            <a:avLst/>
          </a:prstGeom>
          <a:noFill/>
        </p:spPr>
        <p:txBody>
          <a:bodyPr wrap="square" rtlCol="0">
            <a:spAutoFit/>
          </a:bodyPr>
          <a:lstStyle/>
          <a:p>
            <a:r>
              <a:rPr lang="en-US" dirty="0">
                <a:solidFill>
                  <a:schemeClr val="tx1"/>
                </a:solidFill>
              </a:rPr>
              <a:t>2015 Meeting Income Report</a:t>
            </a:r>
          </a:p>
        </p:txBody>
      </p:sp>
    </p:spTree>
    <p:extLst>
      <p:ext uri="{BB962C8B-B14F-4D97-AF65-F5344CB8AC3E}">
        <p14:creationId xmlns:p14="http://schemas.microsoft.com/office/powerpoint/2010/main" val="732248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May 2017</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12</a:t>
            </a:fld>
            <a:endParaRPr lang="en-GB"/>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4192099661"/>
              </p:ext>
            </p:extLst>
          </p:nvPr>
        </p:nvGraphicFramePr>
        <p:xfrm>
          <a:off x="696914" y="762001"/>
          <a:ext cx="7761286" cy="5625903"/>
        </p:xfrm>
        <a:graphic>
          <a:graphicData uri="http://schemas.openxmlformats.org/drawingml/2006/table">
            <a:tbl>
              <a:tblPr/>
              <a:tblGrid>
                <a:gridCol w="2519564">
                  <a:extLst>
                    <a:ext uri="{9D8B030D-6E8A-4147-A177-3AD203B41FA5}">
                      <a16:colId xmlns:a16="http://schemas.microsoft.com/office/drawing/2014/main" val="20000"/>
                    </a:ext>
                  </a:extLst>
                </a:gridCol>
                <a:gridCol w="972464">
                  <a:extLst>
                    <a:ext uri="{9D8B030D-6E8A-4147-A177-3AD203B41FA5}">
                      <a16:colId xmlns:a16="http://schemas.microsoft.com/office/drawing/2014/main" val="20001"/>
                    </a:ext>
                  </a:extLst>
                </a:gridCol>
                <a:gridCol w="1060868">
                  <a:extLst>
                    <a:ext uri="{9D8B030D-6E8A-4147-A177-3AD203B41FA5}">
                      <a16:colId xmlns:a16="http://schemas.microsoft.com/office/drawing/2014/main" val="20002"/>
                    </a:ext>
                  </a:extLst>
                </a:gridCol>
                <a:gridCol w="1016665">
                  <a:extLst>
                    <a:ext uri="{9D8B030D-6E8A-4147-A177-3AD203B41FA5}">
                      <a16:colId xmlns:a16="http://schemas.microsoft.com/office/drawing/2014/main" val="20003"/>
                    </a:ext>
                  </a:extLst>
                </a:gridCol>
                <a:gridCol w="1164008">
                  <a:extLst>
                    <a:ext uri="{9D8B030D-6E8A-4147-A177-3AD203B41FA5}">
                      <a16:colId xmlns:a16="http://schemas.microsoft.com/office/drawing/2014/main" val="20004"/>
                    </a:ext>
                  </a:extLst>
                </a:gridCol>
                <a:gridCol w="1027717">
                  <a:extLst>
                    <a:ext uri="{9D8B030D-6E8A-4147-A177-3AD203B41FA5}">
                      <a16:colId xmlns:a16="http://schemas.microsoft.com/office/drawing/2014/main" val="20005"/>
                    </a:ext>
                  </a:extLst>
                </a:gridCol>
              </a:tblGrid>
              <a:tr h="310988">
                <a:tc gridSpan="6">
                  <a:txBody>
                    <a:bodyPr/>
                    <a:lstStyle/>
                    <a:p>
                      <a:pPr algn="ctr" fontAlgn="b"/>
                      <a:r>
                        <a:rPr lang="en-US" sz="2400" kern="1200" dirty="0">
                          <a:solidFill>
                            <a:schemeClr val="tx1"/>
                          </a:solidFill>
                          <a:latin typeface="Times New Roman" pitchFamily="18" charset="0"/>
                          <a:ea typeface="MS Gothic"/>
                          <a:cs typeface="MS Gothic"/>
                        </a:rPr>
                        <a:t>2014 Meeting Income Report</a:t>
                      </a:r>
                    </a:p>
                  </a:txBody>
                  <a:tcPr marL="8534" marR="8534" marT="853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86769">
                <a:tc>
                  <a:txBody>
                    <a:bodyPr/>
                    <a:lstStyle/>
                    <a:p>
                      <a:pPr algn="l" fontAlgn="b"/>
                      <a:endParaRPr lang="en-US" sz="1400" b="1" i="0" u="none" strike="noStrike" dirty="0">
                        <a:effectLst/>
                        <a:latin typeface="Arial" panose="020B0604020202020204" pitchFamily="34" charset="0"/>
                      </a:endParaRPr>
                    </a:p>
                  </a:txBody>
                  <a:tcPr marL="8534" marR="8534" marT="8534" marB="0" anchor="b">
                    <a:lnL>
                      <a:noFill/>
                    </a:lnL>
                    <a:lnR>
                      <a:noFill/>
                    </a:lnR>
                    <a:lnT>
                      <a:noFill/>
                    </a:lnT>
                    <a:lnB>
                      <a:noFill/>
                    </a:lnB>
                    <a:solidFill>
                      <a:srgbClr val="D0D0D0"/>
                    </a:solidFill>
                  </a:tcPr>
                </a:tc>
                <a:tc>
                  <a:txBody>
                    <a:bodyPr/>
                    <a:lstStyle/>
                    <a:p>
                      <a:pPr algn="ctr" rtl="0" fontAlgn="b"/>
                      <a:r>
                        <a:rPr lang="en-US" sz="1400" b="1" i="0" u="none" strike="noStrike">
                          <a:solidFill>
                            <a:srgbClr val="000000"/>
                          </a:solidFill>
                          <a:effectLst/>
                          <a:latin typeface="Arial" panose="020B0604020202020204" pitchFamily="34" charset="0"/>
                        </a:rPr>
                        <a:t>CB Interest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2014-01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Century City, CA</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2014-05 Waikoloa, HI</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Athens, Greece</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61229">
                <a:tc>
                  <a:txBody>
                    <a:bodyPr/>
                    <a:lstStyle/>
                    <a:p>
                      <a:pPr algn="l" fontAlgn="b"/>
                      <a:r>
                        <a:rPr lang="en-US" sz="1400" b="1" i="0" u="none" strike="noStrike">
                          <a:effectLst/>
                          <a:latin typeface="Arial" panose="020B0604020202020204" pitchFamily="34" charset="0"/>
                        </a:rPr>
                        <a:t> </a:t>
                      </a:r>
                    </a:p>
                  </a:txBody>
                  <a:tcPr marL="8534" marR="8534" marT="8534" marB="0" anchor="b">
                    <a:lnL>
                      <a:noFill/>
                    </a:lnL>
                    <a:lnR>
                      <a:noFill/>
                    </a:lnR>
                    <a:lnT>
                      <a:noFill/>
                    </a:lnT>
                    <a:lnB>
                      <a:noFill/>
                    </a:lnB>
                    <a:solidFill>
                      <a:srgbClr val="D0D0D0"/>
                    </a:solidFill>
                  </a:tcPr>
                </a:tc>
                <a:tc>
                  <a:txBody>
                    <a:bodyPr/>
                    <a:lstStyle/>
                    <a:p>
                      <a:pPr algn="ctr" rtl="0" fontAlgn="ctr"/>
                      <a:r>
                        <a:rPr lang="en-US" sz="1400" b="1" i="0" u="none" strike="noStrike">
                          <a:solidFill>
                            <a:srgbClr val="000000"/>
                          </a:solidFill>
                          <a:effectLst/>
                          <a:latin typeface="Arial" panose="020B0604020202020204" pitchFamily="34" charset="0"/>
                        </a:rPr>
                        <a:t>Amount</a:t>
                      </a:r>
                    </a:p>
                  </a:txBody>
                  <a:tcPr marL="8534" marR="8534" marT="8534" marB="0" anchor="ctr">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48791">
                <a:tc>
                  <a:txBody>
                    <a:bodyPr/>
                    <a:lstStyle/>
                    <a:p>
                      <a:pPr algn="l" fontAlgn="ctr"/>
                      <a:r>
                        <a:rPr lang="en-US" sz="1200" b="1" i="0" u="none" strike="noStrike" dirty="0">
                          <a:solidFill>
                            <a:srgbClr val="000000"/>
                          </a:solidFill>
                          <a:effectLst/>
                          <a:latin typeface="Arial" panose="020B0604020202020204" pitchFamily="34" charset="0"/>
                        </a:rPr>
                        <a:t>Ordinary Income/Expense</a:t>
                      </a:r>
                    </a:p>
                  </a:txBody>
                  <a:tcPr marL="8534" marR="8534" marT="8534" marB="0" anchor="ctr">
                    <a:lnL>
                      <a:noFill/>
                    </a:lnL>
                    <a:lnR>
                      <a:noFill/>
                    </a:lnR>
                    <a:lnT>
                      <a:noFill/>
                    </a:lnT>
                    <a:lnB>
                      <a:noFill/>
                    </a:lnB>
                  </a:tcPr>
                </a:tc>
                <a:tc>
                  <a:txBody>
                    <a:bodyPr/>
                    <a:lstStyle/>
                    <a:p>
                      <a:pPr algn="r" fontAlgn="ctr"/>
                      <a:endParaRPr lang="en-US" sz="11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0003"/>
                  </a:ext>
                </a:extLst>
              </a:tr>
              <a:tr h="248791">
                <a:tc>
                  <a:txBody>
                    <a:bodyPr/>
                    <a:lstStyle/>
                    <a:p>
                      <a:pPr algn="l" fontAlgn="b"/>
                      <a:r>
                        <a:rPr lang="en-US" sz="1200" b="1" i="0" u="none" strike="noStrike" dirty="0">
                          <a:solidFill>
                            <a:srgbClr val="000000"/>
                          </a:solidFill>
                          <a:effectLst/>
                          <a:latin typeface="Arial" panose="020B0604020202020204" pitchFamily="34" charset="0"/>
                        </a:rPr>
                        <a:t>Income</a:t>
                      </a:r>
                    </a:p>
                  </a:txBody>
                  <a:tcPr marL="76803"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0004"/>
                  </a:ext>
                </a:extLst>
              </a:tr>
              <a:tr h="236350">
                <a:tc>
                  <a:txBody>
                    <a:bodyPr/>
                    <a:lstStyle/>
                    <a:p>
                      <a:pPr algn="l" fontAlgn="b"/>
                      <a:r>
                        <a:rPr lang="en-US" sz="1200" b="0" i="0" u="none" strike="noStrike" dirty="0">
                          <a:solidFill>
                            <a:srgbClr val="000000"/>
                          </a:solidFill>
                          <a:effectLst/>
                          <a:latin typeface="Arial" panose="020B0604020202020204" pitchFamily="34" charset="0"/>
                        </a:rPr>
                        <a:t>2.11 - Registrations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$294,150.00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$257,800.00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$337,050.00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$889,000.00 </a:t>
                      </a:r>
                    </a:p>
                  </a:txBody>
                  <a:tcPr marL="8534" marR="8534" marT="8534" marB="0" anchor="ctr">
                    <a:lnL>
                      <a:noFill/>
                    </a:lnL>
                    <a:lnR>
                      <a:noFill/>
                    </a:lnR>
                    <a:lnT>
                      <a:noFill/>
                    </a:lnT>
                    <a:lnB>
                      <a:noFill/>
                    </a:lnB>
                  </a:tcPr>
                </a:tc>
                <a:extLst>
                  <a:ext uri="{0D108BD9-81ED-4DB2-BD59-A6C34878D82A}">
                    <a16:rowId xmlns:a16="http://schemas.microsoft.com/office/drawing/2014/main" val="10005"/>
                  </a:ext>
                </a:extLst>
              </a:tr>
              <a:tr h="236350">
                <a:tc>
                  <a:txBody>
                    <a:bodyPr/>
                    <a:lstStyle/>
                    <a:p>
                      <a:pPr algn="l" fontAlgn="b"/>
                      <a:r>
                        <a:rPr lang="en-US" sz="1200" b="0" i="0" u="none" strike="noStrike">
                          <a:solidFill>
                            <a:srgbClr val="000000"/>
                          </a:solidFill>
                          <a:effectLst/>
                          <a:latin typeface="Arial" panose="020B0604020202020204" pitchFamily="34" charset="0"/>
                        </a:rPr>
                        <a:t>2.12 - Hotel Commissions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$8,738.60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$7,666.92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$16,405.52 </a:t>
                      </a:r>
                    </a:p>
                  </a:txBody>
                  <a:tcPr marL="8534" marR="8534" marT="8534" marB="0" anchor="ctr">
                    <a:lnL>
                      <a:noFill/>
                    </a:lnL>
                    <a:lnR>
                      <a:noFill/>
                    </a:lnR>
                    <a:lnT>
                      <a:noFill/>
                    </a:lnT>
                    <a:lnB>
                      <a:noFill/>
                    </a:lnB>
                  </a:tcPr>
                </a:tc>
                <a:extLst>
                  <a:ext uri="{0D108BD9-81ED-4DB2-BD59-A6C34878D82A}">
                    <a16:rowId xmlns:a16="http://schemas.microsoft.com/office/drawing/2014/main" val="10006"/>
                  </a:ext>
                </a:extLst>
              </a:tr>
              <a:tr h="211015">
                <a:tc>
                  <a:txBody>
                    <a:bodyPr/>
                    <a:lstStyle/>
                    <a:p>
                      <a:pPr algn="l" fontAlgn="b"/>
                      <a:r>
                        <a:rPr lang="en-US" sz="1200" b="0" i="0" u="none" strike="noStrike" dirty="0">
                          <a:solidFill>
                            <a:srgbClr val="000000"/>
                          </a:solidFill>
                          <a:effectLst/>
                          <a:latin typeface="Arial" panose="020B0604020202020204" pitchFamily="34" charset="0"/>
                        </a:rPr>
                        <a:t>3.40 - IEEE CB Account Interest</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$898.58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48791">
                <a:tc>
                  <a:txBody>
                    <a:bodyPr/>
                    <a:lstStyle/>
                    <a:p>
                      <a:pPr algn="l" fontAlgn="b"/>
                      <a:r>
                        <a:rPr lang="en-US" sz="1200" b="1" i="0" u="none" strike="noStrike">
                          <a:solidFill>
                            <a:srgbClr val="000000"/>
                          </a:solidFill>
                          <a:effectLst/>
                          <a:latin typeface="Arial" panose="020B0604020202020204" pitchFamily="34" charset="0"/>
                        </a:rPr>
                        <a:t>Total - Income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$898.58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$302,888.60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$265,466.92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$337,050.00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$906,304.10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248791">
                <a:tc>
                  <a:txBody>
                    <a:bodyPr/>
                    <a:lstStyle/>
                    <a:p>
                      <a:pPr algn="l" fontAlgn="b"/>
                      <a:r>
                        <a:rPr lang="en-US" sz="1200" b="1" i="0" u="none" strike="noStrike" dirty="0">
                          <a:solidFill>
                            <a:srgbClr val="000000"/>
                          </a:solidFill>
                          <a:effectLst/>
                          <a:latin typeface="Arial" panose="020B0604020202020204" pitchFamily="34" charset="0"/>
                        </a:rPr>
                        <a:t>Expense</a:t>
                      </a:r>
                    </a:p>
                  </a:txBody>
                  <a:tcPr marL="76803" marR="8534" marT="8534"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 </a:t>
                      </a:r>
                    </a:p>
                  </a:txBody>
                  <a:tcPr marL="8534" marR="8534" marT="853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36350">
                <a:tc>
                  <a:txBody>
                    <a:bodyPr/>
                    <a:lstStyle/>
                    <a:p>
                      <a:pPr algn="l" fontAlgn="b"/>
                      <a:r>
                        <a:rPr lang="en-US" sz="1200" b="0" i="0" u="none" strike="noStrike">
                          <a:solidFill>
                            <a:srgbClr val="000000"/>
                          </a:solidFill>
                          <a:effectLst/>
                          <a:latin typeface="Arial" panose="020B0604020202020204" pitchFamily="34" charset="0"/>
                        </a:rPr>
                        <a:t>4.110 - Site Survey</a:t>
                      </a:r>
                    </a:p>
                  </a:txBody>
                  <a:tcPr marL="153605"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extLst>
                  <a:ext uri="{0D108BD9-81ED-4DB2-BD59-A6C34878D82A}">
                    <a16:rowId xmlns:a16="http://schemas.microsoft.com/office/drawing/2014/main" val="10010"/>
                  </a:ext>
                </a:extLst>
              </a:tr>
              <a:tr h="236350">
                <a:tc>
                  <a:txBody>
                    <a:bodyPr/>
                    <a:lstStyle/>
                    <a:p>
                      <a:pPr algn="l" fontAlgn="b"/>
                      <a:r>
                        <a:rPr lang="en-US" sz="1200" b="0" i="0" u="none" strike="noStrike">
                          <a:solidFill>
                            <a:srgbClr val="000000"/>
                          </a:solidFill>
                          <a:effectLst/>
                          <a:latin typeface="Arial" panose="020B0604020202020204" pitchFamily="34" charset="0"/>
                        </a:rPr>
                        <a:t>4.113 - Venue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$19,200.06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$17,505.03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$74,085.00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$110,790.09 </a:t>
                      </a:r>
                    </a:p>
                  </a:txBody>
                  <a:tcPr marL="8534" marR="8534" marT="8534" marB="0" anchor="ctr">
                    <a:lnL>
                      <a:noFill/>
                    </a:lnL>
                    <a:lnR>
                      <a:noFill/>
                    </a:lnR>
                    <a:lnT>
                      <a:noFill/>
                    </a:lnT>
                    <a:lnB>
                      <a:noFill/>
                    </a:lnB>
                  </a:tcPr>
                </a:tc>
                <a:extLst>
                  <a:ext uri="{0D108BD9-81ED-4DB2-BD59-A6C34878D82A}">
                    <a16:rowId xmlns:a16="http://schemas.microsoft.com/office/drawing/2014/main" val="10011"/>
                  </a:ext>
                </a:extLst>
              </a:tr>
              <a:tr h="236350">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$19,396.46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$17,676.21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$25,215.85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$62,288.52 </a:t>
                      </a:r>
                    </a:p>
                  </a:txBody>
                  <a:tcPr marL="8534" marR="8534" marT="8534" marB="0" anchor="ctr">
                    <a:lnL>
                      <a:noFill/>
                    </a:lnL>
                    <a:lnR>
                      <a:noFill/>
                    </a:lnR>
                    <a:lnT>
                      <a:noFill/>
                    </a:lnT>
                    <a:lnB>
                      <a:noFill/>
                    </a:lnB>
                  </a:tcPr>
                </a:tc>
                <a:extLst>
                  <a:ext uri="{0D108BD9-81ED-4DB2-BD59-A6C34878D82A}">
                    <a16:rowId xmlns:a16="http://schemas.microsoft.com/office/drawing/2014/main" val="10012"/>
                  </a:ext>
                </a:extLst>
              </a:tr>
              <a:tr h="236350">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$51,061.35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$44,330.15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$50,379.00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$145,770.50 </a:t>
                      </a:r>
                    </a:p>
                  </a:txBody>
                  <a:tcPr marL="8534" marR="8534" marT="8534" marB="0" anchor="ctr">
                    <a:lnL>
                      <a:noFill/>
                    </a:lnL>
                    <a:lnR>
                      <a:noFill/>
                    </a:lnR>
                    <a:lnT>
                      <a:noFill/>
                    </a:lnT>
                    <a:lnB>
                      <a:noFill/>
                    </a:lnB>
                  </a:tcPr>
                </a:tc>
                <a:extLst>
                  <a:ext uri="{0D108BD9-81ED-4DB2-BD59-A6C34878D82A}">
                    <a16:rowId xmlns:a16="http://schemas.microsoft.com/office/drawing/2014/main" val="10013"/>
                  </a:ext>
                </a:extLst>
              </a:tr>
              <a:tr h="236350">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$129,456.46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$93,164.43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$125,851.00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$348,471.89 </a:t>
                      </a:r>
                    </a:p>
                  </a:txBody>
                  <a:tcPr marL="8534" marR="8534" marT="8534" marB="0" anchor="ctr">
                    <a:lnL>
                      <a:noFill/>
                    </a:lnL>
                    <a:lnR>
                      <a:noFill/>
                    </a:lnR>
                    <a:lnT>
                      <a:noFill/>
                    </a:lnT>
                    <a:lnB>
                      <a:noFill/>
                    </a:lnB>
                  </a:tcPr>
                </a:tc>
                <a:extLst>
                  <a:ext uri="{0D108BD9-81ED-4DB2-BD59-A6C34878D82A}">
                    <a16:rowId xmlns:a16="http://schemas.microsoft.com/office/drawing/2014/main" val="10014"/>
                  </a:ext>
                </a:extLst>
              </a:tr>
              <a:tr h="236350">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$47,590.07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$43,254.69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$45,592.42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$136,437.18 </a:t>
                      </a:r>
                    </a:p>
                  </a:txBody>
                  <a:tcPr marL="8534" marR="8534" marT="8534" marB="0" anchor="ctr">
                    <a:lnL>
                      <a:noFill/>
                    </a:lnL>
                    <a:lnR>
                      <a:noFill/>
                    </a:lnR>
                    <a:lnT>
                      <a:noFill/>
                    </a:lnT>
                    <a:lnB>
                      <a:noFill/>
                    </a:lnB>
                  </a:tcPr>
                </a:tc>
                <a:extLst>
                  <a:ext uri="{0D108BD9-81ED-4DB2-BD59-A6C34878D82A}">
                    <a16:rowId xmlns:a16="http://schemas.microsoft.com/office/drawing/2014/main" val="10015"/>
                  </a:ext>
                </a:extLst>
              </a:tr>
              <a:tr h="236350">
                <a:tc>
                  <a:txBody>
                    <a:bodyPr/>
                    <a:lstStyle/>
                    <a:p>
                      <a:pPr algn="l" fontAlgn="b"/>
                      <a:r>
                        <a:rPr lang="en-US" sz="1200" b="0" i="0" u="none" strike="noStrike">
                          <a:solidFill>
                            <a:srgbClr val="000000"/>
                          </a:solidFill>
                          <a:effectLst/>
                          <a:latin typeface="Arial" panose="020B0604020202020204" pitchFamily="34" charset="0"/>
                        </a:rPr>
                        <a:t>4.16 - Social</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$33,673.00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$21,411.32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$55,084.32 </a:t>
                      </a:r>
                    </a:p>
                  </a:txBody>
                  <a:tcPr marL="8534" marR="8534" marT="8534" marB="0" anchor="ctr">
                    <a:lnL>
                      <a:noFill/>
                    </a:lnL>
                    <a:lnR>
                      <a:noFill/>
                    </a:lnR>
                    <a:lnT>
                      <a:noFill/>
                    </a:lnT>
                    <a:lnB>
                      <a:noFill/>
                    </a:lnB>
                  </a:tcPr>
                </a:tc>
                <a:extLst>
                  <a:ext uri="{0D108BD9-81ED-4DB2-BD59-A6C34878D82A}">
                    <a16:rowId xmlns:a16="http://schemas.microsoft.com/office/drawing/2014/main" val="10016"/>
                  </a:ext>
                </a:extLst>
              </a:tr>
              <a:tr h="236350">
                <a:tc>
                  <a:txBody>
                    <a:bodyPr/>
                    <a:lstStyle/>
                    <a:p>
                      <a:pPr algn="l" fontAlgn="b"/>
                      <a:r>
                        <a:rPr lang="en-US" sz="1200" b="0" i="0" u="none" strike="noStrike">
                          <a:solidFill>
                            <a:srgbClr val="000000"/>
                          </a:solidFill>
                          <a:effectLst/>
                          <a:latin typeface="Arial" panose="020B0604020202020204" pitchFamily="34" charset="0"/>
                        </a:rPr>
                        <a:t>4.17 - Shipping</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$3,576.33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$10,678.59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$9,547.23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$23,802.15 </a:t>
                      </a:r>
                    </a:p>
                  </a:txBody>
                  <a:tcPr marL="8534" marR="8534" marT="8534" marB="0" anchor="ctr">
                    <a:lnL>
                      <a:noFill/>
                    </a:lnL>
                    <a:lnR>
                      <a:noFill/>
                    </a:lnR>
                    <a:lnT>
                      <a:noFill/>
                    </a:lnT>
                    <a:lnB>
                      <a:noFill/>
                    </a:lnB>
                  </a:tcPr>
                </a:tc>
                <a:extLst>
                  <a:ext uri="{0D108BD9-81ED-4DB2-BD59-A6C34878D82A}">
                    <a16:rowId xmlns:a16="http://schemas.microsoft.com/office/drawing/2014/main" val="10017"/>
                  </a:ext>
                </a:extLst>
              </a:tr>
              <a:tr h="236350">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$1,016.92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$1,158.30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$5,280.50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$7,455.72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48791">
                <a:tc>
                  <a:txBody>
                    <a:bodyPr/>
                    <a:lstStyle/>
                    <a:p>
                      <a:pPr algn="l" fontAlgn="b"/>
                      <a:r>
                        <a:rPr lang="en-US" sz="1200" b="1" i="0" u="none" strike="noStrike">
                          <a:solidFill>
                            <a:srgbClr val="000000"/>
                          </a:solidFill>
                          <a:effectLst/>
                          <a:latin typeface="Arial" panose="020B0604020202020204" pitchFamily="34" charset="0"/>
                        </a:rPr>
                        <a:t>Total - Expense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$304,970.65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$251,517.86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$335,951.00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$892,439.51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48791">
                <a:tc>
                  <a:txBody>
                    <a:bodyPr/>
                    <a:lstStyle/>
                    <a:p>
                      <a:pPr algn="l" fontAlgn="ctr"/>
                      <a:r>
                        <a:rPr lang="en-US" sz="1200" b="1" i="0" u="none" strike="noStrike">
                          <a:solidFill>
                            <a:srgbClr val="000000"/>
                          </a:solidFill>
                          <a:effectLst/>
                          <a:latin typeface="Arial" panose="020B0604020202020204" pitchFamily="34" charset="0"/>
                        </a:rPr>
                        <a:t>Net Income</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($2,082.05)</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$13,949.06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$1,099.00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$13,864.59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a:t>Abstract</a:t>
            </a:r>
          </a:p>
        </p:txBody>
      </p:sp>
      <p:sp>
        <p:nvSpPr>
          <p:cNvPr id="4105" name="Rectangle 2"/>
          <p:cNvSpPr>
            <a:spLocks noGrp="1" noChangeArrowheads="1"/>
          </p:cNvSpPr>
          <p:nvPr>
            <p:ph idx="1"/>
          </p:nvPr>
        </p:nvSpPr>
        <p:spPr/>
        <p:txBody>
          <a:bodyPr/>
          <a:lstStyle/>
          <a:p>
            <a:r>
              <a:rPr lang="en-GB" dirty="0"/>
              <a:t>May 2017 Treasurer report for the Joint 802.11/.15 Wireless funds</a:t>
            </a:r>
          </a:p>
          <a:p>
            <a:endParaRPr lang="en-GB" dirty="0"/>
          </a:p>
          <a:p>
            <a:r>
              <a:rPr lang="en-GB" dirty="0"/>
              <a:t>Also reported in 802.15 doc: </a:t>
            </a:r>
            <a:r>
              <a:rPr lang="en-US" dirty="0"/>
              <a:t>15-17/</a:t>
            </a:r>
            <a:r>
              <a:rPr lang="en-US" dirty="0"/>
              <a:t>0278</a:t>
            </a:r>
            <a:r>
              <a:rPr lang="en-US" dirty="0"/>
              <a:t>r0</a:t>
            </a:r>
          </a:p>
          <a:p>
            <a:r>
              <a:rPr lang="en-US" dirty="0"/>
              <a:t>    </a:t>
            </a:r>
            <a:endParaRPr lang="en-GB" dirty="0"/>
          </a:p>
          <a:p>
            <a:endParaRPr lang="en-GB" dirty="0"/>
          </a:p>
        </p:txBody>
      </p:sp>
      <p:sp>
        <p:nvSpPr>
          <p:cNvPr id="4098" name="Rectangle 3"/>
          <p:cNvSpPr>
            <a:spLocks noGrp="1" noChangeArrowheads="1"/>
          </p:cNvSpPr>
          <p:nvPr>
            <p:ph type="dt" idx="10"/>
          </p:nvPr>
        </p:nvSpPr>
        <p:spPr/>
        <p:txBody>
          <a:bodyPr/>
          <a:lstStyle/>
          <a:p>
            <a:r>
              <a:rPr lang="en-US"/>
              <a:t>May 2017</a:t>
            </a:r>
            <a:endParaRPr lang="en-GB" dirty="0"/>
          </a:p>
        </p:txBody>
      </p:sp>
      <p:sp>
        <p:nvSpPr>
          <p:cNvPr id="2" name="Footer Placeholder 1"/>
          <p:cNvSpPr>
            <a:spLocks noGrp="1"/>
          </p:cNvSpPr>
          <p:nvPr>
            <p:ph type="ftr" idx="11"/>
          </p:nvPr>
        </p:nvSpPr>
        <p:spPr>
          <a:xfrm>
            <a:off x="5638800" y="6475413"/>
            <a:ext cx="2903538" cy="181768"/>
          </a:xfrm>
        </p:spPr>
        <p:txBody>
          <a:bodyPr/>
          <a:lstStyle/>
          <a:p>
            <a:r>
              <a:rPr lang="en-GB" dirty="0"/>
              <a:t>Ben Rolfe (BCA);   Jon Rosdahl (Qualcomm)</a:t>
            </a:r>
          </a:p>
        </p:txBody>
      </p:sp>
      <p:sp>
        <p:nvSpPr>
          <p:cNvPr id="4100" name="Rectangle 5"/>
          <p:cNvSpPr>
            <a:spLocks noGrp="1" noChangeArrowheads="1"/>
          </p:cNvSpPr>
          <p:nvPr>
            <p:ph type="sldNum" idx="12"/>
          </p:nvPr>
        </p:nvSpPr>
        <p:spPr/>
        <p:txBody>
          <a:bodyPr/>
          <a:lstStyle/>
          <a:p>
            <a:r>
              <a:rPr lang="en-GB"/>
              <a:t>Slide </a:t>
            </a:r>
            <a:fld id="{182CB204-8F88-4025-B305-BD26943A6CBF}" type="slidenum">
              <a:rPr lang="en-GB" smtClean="0"/>
              <a:pPr/>
              <a:t>2</a:t>
            </a:fld>
            <a:endParaRPr lang="en-GB"/>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a:t>May 2017</a:t>
            </a:r>
            <a:endParaRPr lang="en-US" dirty="0"/>
          </a:p>
        </p:txBody>
      </p:sp>
      <p:sp>
        <p:nvSpPr>
          <p:cNvPr id="6" name="Slide Number Placeholder 5"/>
          <p:cNvSpPr>
            <a:spLocks noGrp="1"/>
          </p:cNvSpPr>
          <p:nvPr>
            <p:ph type="sldNum" idx="12"/>
          </p:nvPr>
        </p:nvSpPr>
        <p:spPr/>
        <p:txBody>
          <a:bodyPr/>
          <a:lstStyle/>
          <a:p>
            <a:pPr>
              <a:defRPr/>
            </a:pPr>
            <a:r>
              <a:rPr lang="en-GB"/>
              <a:t>Slide </a:t>
            </a:r>
            <a:fld id="{7B89D2F3-3A0B-4B22-AD26-703531DFDA8E}" type="slidenum">
              <a:rPr lang="en-GB" smtClean="0"/>
              <a:pPr>
                <a:defRPr/>
              </a:pPr>
              <a:t>3</a:t>
            </a:fld>
            <a:endParaRPr lang="en-GB"/>
          </a:p>
        </p:txBody>
      </p:sp>
      <p:sp>
        <p:nvSpPr>
          <p:cNvPr id="9" name="Rectangle 3"/>
          <p:cNvSpPr>
            <a:spLocks noChangeArrowheads="1"/>
          </p:cNvSpPr>
          <p:nvPr/>
        </p:nvSpPr>
        <p:spPr bwMode="auto">
          <a:xfrm>
            <a:off x="609601" y="1020762"/>
            <a:ext cx="8077200" cy="5262979"/>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r>
              <a:rPr lang="en-US" altLang="ko-KR" sz="1600" dirty="0">
                <a:solidFill>
                  <a:schemeClr val="tx1"/>
                </a:solidFill>
                <a:ea typeface="굴림" pitchFamily="50" charset="-127"/>
              </a:rPr>
              <a:t>Document number: </a:t>
            </a:r>
            <a:r>
              <a:rPr lang="en-US" altLang="ko-KR" sz="1600" b="1" dirty="0">
                <a:solidFill>
                  <a:schemeClr val="tx1"/>
                </a:solidFill>
                <a:ea typeface="굴림" pitchFamily="50" charset="-127"/>
              </a:rPr>
              <a:t>15-17/0278r0</a:t>
            </a:r>
          </a:p>
          <a:p>
            <a:r>
              <a:rPr lang="en-US" altLang="ko-KR" sz="1600" b="1" dirty="0">
                <a:solidFill>
                  <a:schemeClr val="tx1"/>
                </a:solidFill>
                <a:ea typeface="굴림" pitchFamily="50" charset="-127"/>
              </a:rPr>
              <a:t>Submission Title:</a:t>
            </a:r>
            <a:r>
              <a:rPr lang="en-US" altLang="ko-KR" sz="1600" dirty="0">
                <a:solidFill>
                  <a:schemeClr val="tx1"/>
                </a:solidFill>
                <a:ea typeface="굴림" pitchFamily="50" charset="-127"/>
              </a:rPr>
              <a:t> Treasurer Report May 2017 – </a:t>
            </a:r>
            <a:r>
              <a:rPr lang="en-US" altLang="ko-KR" sz="1600" dirty="0" err="1">
                <a:solidFill>
                  <a:schemeClr val="tx1"/>
                </a:solidFill>
                <a:ea typeface="굴림" pitchFamily="50" charset="-127"/>
              </a:rPr>
              <a:t>Deajeon</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Date Submitted: 08 May 2017</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Benjamin A. Rolfe (BCA), Jon Rosdahl (Qualcomm)</a:t>
            </a:r>
          </a:p>
          <a:p>
            <a:r>
              <a:rPr lang="en-US" altLang="ko-KR" sz="1600" dirty="0">
                <a:solidFill>
                  <a:schemeClr val="tx1"/>
                </a:solidFill>
                <a:ea typeface="굴림" pitchFamily="50" charset="-127"/>
              </a:rPr>
              <a:t>Company: Blind Creek Associates, Qualcomm Technologies, Inc.</a:t>
            </a:r>
          </a:p>
          <a:p>
            <a:r>
              <a:rPr lang="en-US" altLang="ko-KR" sz="1600" dirty="0">
                <a:solidFill>
                  <a:schemeClr val="tx1"/>
                </a:solidFill>
                <a:ea typeface="굴림" pitchFamily="50" charset="-127"/>
              </a:rPr>
              <a:t>Address: PO Box 798 Los Gatos CA 95031</a:t>
            </a:r>
          </a:p>
          <a:p>
            <a:r>
              <a:rPr lang="en-US" altLang="ko-KR" sz="1600" dirty="0">
                <a:solidFill>
                  <a:schemeClr val="tx1"/>
                </a:solidFill>
                <a:ea typeface="굴림" pitchFamily="50" charset="-127"/>
              </a:rPr>
              <a:t>Voice: +1 408 332 0725, E-Mail: </a:t>
            </a:r>
            <a:r>
              <a:rPr lang="en-US" altLang="ko-KR" sz="1600" dirty="0" err="1">
                <a:solidFill>
                  <a:schemeClr val="tx1"/>
                </a:solidFill>
                <a:ea typeface="굴림" pitchFamily="50" charset="-127"/>
              </a:rPr>
              <a:t>ben</a:t>
            </a:r>
            <a:r>
              <a:rPr lang="en-US" altLang="ko-KR" sz="1600" dirty="0">
                <a:solidFill>
                  <a:schemeClr val="tx1"/>
                </a:solidFill>
                <a:ea typeface="굴림" pitchFamily="50" charset="-127"/>
              </a:rPr>
              <a:t> @ blindcreek.com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Joint 802.15/802.11 Treasury </a:t>
            </a:r>
            <a:endParaRPr lang="en-US" altLang="ko-KR" dirty="0">
              <a:solidFill>
                <a:schemeClr val="tx1"/>
              </a:solidFill>
              <a:ea typeface="굴림" pitchFamily="50" charset="-127"/>
            </a:endParaRPr>
          </a:p>
          <a:p>
            <a:pPr>
              <a:spcBef>
                <a:spcPts val="0"/>
              </a:spcBef>
              <a:spcAft>
                <a:spcPts val="0"/>
              </a:spcAft>
            </a:pPr>
            <a:r>
              <a:rPr lang="en-US" altLang="ko-KR" sz="1600" b="1" dirty="0">
                <a:solidFill>
                  <a:schemeClr val="tx1"/>
                </a:solidFill>
                <a:ea typeface="굴림" pitchFamily="50" charset="-127"/>
              </a:rPr>
              <a:t>Abstract:</a:t>
            </a:r>
            <a:r>
              <a:rPr lang="en-US" altLang="ko-KR" sz="1600" dirty="0">
                <a:solidFill>
                  <a:schemeClr val="tx1"/>
                </a:solidFill>
                <a:ea typeface="굴림" pitchFamily="50" charset="-127"/>
              </a:rPr>
              <a:t>	Treasurer report for the Joint 802.11/.15 Wireless funds.  </a:t>
            </a:r>
          </a:p>
          <a:p>
            <a:pPr>
              <a:spcBef>
                <a:spcPts val="0"/>
              </a:spcBef>
              <a:spcAft>
                <a:spcPts val="0"/>
              </a:spcAft>
            </a:pPr>
            <a:r>
              <a:rPr lang="en-US" sz="1600" dirty="0">
                <a:solidFill>
                  <a:schemeClr val="tx1"/>
                </a:solidFill>
              </a:rPr>
              <a:t>		 See Also document # </a:t>
            </a:r>
            <a:r>
              <a:rPr lang="en-US" sz="1600" dirty="0">
                <a:solidFill>
                  <a:srgbClr val="000000"/>
                </a:solidFill>
                <a:latin typeface="Times New Roman" pitchFamily="16" charset="0"/>
                <a:ea typeface="MS Gothic" charset="-128"/>
                <a:cs typeface="Arial Unicode MS" charset="0"/>
              </a:rPr>
              <a:t>11-17/0565r0</a:t>
            </a:r>
            <a:endParaRPr lang="en-US" altLang="ko-KR" sz="1600" dirty="0">
              <a:solidFill>
                <a:schemeClr val="tx1"/>
              </a:solidFill>
              <a:ea typeface="굴림" pitchFamily="50" charset="-127"/>
            </a:endParaRPr>
          </a:p>
          <a:p>
            <a:pPr>
              <a:spcBef>
                <a:spcPts val="600"/>
              </a:spcBef>
              <a:spcAft>
                <a:spcPts val="600"/>
              </a:spcAft>
            </a:pPr>
            <a:r>
              <a:rPr lang="en-US" altLang="ko-KR" sz="1600" b="1" dirty="0">
                <a:solidFill>
                  <a:schemeClr val="tx1"/>
                </a:solidFill>
                <a:ea typeface="굴림" pitchFamily="50" charset="-127"/>
              </a:rPr>
              <a:t>Purpose:</a:t>
            </a:r>
            <a:r>
              <a:rPr lang="en-US" altLang="ko-KR" sz="1600" dirty="0">
                <a:solidFill>
                  <a:schemeClr val="tx1"/>
                </a:solidFill>
                <a:ea typeface="굴림" pitchFamily="50" charset="-127"/>
              </a:rPr>
              <a:t>	Report to the WG</a:t>
            </a: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Tree>
    <p:extLst>
      <p:ext uri="{BB962C8B-B14F-4D97-AF65-F5344CB8AC3E}">
        <p14:creationId xmlns:p14="http://schemas.microsoft.com/office/powerpoint/2010/main" val="395023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a:t>May 2017</a:t>
            </a:r>
            <a:endParaRPr lang="en-GB" dirty="0"/>
          </a:p>
        </p:txBody>
      </p:sp>
      <p:sp>
        <p:nvSpPr>
          <p:cNvPr id="3" name="Slide Number Placeholder 2"/>
          <p:cNvSpPr>
            <a:spLocks noGrp="1"/>
          </p:cNvSpPr>
          <p:nvPr>
            <p:ph type="sldNum" idx="12"/>
          </p:nvPr>
        </p:nvSpPr>
        <p:spPr/>
        <p:txBody>
          <a:bodyPr/>
          <a:lstStyle/>
          <a:p>
            <a:pPr>
              <a:defRPr/>
            </a:pPr>
            <a:r>
              <a:rPr lang="en-GB"/>
              <a:t>Slide </a:t>
            </a:r>
            <a:fld id="{189D7BFD-E160-402F-BBC8-B5B701941DD4}" type="slidenum">
              <a:rPr lang="en-GB" smtClean="0"/>
              <a:pPr>
                <a:defRPr/>
              </a:pPr>
              <a:t>4</a:t>
            </a:fld>
            <a:endParaRPr lang="en-GB"/>
          </a:p>
        </p:txBody>
      </p:sp>
      <p:sp>
        <p:nvSpPr>
          <p:cNvPr id="5" name="Footer Placeholder 4"/>
          <p:cNvSpPr>
            <a:spLocks noGrp="1"/>
          </p:cNvSpPr>
          <p:nvPr>
            <p:ph type="ftr" idx="11"/>
          </p:nvPr>
        </p:nvSpPr>
        <p:spPr>
          <a:xfrm>
            <a:off x="5638800" y="6475413"/>
            <a:ext cx="2903538" cy="230187"/>
          </a:xfrm>
        </p:spPr>
        <p:txBody>
          <a:bodyPr/>
          <a:lstStyle/>
          <a:p>
            <a:pPr>
              <a:defRPr/>
            </a:pPr>
            <a:r>
              <a:rPr lang="en-GB" dirty="0"/>
              <a:t>Ben Rolfe (BCA);   Jon Rosdahl (Qualcomm)</a:t>
            </a:r>
          </a:p>
        </p:txBody>
      </p:sp>
      <p:graphicFrame>
        <p:nvGraphicFramePr>
          <p:cNvPr id="6" name="Table 5"/>
          <p:cNvGraphicFramePr>
            <a:graphicFrameLocks noGrp="1"/>
          </p:cNvGraphicFramePr>
          <p:nvPr>
            <p:extLst>
              <p:ext uri="{D42A27DB-BD31-4B8C-83A1-F6EECF244321}">
                <p14:modId xmlns:p14="http://schemas.microsoft.com/office/powerpoint/2010/main" val="4277208063"/>
              </p:ext>
            </p:extLst>
          </p:nvPr>
        </p:nvGraphicFramePr>
        <p:xfrm>
          <a:off x="990600" y="838193"/>
          <a:ext cx="7391400" cy="5483650"/>
        </p:xfrm>
        <a:graphic>
          <a:graphicData uri="http://schemas.openxmlformats.org/drawingml/2006/table">
            <a:tbl>
              <a:tblPr/>
              <a:tblGrid>
                <a:gridCol w="525780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tblGrid>
              <a:tr h="399523">
                <a:tc gridSpan="2">
                  <a:txBody>
                    <a:bodyPr/>
                    <a:lstStyle/>
                    <a:p>
                      <a:pPr algn="ctr" fontAlgn="b"/>
                      <a:r>
                        <a:rPr lang="en-US" sz="2800" b="1" i="0" u="none" strike="noStrike" dirty="0">
                          <a:effectLst/>
                          <a:latin typeface="Arial" panose="020B0604020202020204" pitchFamily="34" charset="0"/>
                        </a:rPr>
                        <a:t>Reconciled Balance Sheet</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0"/>
                  </a:ext>
                </a:extLst>
              </a:tr>
              <a:tr h="399523">
                <a:tc gridSpan="2">
                  <a:txBody>
                    <a:bodyPr/>
                    <a:lstStyle/>
                    <a:p>
                      <a:pPr algn="ctr" fontAlgn="b"/>
                      <a:r>
                        <a:rPr lang="en-US" sz="2800" b="1" i="0" u="none" strike="noStrike" baseline="0">
                          <a:effectLst/>
                          <a:latin typeface="Arial" panose="020B0604020202020204" pitchFamily="34" charset="0"/>
                        </a:rPr>
                        <a:t>30 - April</a:t>
                      </a:r>
                      <a:r>
                        <a:rPr lang="en-US" sz="2800" b="1" i="0" u="none" strike="noStrike">
                          <a:effectLst/>
                          <a:latin typeface="Arial" panose="020B0604020202020204" pitchFamily="34" charset="0"/>
                        </a:rPr>
                        <a:t>-2017</a:t>
                      </a:r>
                      <a:endParaRPr lang="en-US" sz="2800" b="1" i="0" u="none" strike="noStrike" dirty="0">
                        <a:effectLst/>
                        <a:latin typeface="Arial" panose="020B0604020202020204" pitchFamily="34" charset="0"/>
                      </a:endParaRP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1"/>
                  </a:ext>
                </a:extLst>
              </a:tr>
              <a:tr h="332936">
                <a:tc>
                  <a:txBody>
                    <a:bodyPr/>
                    <a:lstStyle/>
                    <a:p>
                      <a:pPr algn="l" fontAlgn="b"/>
                      <a:endParaRPr lang="en-US" sz="20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2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332936">
                <a:tc>
                  <a:txBody>
                    <a:bodyPr/>
                    <a:lstStyle/>
                    <a:p>
                      <a:pPr algn="l" fontAlgn="ctr"/>
                      <a:r>
                        <a:rPr lang="en-US" sz="2000" b="1" i="0" u="none" strike="noStrike">
                          <a:solidFill>
                            <a:srgbClr val="000000"/>
                          </a:solidFill>
                          <a:effectLst/>
                          <a:latin typeface="Arial" panose="020B0604020202020204" pitchFamily="34" charset="0"/>
                        </a:rPr>
                        <a:t>ASSETS</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3"/>
                  </a:ext>
                </a:extLst>
              </a:tr>
              <a:tr h="332936">
                <a:tc>
                  <a:txBody>
                    <a:bodyPr/>
                    <a:lstStyle/>
                    <a:p>
                      <a:pPr algn="l" fontAlgn="b"/>
                      <a:r>
                        <a:rPr lang="en-US" sz="2000" b="1" i="0" u="none" strike="noStrike">
                          <a:solidFill>
                            <a:srgbClr val="000000"/>
                          </a:solidFill>
                          <a:effectLst/>
                          <a:latin typeface="Arial" panose="020B0604020202020204" pitchFamily="34" charset="0"/>
                        </a:rPr>
                        <a:t>Current 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4"/>
                  </a:ext>
                </a:extLst>
              </a:tr>
              <a:tr h="332936">
                <a:tc>
                  <a:txBody>
                    <a:bodyPr/>
                    <a:lstStyle/>
                    <a:p>
                      <a:pPr algn="l" fontAlgn="b"/>
                      <a:r>
                        <a:rPr lang="en-US" sz="2000" b="1" i="0" u="none" strike="noStrike">
                          <a:solidFill>
                            <a:srgbClr val="000000"/>
                          </a:solidFill>
                          <a:effectLst/>
                          <a:latin typeface="Arial" panose="020B0604020202020204" pitchFamily="34" charset="0"/>
                        </a:rPr>
                        <a:t>Bank</a:t>
                      </a: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5"/>
                  </a:ext>
                </a:extLst>
              </a:tr>
              <a:tr h="316288">
                <a:tc>
                  <a:txBody>
                    <a:bodyPr/>
                    <a:lstStyle/>
                    <a:p>
                      <a:pPr algn="l" fontAlgn="b"/>
                      <a:r>
                        <a:rPr lang="en-US" sz="1800" b="0" i="0" u="none" strike="noStrike" dirty="0">
                          <a:solidFill>
                            <a:srgbClr val="000000"/>
                          </a:solidFill>
                          <a:effectLst/>
                          <a:latin typeface="Arial" panose="020B0604020202020204" pitchFamily="34" charset="0"/>
                        </a:rPr>
                        <a:t>74331 - 802.11/.15 CB Acct No. 556802</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548,283.28 </a:t>
                      </a:r>
                    </a:p>
                  </a:txBody>
                  <a:tcPr marL="9525" marR="9525" marT="9525" marB="0" anchor="b">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6"/>
                  </a:ext>
                </a:extLst>
              </a:tr>
              <a:tr h="332936">
                <a:tc>
                  <a:txBody>
                    <a:bodyPr/>
                    <a:lstStyle/>
                    <a:p>
                      <a:pPr algn="l" fontAlgn="b"/>
                      <a:r>
                        <a:rPr lang="en-US" sz="2000" b="1" i="0" u="none" strike="noStrike">
                          <a:solidFill>
                            <a:srgbClr val="000000"/>
                          </a:solidFill>
                          <a:effectLst/>
                          <a:latin typeface="Arial" panose="020B0604020202020204" pitchFamily="34" charset="0"/>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548,283.28 </a:t>
                      </a:r>
                    </a:p>
                  </a:txBody>
                  <a:tcPr marL="95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7"/>
                  </a:ext>
                </a:extLst>
              </a:tr>
              <a:tr h="332936">
                <a:tc>
                  <a:txBody>
                    <a:bodyPr/>
                    <a:lstStyle/>
                    <a:p>
                      <a:pPr algn="l" fontAlgn="b"/>
                      <a:r>
                        <a:rPr lang="en-US" sz="2000" b="1" i="0" u="none" strike="noStrike">
                          <a:solidFill>
                            <a:srgbClr val="000000"/>
                          </a:solidFill>
                          <a:effectLst/>
                          <a:latin typeface="Arial" panose="020B0604020202020204" pitchFamily="34" charset="0"/>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548,283.28</a:t>
                      </a:r>
                    </a:p>
                  </a:txBody>
                  <a:tcPr marL="95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332936">
                <a:tc>
                  <a:txBody>
                    <a:bodyPr/>
                    <a:lstStyle/>
                    <a:p>
                      <a:pPr algn="l" fontAlgn="ctr"/>
                      <a:endParaRPr lang="en-US" sz="20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l" fontAlgn="b"/>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332936">
                <a:tc>
                  <a:txBody>
                    <a:bodyPr/>
                    <a:lstStyle/>
                    <a:p>
                      <a:pPr algn="l" fontAlgn="ctr"/>
                      <a:r>
                        <a:rPr lang="en-US" sz="2000" b="1" i="0" u="none" strike="noStrike">
                          <a:solidFill>
                            <a:srgbClr val="000000"/>
                          </a:solidFill>
                          <a:effectLst/>
                          <a:latin typeface="Arial" panose="020B0604020202020204" pitchFamily="34" charset="0"/>
                        </a:rPr>
                        <a:t>LIABILITIES &amp; EQUITY</a:t>
                      </a:r>
                    </a:p>
                  </a:txBody>
                  <a:tcPr marL="9525" marR="9525" marT="9525" marB="0" anchor="ctr">
                    <a:lnL>
                      <a:noFill/>
                    </a:lnL>
                    <a:lnR>
                      <a:noFill/>
                    </a:lnR>
                    <a:lnT>
                      <a:noFill/>
                    </a:lnT>
                    <a:lnB>
                      <a:noFill/>
                    </a:lnB>
                  </a:tcPr>
                </a:tc>
                <a:tc>
                  <a:txBody>
                    <a:bodyPr/>
                    <a:lstStyle/>
                    <a:p>
                      <a:pPr algn="l" fontAlgn="b"/>
                      <a:endParaRPr lang="en-US" sz="2000" b="0" i="0" u="none" strike="noStrike" dirty="0">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10"/>
                  </a:ext>
                </a:extLst>
              </a:tr>
              <a:tr h="332936">
                <a:tc>
                  <a:txBody>
                    <a:bodyPr/>
                    <a:lstStyle/>
                    <a:p>
                      <a:pPr algn="l" fontAlgn="b"/>
                      <a:r>
                        <a:rPr lang="en-US" sz="2000" b="1" i="0" u="none" strike="noStrike">
                          <a:solidFill>
                            <a:srgbClr val="000000"/>
                          </a:solidFill>
                          <a:effectLst/>
                          <a:latin typeface="Arial" panose="020B0604020202020204" pitchFamily="34" charset="0"/>
                        </a:rPr>
                        <a:t>Equity</a:t>
                      </a:r>
                    </a:p>
                  </a:txBody>
                  <a:tcPr marL="85725" marR="9525" marT="9525" marB="0" anchor="b">
                    <a:lnL>
                      <a:noFill/>
                    </a:lnL>
                    <a:lnR>
                      <a:noFill/>
                    </a:lnR>
                    <a:lnT>
                      <a:noFill/>
                    </a:lnT>
                    <a:lnB>
                      <a:noFill/>
                    </a:lnB>
                  </a:tcPr>
                </a:tc>
                <a:tc>
                  <a:txBody>
                    <a:bodyPr/>
                    <a:lstStyle/>
                    <a:p>
                      <a:pPr algn="l" fontAlgn="b"/>
                      <a:endParaRPr lang="en-US" sz="2000" b="0" i="0" u="none" strike="noStrike" dirty="0">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11"/>
                  </a:ext>
                </a:extLst>
              </a:tr>
              <a:tr h="316288">
                <a:tc>
                  <a:txBody>
                    <a:bodyPr/>
                    <a:lstStyle/>
                    <a:p>
                      <a:pPr algn="l" fontAlgn="b"/>
                      <a:r>
                        <a:rPr lang="en-US" sz="2000" b="0" i="0" u="none" strike="noStrike">
                          <a:solidFill>
                            <a:srgbClr val="000000"/>
                          </a:solidFill>
                          <a:effectLst/>
                          <a:latin typeface="Arial" panose="020B0604020202020204" pitchFamily="34" charset="0"/>
                        </a:rPr>
                        <a:t>Retained Earnings</a:t>
                      </a:r>
                    </a:p>
                  </a:txBody>
                  <a:tcPr marL="171450" marR="9525" marT="9525" marB="0" anchor="b">
                    <a:lnL>
                      <a:noFill/>
                    </a:lnL>
                    <a:lnR>
                      <a:noFill/>
                    </a:lnR>
                    <a:lnT>
                      <a:noFill/>
                    </a:lnT>
                    <a:lnB>
                      <a:noFill/>
                    </a:lnB>
                  </a:tcPr>
                </a:tc>
                <a:tc>
                  <a:txBody>
                    <a:bodyPr/>
                    <a:lstStyle/>
                    <a:p>
                      <a:pPr algn="l" fontAlgn="b"/>
                      <a:r>
                        <a:rPr lang="en-US" sz="2000" b="0" i="0" u="none" strike="noStrike" dirty="0">
                          <a:effectLst/>
                          <a:latin typeface="Arial" panose="020B0604020202020204" pitchFamily="34" charset="0"/>
                        </a:rPr>
                        <a:t> $       565,697.77 </a:t>
                      </a:r>
                    </a:p>
                  </a:txBody>
                  <a:tcPr marL="9525" marR="9525" marT="9525" marB="0" anchor="b">
                    <a:lnL>
                      <a:noFill/>
                    </a:lnL>
                    <a:lnR>
                      <a:noFill/>
                    </a:lnR>
                    <a:lnT>
                      <a:noFill/>
                    </a:lnT>
                    <a:lnB>
                      <a:noFill/>
                    </a:lnB>
                  </a:tcPr>
                </a:tc>
                <a:extLst>
                  <a:ext uri="{0D108BD9-81ED-4DB2-BD59-A6C34878D82A}">
                    <a16:rowId xmlns:a16="http://schemas.microsoft.com/office/drawing/2014/main" val="10012"/>
                  </a:ext>
                </a:extLst>
              </a:tr>
              <a:tr h="316288">
                <a:tc>
                  <a:txBody>
                    <a:bodyPr/>
                    <a:lstStyle/>
                    <a:p>
                      <a:pPr algn="l" fontAlgn="b"/>
                      <a:r>
                        <a:rPr lang="en-US" sz="2000" b="0" i="0" u="none" strike="noStrike">
                          <a:solidFill>
                            <a:srgbClr val="000000"/>
                          </a:solidFill>
                          <a:effectLst/>
                          <a:latin typeface="Arial" panose="020B0604020202020204" pitchFamily="34" charset="0"/>
                        </a:rPr>
                        <a:t>Net 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(17,414.49)</a:t>
                      </a:r>
                    </a:p>
                  </a:txBody>
                  <a:tcPr marL="9525" marR="9525" marT="9525" marB="0" anchor="b">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3"/>
                  </a:ext>
                </a:extLst>
              </a:tr>
              <a:tr h="332936">
                <a:tc>
                  <a:txBody>
                    <a:bodyPr/>
                    <a:lstStyle/>
                    <a:p>
                      <a:pPr algn="l" fontAlgn="b"/>
                      <a:r>
                        <a:rPr lang="en-US" sz="2000" b="1" i="0" u="none" strike="noStrike">
                          <a:solidFill>
                            <a:srgbClr val="000000"/>
                          </a:solidFill>
                          <a:effectLst/>
                          <a:latin typeface="Arial" panose="020B0604020202020204" pitchFamily="34" charset="0"/>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548,283.28 </a:t>
                      </a:r>
                    </a:p>
                  </a:txBody>
                  <a:tcPr marL="95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4"/>
                  </a:ext>
                </a:extLst>
              </a:tr>
              <a:tr h="332936">
                <a:tc>
                  <a:txBody>
                    <a:bodyPr/>
                    <a:lstStyle/>
                    <a:p>
                      <a:pPr algn="l" fontAlgn="ctr"/>
                      <a:r>
                        <a:rPr lang="en-US" sz="2000" b="1" i="0" u="none" strike="noStrike">
                          <a:solidFill>
                            <a:srgbClr val="000000"/>
                          </a:solidFill>
                          <a:effectLst/>
                          <a:latin typeface="Arial" panose="020B0604020202020204" pitchFamily="34" charset="0"/>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l" fontAlgn="b"/>
                      <a:r>
                        <a:rPr lang="en-US" sz="2000" b="0" i="0" u="none" strike="noStrike" dirty="0">
                          <a:effectLst/>
                          <a:latin typeface="Arial" panose="020B0604020202020204" pitchFamily="34" charset="0"/>
                        </a:rPr>
                        <a:t> $       548,283.28 </a:t>
                      </a:r>
                    </a:p>
                  </a:txBody>
                  <a:tcPr marL="9525" marR="9525" marT="9525" marB="0" anchor="b">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521814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a:t>Atlanta, Jan 2017 Budget Report</a:t>
            </a:r>
          </a:p>
        </p:txBody>
      </p:sp>
      <p:sp>
        <p:nvSpPr>
          <p:cNvPr id="4" name="Date Placeholder 3"/>
          <p:cNvSpPr>
            <a:spLocks noGrp="1"/>
          </p:cNvSpPr>
          <p:nvPr>
            <p:ph type="dt" idx="10"/>
          </p:nvPr>
        </p:nvSpPr>
        <p:spPr/>
        <p:txBody>
          <a:bodyPr/>
          <a:lstStyle/>
          <a:p>
            <a:r>
              <a:rPr lang="en-US"/>
              <a:t>May 2017</a:t>
            </a:r>
            <a:endParaRPr lang="en-GB" dirty="0"/>
          </a:p>
        </p:txBody>
      </p:sp>
      <p:sp>
        <p:nvSpPr>
          <p:cNvPr id="5" name="Footer Placeholder 4"/>
          <p:cNvSpPr>
            <a:spLocks noGrp="1"/>
          </p:cNvSpPr>
          <p:nvPr>
            <p:ph type="ftr" idx="11"/>
          </p:nvPr>
        </p:nvSpPr>
        <p:spPr>
          <a:xfrm>
            <a:off x="5638800" y="6475413"/>
            <a:ext cx="2903538" cy="230187"/>
          </a:xfrm>
        </p:spPr>
        <p:txBody>
          <a:bodyPr/>
          <a:lstStyle/>
          <a:p>
            <a:r>
              <a:rPr lang="en-GB" dirty="0"/>
              <a:t>Ben Rolfe (BCA);   Jon Rosdahl (Qualcomm)</a:t>
            </a:r>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5</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2465659874"/>
              </p:ext>
            </p:extLst>
          </p:nvPr>
        </p:nvGraphicFramePr>
        <p:xfrm>
          <a:off x="696913" y="1219201"/>
          <a:ext cx="6846887" cy="5055482"/>
        </p:xfrm>
        <a:graphic>
          <a:graphicData uri="http://schemas.openxmlformats.org/drawingml/2006/table">
            <a:tbl>
              <a:tblPr>
                <a:tableStyleId>{5C22544A-7EE6-4342-B048-85BDC9FD1C3A}</a:tableStyleId>
              </a:tblPr>
              <a:tblGrid>
                <a:gridCol w="2582065">
                  <a:extLst>
                    <a:ext uri="{9D8B030D-6E8A-4147-A177-3AD203B41FA5}">
                      <a16:colId xmlns:a16="http://schemas.microsoft.com/office/drawing/2014/main" val="20000"/>
                    </a:ext>
                  </a:extLst>
                </a:gridCol>
                <a:gridCol w="1459062">
                  <a:extLst>
                    <a:ext uri="{9D8B030D-6E8A-4147-A177-3AD203B41FA5}">
                      <a16:colId xmlns:a16="http://schemas.microsoft.com/office/drawing/2014/main" val="20001"/>
                    </a:ext>
                  </a:extLst>
                </a:gridCol>
                <a:gridCol w="1459062">
                  <a:extLst>
                    <a:ext uri="{9D8B030D-6E8A-4147-A177-3AD203B41FA5}">
                      <a16:colId xmlns:a16="http://schemas.microsoft.com/office/drawing/2014/main" val="20002"/>
                    </a:ext>
                  </a:extLst>
                </a:gridCol>
                <a:gridCol w="1346698">
                  <a:extLst>
                    <a:ext uri="{9D8B030D-6E8A-4147-A177-3AD203B41FA5}">
                      <a16:colId xmlns:a16="http://schemas.microsoft.com/office/drawing/2014/main" val="20003"/>
                    </a:ext>
                  </a:extLst>
                </a:gridCol>
              </a:tblGrid>
              <a:tr h="303785">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     Oct 28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Jan 9 </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March</a:t>
                      </a:r>
                      <a:r>
                        <a:rPr lang="en-US" sz="1400" b="0" i="0" u="none" strike="noStrike" baseline="0" dirty="0">
                          <a:effectLst/>
                          <a:latin typeface="Tahoma" panose="020B0604030504040204" pitchFamily="34" charset="0"/>
                          <a:ea typeface="Tahoma" panose="020B0604030504040204" pitchFamily="34" charset="0"/>
                          <a:cs typeface="Tahoma" panose="020B0604030504040204" pitchFamily="34" charset="0"/>
                        </a:rPr>
                        <a:t> 13</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extLst>
                  <a:ext uri="{0D108BD9-81ED-4DB2-BD59-A6C34878D82A}">
                    <a16:rowId xmlns:a16="http://schemas.microsoft.com/office/drawing/2014/main" val="10000"/>
                  </a:ext>
                </a:extLst>
              </a:tr>
              <a:tr h="290576">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Income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      Draft 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Draft Budget</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Final Expenses</a:t>
                      </a:r>
                    </a:p>
                  </a:txBody>
                  <a:tcPr marL="9525" marR="9525" marT="9525" marB="0" anchor="b"/>
                </a:tc>
                <a:extLst>
                  <a:ext uri="{0D108BD9-81ED-4DB2-BD59-A6C34878D82A}">
                    <a16:rowId xmlns:a16="http://schemas.microsoft.com/office/drawing/2014/main" val="10001"/>
                  </a:ext>
                </a:extLst>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$223,650</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188,050</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$215,501</a:t>
                      </a:r>
                    </a:p>
                  </a:txBody>
                  <a:tcPr marL="9525" marR="9525" marT="9525" marB="0" anchor="b"/>
                </a:tc>
                <a:extLst>
                  <a:ext uri="{0D108BD9-81ED-4DB2-BD59-A6C34878D82A}">
                    <a16:rowId xmlns:a16="http://schemas.microsoft.com/office/drawing/2014/main" val="10002"/>
                  </a:ext>
                </a:extLst>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            </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5,818</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$24,462.74</a:t>
                      </a:r>
                    </a:p>
                  </a:txBody>
                  <a:tcPr marL="9525" marR="9525" marT="9525" marB="0" anchor="b"/>
                </a:tc>
                <a:extLst>
                  <a:ext uri="{0D108BD9-81ED-4DB2-BD59-A6C34878D82A}">
                    <a16:rowId xmlns:a16="http://schemas.microsoft.com/office/drawing/2014/main" val="10003"/>
                  </a:ext>
                </a:extLst>
              </a:tr>
              <a:tr h="267011">
                <a:tc>
                  <a:txBody>
                    <a:bodyPr/>
                    <a:lstStyle/>
                    <a:p>
                      <a:pPr algn="l" fontAlgn="b"/>
                      <a:r>
                        <a:rPr lang="en-US" sz="1400" b="1"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$223,650</a:t>
                      </a:r>
                    </a:p>
                  </a:txBody>
                  <a:tcPr marL="9525" marR="9525" marT="9525" marB="0" anchor="b"/>
                </a:tc>
                <a:tc>
                  <a:txBody>
                    <a:bodyPr/>
                    <a:lstStyle/>
                    <a:p>
                      <a:pPr algn="r" fontAlgn="b"/>
                      <a:r>
                        <a:rPr lang="en-US" sz="1400" b="1" i="0" u="none" strike="noStrike" dirty="0">
                          <a:effectLst/>
                          <a:latin typeface="Tahoma" panose="020B0604030504040204" pitchFamily="34" charset="0"/>
                          <a:ea typeface="Tahoma" panose="020B0604030504040204" pitchFamily="34" charset="0"/>
                          <a:cs typeface="Tahoma" panose="020B0604030504040204" pitchFamily="34" charset="0"/>
                        </a:rPr>
                        <a:t>$193,868</a:t>
                      </a:r>
                    </a:p>
                  </a:txBody>
                  <a:tcPr marL="9525" marR="9525" marT="9525" marB="0" anchor="b"/>
                </a:tc>
                <a:tc>
                  <a:txBody>
                    <a:bodyPr/>
                    <a:lstStyle/>
                    <a:p>
                      <a:pPr algn="r" fontAlgn="b"/>
                      <a:r>
                        <a:rPr lang="en-US" sz="1400" b="1" i="0" u="none" strike="noStrike" dirty="0">
                          <a:effectLst/>
                          <a:latin typeface="Tahoma" panose="020B0604030504040204" pitchFamily="34" charset="0"/>
                          <a:ea typeface="Tahoma" panose="020B0604030504040204" pitchFamily="34" charset="0"/>
                          <a:cs typeface="Tahoma" panose="020B0604030504040204" pitchFamily="34" charset="0"/>
                        </a:rPr>
                        <a:t>$241,163.74</a:t>
                      </a:r>
                    </a:p>
                  </a:txBody>
                  <a:tcPr marL="9525" marR="9525" marT="9525" marB="0" anchor="b"/>
                </a:tc>
                <a:extLst>
                  <a:ext uri="{0D108BD9-81ED-4DB2-BD59-A6C34878D82A}">
                    <a16:rowId xmlns:a16="http://schemas.microsoft.com/office/drawing/2014/main" val="10004"/>
                  </a:ext>
                </a:extLst>
              </a:tr>
              <a:tr h="213132">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extLst>
                  <a:ext uri="{0D108BD9-81ED-4DB2-BD59-A6C34878D82A}">
                    <a16:rowId xmlns:a16="http://schemas.microsoft.com/office/drawing/2014/main" val="10005"/>
                  </a:ext>
                </a:extLst>
              </a:tr>
              <a:tr h="195282">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extLst>
                  <a:ext uri="{0D108BD9-81ED-4DB2-BD59-A6C34878D82A}">
                    <a16:rowId xmlns:a16="http://schemas.microsoft.com/office/drawing/2014/main" val="10006"/>
                  </a:ext>
                </a:extLst>
              </a:tr>
              <a:tr h="277197">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$21,000</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23,250</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$9,630.90</a:t>
                      </a:r>
                    </a:p>
                  </a:txBody>
                  <a:tcPr marL="9525" marR="9525" marT="9525" marB="0" anchor="b"/>
                </a:tc>
                <a:extLst>
                  <a:ext uri="{0D108BD9-81ED-4DB2-BD59-A6C34878D82A}">
                    <a16:rowId xmlns:a16="http://schemas.microsoft.com/office/drawing/2014/main" val="10007"/>
                  </a:ext>
                </a:extLst>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$8,486</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7,453.45</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$6,677.10</a:t>
                      </a:r>
                    </a:p>
                  </a:txBody>
                  <a:tcPr marL="9525" marR="9525" marT="9525" marB="0" anchor="b"/>
                </a:tc>
                <a:extLst>
                  <a:ext uri="{0D108BD9-81ED-4DB2-BD59-A6C34878D82A}">
                    <a16:rowId xmlns:a16="http://schemas.microsoft.com/office/drawing/2014/main" val="10008"/>
                  </a:ext>
                </a:extLst>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$50,700</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44,490</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$45,710.87</a:t>
                      </a:r>
                    </a:p>
                  </a:txBody>
                  <a:tcPr marL="9525" marR="9525" marT="9525" marB="0" anchor="b"/>
                </a:tc>
                <a:extLst>
                  <a:ext uri="{0D108BD9-81ED-4DB2-BD59-A6C34878D82A}">
                    <a16:rowId xmlns:a16="http://schemas.microsoft.com/office/drawing/2014/main" val="10009"/>
                  </a:ext>
                </a:extLst>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$90,000</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109,000</a:t>
                      </a: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$114,318.15 </a:t>
                      </a:r>
                    </a:p>
                  </a:txBody>
                  <a:tcPr marL="0" marR="0" marT="0" marB="0" anchor="ctr"/>
                </a:tc>
                <a:extLst>
                  <a:ext uri="{0D108BD9-81ED-4DB2-BD59-A6C34878D82A}">
                    <a16:rowId xmlns:a16="http://schemas.microsoft.com/office/drawing/2014/main" val="10010"/>
                  </a:ext>
                </a:extLst>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$34,625</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33,500</a:t>
                      </a: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$38,925.72 </a:t>
                      </a:r>
                    </a:p>
                  </a:txBody>
                  <a:tcPr marL="0" marR="0" marT="0" marB="0" anchor="ctr"/>
                </a:tc>
                <a:extLst>
                  <a:ext uri="{0D108BD9-81ED-4DB2-BD59-A6C34878D82A}">
                    <a16:rowId xmlns:a16="http://schemas.microsoft.com/office/drawing/2014/main" val="10011"/>
                  </a:ext>
                </a:extLst>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$24,750</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18,000</a:t>
                      </a: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$22,415.00 </a:t>
                      </a:r>
                    </a:p>
                  </a:txBody>
                  <a:tcPr marL="0" marR="0" marT="0" marB="0" anchor="ctr"/>
                </a:tc>
                <a:extLst>
                  <a:ext uri="{0D108BD9-81ED-4DB2-BD59-A6C34878D82A}">
                    <a16:rowId xmlns:a16="http://schemas.microsoft.com/office/drawing/2014/main" val="10012"/>
                  </a:ext>
                </a:extLst>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$7,000</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7,000</a:t>
                      </a: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$3,159.50 </a:t>
                      </a:r>
                    </a:p>
                  </a:txBody>
                  <a:tcPr marL="0" marR="0" marT="0" marB="0" anchor="ctr"/>
                </a:tc>
                <a:extLst>
                  <a:ext uri="{0D108BD9-81ED-4DB2-BD59-A6C34878D82A}">
                    <a16:rowId xmlns:a16="http://schemas.microsoft.com/office/drawing/2014/main" val="10013"/>
                  </a:ext>
                </a:extLst>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$4625</a:t>
                      </a: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4,375</a:t>
                      </a: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$1,060.00 </a:t>
                      </a:r>
                    </a:p>
                  </a:txBody>
                  <a:tcPr marL="0" marR="0" marT="0" marB="0" anchor="ctr"/>
                </a:tc>
                <a:extLst>
                  <a:ext uri="{0D108BD9-81ED-4DB2-BD59-A6C34878D82A}">
                    <a16:rowId xmlns:a16="http://schemas.microsoft.com/office/drawing/2014/main" val="10014"/>
                  </a:ext>
                </a:extLst>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a:effectLst/>
                          <a:latin typeface="Tahoma" panose="020B0604030504040204" pitchFamily="34" charset="0"/>
                          <a:ea typeface="Tahoma" panose="020B0604030504040204" pitchFamily="34" charset="0"/>
                          <a:cs typeface="Tahoma" panose="020B0604030504040204" pitchFamily="34" charset="0"/>
                        </a:rPr>
                        <a:t>$237,736</a:t>
                      </a:r>
                    </a:p>
                  </a:txBody>
                  <a:tcPr marL="9525" marR="9525" marT="9525" marB="0" anchor="b"/>
                </a:tc>
                <a:tc>
                  <a:txBody>
                    <a:bodyPr/>
                    <a:lstStyle/>
                    <a:p>
                      <a:pPr algn="r" fontAlgn="b"/>
                      <a:r>
                        <a:rPr lang="en-US" sz="1400" b="1" i="0" u="none" strike="noStrike" dirty="0">
                          <a:effectLst/>
                          <a:latin typeface="Tahoma" panose="020B0604030504040204" pitchFamily="34" charset="0"/>
                          <a:ea typeface="Tahoma" panose="020B0604030504040204" pitchFamily="34" charset="0"/>
                          <a:cs typeface="Tahoma" panose="020B0604030504040204" pitchFamily="34" charset="0"/>
                        </a:rPr>
                        <a:t>$247,068</a:t>
                      </a:r>
                    </a:p>
                  </a:txBody>
                  <a:tcPr marL="9525" marR="9525" marT="9525" marB="0" anchor="b"/>
                </a:tc>
                <a:tc>
                  <a:txBody>
                    <a:bodyPr/>
                    <a:lstStyle/>
                    <a:p>
                      <a:pPr algn="r" fontAlgn="ctr"/>
                      <a:r>
                        <a:rPr lang="en-US" sz="14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$241,897.24 </a:t>
                      </a:r>
                    </a:p>
                  </a:txBody>
                  <a:tcPr marL="0" marR="0" marT="0" marB="0" anchor="ctr"/>
                </a:tc>
                <a:extLst>
                  <a:ext uri="{0D108BD9-81ED-4DB2-BD59-A6C34878D82A}">
                    <a16:rowId xmlns:a16="http://schemas.microsoft.com/office/drawing/2014/main" val="10015"/>
                  </a:ext>
                </a:extLst>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a:solidFill>
                            <a:srgbClr val="C00000"/>
                          </a:solidFill>
                          <a:effectLst/>
                          <a:latin typeface="Tahoma" panose="020B0604030504040204" pitchFamily="34" charset="0"/>
                          <a:ea typeface="Tahoma" panose="020B0604030504040204" pitchFamily="34" charset="0"/>
                          <a:cs typeface="Tahoma" panose="020B0604030504040204" pitchFamily="34" charset="0"/>
                        </a:rPr>
                        <a:t>$-8,268</a:t>
                      </a:r>
                    </a:p>
                  </a:txBody>
                  <a:tcPr marL="9525" marR="9525" marT="9525" marB="0" anchor="b"/>
                </a:tc>
                <a:tc>
                  <a:txBody>
                    <a:bodyPr/>
                    <a:lstStyle/>
                    <a:p>
                      <a:pPr algn="r" fontAlgn="b"/>
                      <a:r>
                        <a:rPr lang="en-US" sz="1400" b="1" i="0" u="none" strike="noStrike" kern="1200" dirty="0">
                          <a:solidFill>
                            <a:srgbClr val="C00000"/>
                          </a:solidFill>
                          <a:effectLst/>
                          <a:latin typeface="Tahoma" panose="020B0604030504040204" pitchFamily="34" charset="0"/>
                          <a:ea typeface="Tahoma" panose="020B0604030504040204" pitchFamily="34" charset="0"/>
                          <a:cs typeface="Tahoma" panose="020B0604030504040204" pitchFamily="34" charset="0"/>
                        </a:rPr>
                        <a:t>$-53,201</a:t>
                      </a:r>
                    </a:p>
                  </a:txBody>
                  <a:tcPr marL="9525" marR="9525" marT="9525" marB="0" anchor="b"/>
                </a:tc>
                <a:tc>
                  <a:txBody>
                    <a:bodyPr/>
                    <a:lstStyle/>
                    <a:p>
                      <a:pPr algn="r" fontAlgn="b"/>
                      <a:r>
                        <a:rPr lang="en-US" sz="1400" b="1" i="0" u="none" strike="noStrike" kern="1200" dirty="0">
                          <a:solidFill>
                            <a:srgbClr val="C00000"/>
                          </a:solidFill>
                          <a:effectLst/>
                          <a:latin typeface="Tahoma" panose="020B0604030504040204" pitchFamily="34" charset="0"/>
                          <a:ea typeface="Tahoma" panose="020B0604030504040204" pitchFamily="34" charset="0"/>
                          <a:cs typeface="Tahoma" panose="020B0604030504040204" pitchFamily="34" charset="0"/>
                        </a:rPr>
                        <a:t>$-733.50</a:t>
                      </a:r>
                    </a:p>
                  </a:txBody>
                  <a:tcPr marL="9525" marR="9525" marT="9525" marB="0" anchor="b"/>
                </a:tc>
                <a:extLst>
                  <a:ext uri="{0D108BD9-81ED-4DB2-BD59-A6C34878D82A}">
                    <a16:rowId xmlns:a16="http://schemas.microsoft.com/office/drawing/2014/main" val="10016"/>
                  </a:ext>
                </a:extLst>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325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307</a:t>
                      </a:r>
                    </a:p>
                  </a:txBody>
                  <a:tcPr marL="9525" marR="9525" marT="9525" marB="0" anchor="b"/>
                </a:tc>
                <a:tc>
                  <a:txBody>
                    <a:bodyPr/>
                    <a:lstStyle/>
                    <a:p>
                      <a:pPr algn="l"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317</a:t>
                      </a:r>
                    </a:p>
                  </a:txBody>
                  <a:tcPr marL="9525" marR="9525" marT="9525" marB="0" anchor="b"/>
                </a:tc>
                <a:extLst>
                  <a:ext uri="{0D108BD9-81ED-4DB2-BD59-A6C34878D82A}">
                    <a16:rowId xmlns:a16="http://schemas.microsoft.com/office/drawing/2014/main" val="10017"/>
                  </a:ext>
                </a:extLst>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1" i="0" u="none" strike="noStrike" dirty="0">
                          <a:effectLst/>
                          <a:latin typeface="Tahoma" panose="020B0604030504040204" pitchFamily="34" charset="0"/>
                          <a:ea typeface="Tahoma" panose="020B0604030504040204" pitchFamily="34" charset="0"/>
                          <a:cs typeface="Tahoma" panose="020B0604030504040204" pitchFamily="34" charset="0"/>
                        </a:rPr>
                        <a:t>$731</a:t>
                      </a:r>
                    </a:p>
                  </a:txBody>
                  <a:tcPr marL="9525" marR="9525" marT="9525" marB="0" anchor="b"/>
                </a:tc>
                <a:tc>
                  <a:txBody>
                    <a:bodyPr/>
                    <a:lstStyle/>
                    <a:p>
                      <a:pPr algn="r" fontAlgn="b"/>
                      <a:r>
                        <a:rPr lang="en-US" sz="1400" b="1" i="0" u="none" strike="noStrike" dirty="0">
                          <a:effectLst/>
                          <a:latin typeface="Tahoma" panose="020B0604030504040204" pitchFamily="34" charset="0"/>
                          <a:ea typeface="Tahoma" panose="020B0604030504040204" pitchFamily="34" charset="0"/>
                          <a:cs typeface="Tahoma" panose="020B0604030504040204" pitchFamily="34" charset="0"/>
                        </a:rPr>
                        <a:t>$805</a:t>
                      </a:r>
                    </a:p>
                  </a:txBody>
                  <a:tcPr marL="9525" marR="9525" marT="9525" marB="0" anchor="b"/>
                </a:tc>
                <a:tc>
                  <a:txBody>
                    <a:bodyPr/>
                    <a:lstStyle/>
                    <a:p>
                      <a:pPr algn="r" fontAlgn="b"/>
                      <a:r>
                        <a:rPr lang="en-US" sz="1400" b="1" i="0" u="none" strike="noStrike" dirty="0">
                          <a:effectLst/>
                          <a:latin typeface="Tahoma" panose="020B0604030504040204" pitchFamily="34" charset="0"/>
                          <a:ea typeface="Tahoma" panose="020B0604030504040204" pitchFamily="34" charset="0"/>
                          <a:cs typeface="Tahoma" panose="020B0604030504040204" pitchFamily="34" charset="0"/>
                        </a:rPr>
                        <a:t>$763</a:t>
                      </a:r>
                    </a:p>
                  </a:txBody>
                  <a:tcPr marL="9525" marR="9525" marT="9525" marB="0" anchor="b"/>
                </a:tc>
                <a:extLst>
                  <a:ext uri="{0D108BD9-81ED-4DB2-BD59-A6C34878D82A}">
                    <a16:rowId xmlns:a16="http://schemas.microsoft.com/office/drawing/2014/main" val="10018"/>
                  </a:ext>
                </a:extLst>
              </a:tr>
            </a:tbl>
          </a:graphicData>
        </a:graphic>
      </p:graphicFrame>
    </p:spTree>
    <p:extLst>
      <p:ext uri="{BB962C8B-B14F-4D97-AF65-F5344CB8AC3E}">
        <p14:creationId xmlns:p14="http://schemas.microsoft.com/office/powerpoint/2010/main" val="2939675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a:t>Daejeon, May 2017 Budget Estimate</a:t>
            </a:r>
          </a:p>
        </p:txBody>
      </p:sp>
      <p:sp>
        <p:nvSpPr>
          <p:cNvPr id="4" name="Date Placeholder 3"/>
          <p:cNvSpPr>
            <a:spLocks noGrp="1"/>
          </p:cNvSpPr>
          <p:nvPr>
            <p:ph type="dt" idx="10"/>
          </p:nvPr>
        </p:nvSpPr>
        <p:spPr/>
        <p:txBody>
          <a:bodyPr/>
          <a:lstStyle/>
          <a:p>
            <a:r>
              <a:rPr lang="en-US"/>
              <a:t>May 2017</a:t>
            </a:r>
            <a:endParaRPr lang="en-GB" dirty="0"/>
          </a:p>
        </p:txBody>
      </p:sp>
      <p:sp>
        <p:nvSpPr>
          <p:cNvPr id="5" name="Footer Placeholder 4"/>
          <p:cNvSpPr>
            <a:spLocks noGrp="1"/>
          </p:cNvSpPr>
          <p:nvPr>
            <p:ph type="ftr" idx="11"/>
          </p:nvPr>
        </p:nvSpPr>
        <p:spPr>
          <a:xfrm>
            <a:off x="5638800" y="6475413"/>
            <a:ext cx="2903538" cy="230187"/>
          </a:xfrm>
        </p:spPr>
        <p:txBody>
          <a:bodyPr/>
          <a:lstStyle/>
          <a:p>
            <a:r>
              <a:rPr lang="en-GB" dirty="0"/>
              <a:t>Ben Rolfe (BCA);   Jon Rosdahl (Qualcomm)</a:t>
            </a:r>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6</a:t>
            </a:fld>
            <a:endParaRPr lang="en-GB"/>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747743031"/>
              </p:ext>
            </p:extLst>
          </p:nvPr>
        </p:nvGraphicFramePr>
        <p:xfrm>
          <a:off x="761999" y="1298575"/>
          <a:ext cx="7694614" cy="5026024"/>
        </p:xfrm>
        <a:graphic>
          <a:graphicData uri="http://schemas.openxmlformats.org/drawingml/2006/table">
            <a:tbl>
              <a:tblPr/>
              <a:tblGrid>
                <a:gridCol w="1360796">
                  <a:extLst>
                    <a:ext uri="{9D8B030D-6E8A-4147-A177-3AD203B41FA5}">
                      <a16:colId xmlns:a16="http://schemas.microsoft.com/office/drawing/2014/main" val="2500293948"/>
                    </a:ext>
                  </a:extLst>
                </a:gridCol>
                <a:gridCol w="2033549">
                  <a:extLst>
                    <a:ext uri="{9D8B030D-6E8A-4147-A177-3AD203B41FA5}">
                      <a16:colId xmlns:a16="http://schemas.microsoft.com/office/drawing/2014/main" val="2721424719"/>
                    </a:ext>
                  </a:extLst>
                </a:gridCol>
                <a:gridCol w="2244456">
                  <a:extLst>
                    <a:ext uri="{9D8B030D-6E8A-4147-A177-3AD203B41FA5}">
                      <a16:colId xmlns:a16="http://schemas.microsoft.com/office/drawing/2014/main" val="1985019934"/>
                    </a:ext>
                  </a:extLst>
                </a:gridCol>
                <a:gridCol w="599455">
                  <a:extLst>
                    <a:ext uri="{9D8B030D-6E8A-4147-A177-3AD203B41FA5}">
                      <a16:colId xmlns:a16="http://schemas.microsoft.com/office/drawing/2014/main" val="1996819868"/>
                    </a:ext>
                  </a:extLst>
                </a:gridCol>
                <a:gridCol w="1456358">
                  <a:extLst>
                    <a:ext uri="{9D8B030D-6E8A-4147-A177-3AD203B41FA5}">
                      <a16:colId xmlns:a16="http://schemas.microsoft.com/office/drawing/2014/main" val="2991376216"/>
                    </a:ext>
                  </a:extLst>
                </a:gridCol>
              </a:tblGrid>
              <a:tr h="383958">
                <a:tc>
                  <a:txBody>
                    <a:bodyPr/>
                    <a:lstStyle/>
                    <a:p>
                      <a:pPr algn="r" fontAlgn="b"/>
                      <a:r>
                        <a:rPr lang="en-US" sz="1200" b="1" i="0" u="none" strike="noStrike" dirty="0">
                          <a:solidFill>
                            <a:srgbClr val="000000"/>
                          </a:solidFill>
                          <a:effectLst/>
                          <a:latin typeface="Tahoma" panose="020B0604030504040204" pitchFamily="34" charset="0"/>
                        </a:rPr>
                        <a:t>INCOME</a:t>
                      </a:r>
                    </a:p>
                  </a:txBody>
                  <a:tcPr marL="9525" marR="9525" marT="9525" marB="0" anchor="b">
                    <a:lnL>
                      <a:noFill/>
                    </a:lnL>
                    <a:lnR>
                      <a:noFill/>
                    </a:lnR>
                    <a:lnT>
                      <a:noFill/>
                    </a:lnT>
                    <a:lnB>
                      <a:noFill/>
                    </a:lnB>
                  </a:tcPr>
                </a:tc>
                <a:tc>
                  <a:txBody>
                    <a:bodyPr/>
                    <a:lstStyle/>
                    <a:p>
                      <a:pPr algn="l" fontAlgn="b"/>
                      <a:r>
                        <a:rPr lang="en-US" sz="1200" b="0" i="0" u="none" strike="noStrike" dirty="0">
                          <a:solidFill>
                            <a:srgbClr val="000000"/>
                          </a:solidFill>
                          <a:effectLst/>
                          <a:latin typeface="Tahoma" panose="020B0604030504040204" pitchFamily="34" charset="0"/>
                        </a:rPr>
                        <a:t> </a:t>
                      </a:r>
                    </a:p>
                  </a:txBody>
                  <a:tcPr marL="9525" marR="9525" marT="9525" marB="0" anchor="b">
                    <a:lnL>
                      <a:noFill/>
                    </a:lnL>
                    <a:lnR>
                      <a:noFill/>
                    </a:lnR>
                    <a:lnT>
                      <a:noFill/>
                    </a:lnT>
                    <a:lnB>
                      <a:noFill/>
                    </a:lnB>
                  </a:tcPr>
                </a:tc>
                <a:tc>
                  <a:txBody>
                    <a:bodyPr/>
                    <a:lstStyle/>
                    <a:p>
                      <a:pPr algn="l" fontAlgn="b"/>
                      <a:r>
                        <a:rPr lang="en-US" sz="1200" b="1" i="0" u="none" strike="noStrike" dirty="0">
                          <a:solidFill>
                            <a:srgbClr val="000000"/>
                          </a:solidFill>
                          <a:effectLst/>
                          <a:latin typeface="Tahoma" panose="020B0604030504040204" pitchFamily="34" charset="0"/>
                        </a:rPr>
                        <a:t>                           Draft Budget   </a:t>
                      </a:r>
                    </a:p>
                    <a:p>
                      <a:pPr algn="l" fontAlgn="b"/>
                      <a:r>
                        <a:rPr lang="en-US" sz="1200" b="1" i="0" u="none" strike="noStrike" dirty="0">
                          <a:solidFill>
                            <a:srgbClr val="000000"/>
                          </a:solidFill>
                          <a:effectLst/>
                          <a:latin typeface="Tahoma" panose="020B0604030504040204" pitchFamily="34" charset="0"/>
                        </a:rPr>
                        <a:t>                                 13 Jan</a:t>
                      </a:r>
                    </a:p>
                  </a:txBody>
                  <a:tcPr marL="9525" marR="9525" marT="9525" marB="0" anchor="b">
                    <a:lnL>
                      <a:noFill/>
                    </a:lnL>
                    <a:lnR>
                      <a:noFill/>
                    </a:lnR>
                    <a:lnT>
                      <a:noFill/>
                    </a:lnT>
                    <a:lnB>
                      <a:noFill/>
                    </a:lnB>
                  </a:tcPr>
                </a:tc>
                <a:tc>
                  <a:txBody>
                    <a:bodyPr/>
                    <a:lstStyle/>
                    <a:p>
                      <a:pPr algn="l" fontAlgn="b"/>
                      <a:endParaRPr lang="en-US" sz="1200" b="1" i="0" u="none" strike="noStrike" dirty="0">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1" i="0" u="none" strike="noStrike" dirty="0">
                          <a:solidFill>
                            <a:srgbClr val="000000"/>
                          </a:solidFill>
                          <a:effectLst/>
                          <a:latin typeface="Tahoma" panose="020B0604030504040204" pitchFamily="34" charset="0"/>
                        </a:rPr>
                        <a:t>       Draft Budget </a:t>
                      </a:r>
                    </a:p>
                    <a:p>
                      <a:pPr algn="l" fontAlgn="b"/>
                      <a:r>
                        <a:rPr lang="en-US" sz="1200" b="1" i="0" u="none" strike="noStrike" dirty="0">
                          <a:solidFill>
                            <a:srgbClr val="000000"/>
                          </a:solidFill>
                          <a:effectLst/>
                          <a:latin typeface="Tahoma" panose="020B0604030504040204" pitchFamily="34" charset="0"/>
                        </a:rPr>
                        <a:t>           5 APRIL</a:t>
                      </a:r>
                    </a:p>
                  </a:txBody>
                  <a:tcPr marL="9525" marR="9525" marT="9525" marB="0" anchor="b">
                    <a:lnL>
                      <a:noFill/>
                    </a:lnL>
                    <a:lnR>
                      <a:noFill/>
                    </a:lnR>
                    <a:lnT>
                      <a:noFill/>
                    </a:lnT>
                    <a:lnB>
                      <a:noFill/>
                    </a:lnB>
                  </a:tcPr>
                </a:tc>
                <a:extLst>
                  <a:ext uri="{0D108BD9-81ED-4DB2-BD59-A6C34878D82A}">
                    <a16:rowId xmlns:a16="http://schemas.microsoft.com/office/drawing/2014/main" val="1030906100"/>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2.11 Registrations</a:t>
                      </a: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$269,000.00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$154,700.00</a:t>
                      </a:r>
                    </a:p>
                  </a:txBody>
                  <a:tcPr marL="9525" marR="9525" marT="9525" marB="0" anchor="b">
                    <a:lnL>
                      <a:noFill/>
                    </a:lnL>
                    <a:lnR>
                      <a:noFill/>
                    </a:lnR>
                    <a:lnT>
                      <a:noFill/>
                    </a:lnT>
                    <a:lnB>
                      <a:noFill/>
                    </a:lnB>
                  </a:tcPr>
                </a:tc>
                <a:extLst>
                  <a:ext uri="{0D108BD9-81ED-4DB2-BD59-A6C34878D82A}">
                    <a16:rowId xmlns:a16="http://schemas.microsoft.com/office/drawing/2014/main" val="2636920125"/>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2.12 Hotel Commissions</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690396719"/>
                  </a:ext>
                </a:extLst>
              </a:tr>
              <a:tr h="312850">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ETRI sponsorship</a:t>
                      </a: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$30,000.00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$30,000.00</a:t>
                      </a:r>
                    </a:p>
                  </a:txBody>
                  <a:tcPr marL="9525" marR="9525" marT="9525" marB="0" anchor="b">
                    <a:lnL>
                      <a:noFill/>
                    </a:lnL>
                    <a:lnR>
                      <a:noFill/>
                    </a:lnR>
                    <a:lnT>
                      <a:noFill/>
                    </a:lnT>
                    <a:lnB>
                      <a:noFill/>
                    </a:lnB>
                  </a:tcPr>
                </a:tc>
                <a:extLst>
                  <a:ext uri="{0D108BD9-81ED-4DB2-BD59-A6C34878D82A}">
                    <a16:rowId xmlns:a16="http://schemas.microsoft.com/office/drawing/2014/main" val="3779873559"/>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1" i="0" u="none" strike="noStrike">
                          <a:solidFill>
                            <a:srgbClr val="000000"/>
                          </a:solidFill>
                          <a:effectLst/>
                          <a:latin typeface="Tahoma" panose="020B0604030504040204" pitchFamily="34" charset="0"/>
                        </a:rPr>
                        <a:t>Total - Income</a:t>
                      </a:r>
                    </a:p>
                  </a:txBody>
                  <a:tcPr marL="9525" marR="9525" marT="9525" marB="0" anchor="b">
                    <a:lnL>
                      <a:noFill/>
                    </a:lnL>
                    <a:lnR>
                      <a:noFill/>
                    </a:lnR>
                    <a:lnT>
                      <a:noFill/>
                    </a:lnT>
                    <a:lnB>
                      <a:noFill/>
                    </a:lnB>
                  </a:tcPr>
                </a:tc>
                <a:tc>
                  <a:txBody>
                    <a:bodyPr/>
                    <a:lstStyle/>
                    <a:p>
                      <a:pPr algn="r" fontAlgn="b"/>
                      <a:r>
                        <a:rPr lang="en-US" sz="1200" b="1" i="0" u="none" strike="noStrike">
                          <a:solidFill>
                            <a:srgbClr val="000000"/>
                          </a:solidFill>
                          <a:effectLst/>
                          <a:latin typeface="Tahoma" panose="020B0604030504040204" pitchFamily="34" charset="0"/>
                        </a:rPr>
                        <a:t>$299,000.00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1" i="0" u="none" strike="noStrike">
                          <a:solidFill>
                            <a:srgbClr val="000000"/>
                          </a:solidFill>
                          <a:effectLst/>
                          <a:latin typeface="Tahoma" panose="020B0604030504040204" pitchFamily="34" charset="0"/>
                        </a:rPr>
                        <a:t>$184,700.00</a:t>
                      </a:r>
                    </a:p>
                  </a:txBody>
                  <a:tcPr marL="9525" marR="9525" marT="9525" marB="0" anchor="b">
                    <a:lnL>
                      <a:noFill/>
                    </a:lnL>
                    <a:lnR>
                      <a:noFill/>
                    </a:lnR>
                    <a:lnT>
                      <a:noFill/>
                    </a:lnT>
                    <a:lnB>
                      <a:noFill/>
                    </a:lnB>
                  </a:tcPr>
                </a:tc>
                <a:extLst>
                  <a:ext uri="{0D108BD9-81ED-4DB2-BD59-A6C34878D82A}">
                    <a16:rowId xmlns:a16="http://schemas.microsoft.com/office/drawing/2014/main" val="3876291035"/>
                  </a:ext>
                </a:extLst>
              </a:tr>
              <a:tr h="270576">
                <a:tc>
                  <a:txBody>
                    <a:bodyPr/>
                    <a:lstStyle/>
                    <a:p>
                      <a:pPr algn="r" fontAlgn="b"/>
                      <a:r>
                        <a:rPr lang="en-US" sz="1200" b="1" i="0" u="none" strike="noStrike" dirty="0">
                          <a:solidFill>
                            <a:srgbClr val="000000"/>
                          </a:solidFill>
                          <a:effectLst/>
                          <a:latin typeface="Tahoma" panose="020B0604030504040204" pitchFamily="34" charset="0"/>
                        </a:rPr>
                        <a:t>EXPENSE</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Tahoma" panose="020B060403050404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355351263"/>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4.113 - Venue </a:t>
                      </a: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48,400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dirty="0">
                          <a:solidFill>
                            <a:srgbClr val="000000"/>
                          </a:solidFill>
                          <a:effectLst/>
                          <a:latin typeface="Tahoma" panose="020B0604030504040204" pitchFamily="34" charset="0"/>
                        </a:rPr>
                        <a:t>48,400</a:t>
                      </a:r>
                    </a:p>
                  </a:txBody>
                  <a:tcPr marL="9525" marR="9525" marT="9525" marB="0" anchor="b">
                    <a:lnL>
                      <a:noFill/>
                    </a:lnL>
                    <a:lnR>
                      <a:noFill/>
                    </a:lnR>
                    <a:lnT>
                      <a:noFill/>
                    </a:lnT>
                    <a:lnB>
                      <a:noFill/>
                    </a:lnB>
                  </a:tcPr>
                </a:tc>
                <a:extLst>
                  <a:ext uri="{0D108BD9-81ED-4DB2-BD59-A6C34878D82A}">
                    <a16:rowId xmlns:a16="http://schemas.microsoft.com/office/drawing/2014/main" val="2117580193"/>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4.12 - Financial Fees</a:t>
                      </a: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19,800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15,188</a:t>
                      </a:r>
                    </a:p>
                  </a:txBody>
                  <a:tcPr marL="9525" marR="9525" marT="9525" marB="0" anchor="b">
                    <a:lnL>
                      <a:noFill/>
                    </a:lnL>
                    <a:lnR>
                      <a:noFill/>
                    </a:lnR>
                    <a:lnT>
                      <a:noFill/>
                    </a:lnT>
                    <a:lnB>
                      <a:noFill/>
                    </a:lnB>
                  </a:tcPr>
                </a:tc>
                <a:extLst>
                  <a:ext uri="{0D108BD9-81ED-4DB2-BD59-A6C34878D82A}">
                    <a16:rowId xmlns:a16="http://schemas.microsoft.com/office/drawing/2014/main" val="3162435561"/>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4.13 - Meeting Planner</a:t>
                      </a: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56,900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45,900</a:t>
                      </a:r>
                    </a:p>
                  </a:txBody>
                  <a:tcPr marL="9525" marR="9525" marT="9525" marB="0" anchor="b">
                    <a:lnL>
                      <a:noFill/>
                    </a:lnL>
                    <a:lnR>
                      <a:noFill/>
                    </a:lnR>
                    <a:lnT>
                      <a:noFill/>
                    </a:lnT>
                    <a:lnB>
                      <a:noFill/>
                    </a:lnB>
                  </a:tcPr>
                </a:tc>
                <a:extLst>
                  <a:ext uri="{0D108BD9-81ED-4DB2-BD59-A6C34878D82A}">
                    <a16:rowId xmlns:a16="http://schemas.microsoft.com/office/drawing/2014/main" val="372007262"/>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4.14 - Food &amp; Beverage</a:t>
                      </a: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59,800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37,456</a:t>
                      </a:r>
                    </a:p>
                  </a:txBody>
                  <a:tcPr marL="9525" marR="9525" marT="9525" marB="0" anchor="b">
                    <a:lnL>
                      <a:noFill/>
                    </a:lnL>
                    <a:lnR>
                      <a:noFill/>
                    </a:lnR>
                    <a:lnT>
                      <a:noFill/>
                    </a:lnT>
                    <a:lnB>
                      <a:noFill/>
                    </a:lnB>
                  </a:tcPr>
                </a:tc>
                <a:extLst>
                  <a:ext uri="{0D108BD9-81ED-4DB2-BD59-A6C34878D82A}">
                    <a16:rowId xmlns:a16="http://schemas.microsoft.com/office/drawing/2014/main" val="1287951251"/>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4.15 - Network Services</a:t>
                      </a: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37,300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37,300</a:t>
                      </a:r>
                    </a:p>
                  </a:txBody>
                  <a:tcPr marL="9525" marR="9525" marT="9525" marB="0" anchor="b">
                    <a:lnL>
                      <a:noFill/>
                    </a:lnL>
                    <a:lnR>
                      <a:noFill/>
                    </a:lnR>
                    <a:lnT>
                      <a:noFill/>
                    </a:lnT>
                    <a:lnB>
                      <a:noFill/>
                    </a:lnB>
                  </a:tcPr>
                </a:tc>
                <a:extLst>
                  <a:ext uri="{0D108BD9-81ED-4DB2-BD59-A6C34878D82A}">
                    <a16:rowId xmlns:a16="http://schemas.microsoft.com/office/drawing/2014/main" val="3420349266"/>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4.16 - Social</a:t>
                      </a: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27000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16742.232</a:t>
                      </a:r>
                    </a:p>
                  </a:txBody>
                  <a:tcPr marL="9525" marR="9525" marT="9525" marB="0" anchor="b">
                    <a:lnL>
                      <a:noFill/>
                    </a:lnL>
                    <a:lnR>
                      <a:noFill/>
                    </a:lnR>
                    <a:lnT>
                      <a:noFill/>
                    </a:lnT>
                    <a:lnB>
                      <a:noFill/>
                    </a:lnB>
                  </a:tcPr>
                </a:tc>
                <a:extLst>
                  <a:ext uri="{0D108BD9-81ED-4DB2-BD59-A6C34878D82A}">
                    <a16:rowId xmlns:a16="http://schemas.microsoft.com/office/drawing/2014/main" val="306495238"/>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4.17 - Shipping</a:t>
                      </a: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10,000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10,000</a:t>
                      </a:r>
                    </a:p>
                  </a:txBody>
                  <a:tcPr marL="9525" marR="9525" marT="9525" marB="0" anchor="b">
                    <a:lnL>
                      <a:noFill/>
                    </a:lnL>
                    <a:lnR>
                      <a:noFill/>
                    </a:lnR>
                    <a:lnT>
                      <a:noFill/>
                    </a:lnT>
                    <a:lnB>
                      <a:noFill/>
                    </a:lnB>
                  </a:tcPr>
                </a:tc>
                <a:extLst>
                  <a:ext uri="{0D108BD9-81ED-4DB2-BD59-A6C34878D82A}">
                    <a16:rowId xmlns:a16="http://schemas.microsoft.com/office/drawing/2014/main" val="1023685350"/>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4.18 Misc Expense</a:t>
                      </a: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13,750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7,553</a:t>
                      </a:r>
                    </a:p>
                  </a:txBody>
                  <a:tcPr marL="9525" marR="9525" marT="9525" marB="0" anchor="b">
                    <a:lnL>
                      <a:noFill/>
                    </a:lnL>
                    <a:lnR>
                      <a:noFill/>
                    </a:lnR>
                    <a:lnT>
                      <a:noFill/>
                    </a:lnT>
                    <a:lnB>
                      <a:noFill/>
                    </a:lnB>
                  </a:tcPr>
                </a:tc>
                <a:extLst>
                  <a:ext uri="{0D108BD9-81ED-4DB2-BD59-A6C34878D82A}">
                    <a16:rowId xmlns:a16="http://schemas.microsoft.com/office/drawing/2014/main" val="241440726"/>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1" i="0" u="none" strike="noStrike">
                          <a:solidFill>
                            <a:srgbClr val="000000"/>
                          </a:solidFill>
                          <a:effectLst/>
                          <a:latin typeface="Tahoma" panose="020B0604030504040204" pitchFamily="34" charset="0"/>
                        </a:rPr>
                        <a:t>Total - Expense</a:t>
                      </a:r>
                    </a:p>
                  </a:txBody>
                  <a:tcPr marL="9525" marR="9525" marT="9525" marB="0" anchor="b">
                    <a:lnL>
                      <a:noFill/>
                    </a:lnL>
                    <a:lnR>
                      <a:noFill/>
                    </a:lnR>
                    <a:lnT>
                      <a:noFill/>
                    </a:lnT>
                    <a:lnB>
                      <a:noFill/>
                    </a:lnB>
                  </a:tcPr>
                </a:tc>
                <a:tc>
                  <a:txBody>
                    <a:bodyPr/>
                    <a:lstStyle/>
                    <a:p>
                      <a:pPr algn="l" fontAlgn="b"/>
                      <a:r>
                        <a:rPr lang="en-US" sz="1200" b="1" i="0" u="none" strike="noStrike">
                          <a:solidFill>
                            <a:srgbClr val="000000"/>
                          </a:solidFill>
                          <a:effectLst/>
                          <a:latin typeface="Tahoma" panose="020B0604030504040204" pitchFamily="34" charset="0"/>
                        </a:rPr>
                        <a:t>                     272,950.00 </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1" i="0" u="none" strike="noStrike">
                          <a:solidFill>
                            <a:srgbClr val="000000"/>
                          </a:solidFill>
                          <a:effectLst/>
                          <a:latin typeface="Tahoma" panose="020B0604030504040204" pitchFamily="34" charset="0"/>
                        </a:rPr>
                        <a:t>         218,539.23 </a:t>
                      </a:r>
                    </a:p>
                  </a:txBody>
                  <a:tcPr marL="9525" marR="9525" marT="9525" marB="0" anchor="b">
                    <a:lnL>
                      <a:noFill/>
                    </a:lnL>
                    <a:lnR>
                      <a:noFill/>
                    </a:lnR>
                    <a:lnT>
                      <a:noFill/>
                    </a:lnT>
                    <a:lnB>
                      <a:noFill/>
                    </a:lnB>
                  </a:tcPr>
                </a:tc>
                <a:extLst>
                  <a:ext uri="{0D108BD9-81ED-4DB2-BD59-A6C34878D82A}">
                    <a16:rowId xmlns:a16="http://schemas.microsoft.com/office/drawing/2014/main" val="2574881763"/>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Net Ordinary Income</a:t>
                      </a:r>
                    </a:p>
                  </a:txBody>
                  <a:tcPr marL="9525" marR="9525" marT="9525" marB="0" anchor="b">
                    <a:lnL>
                      <a:noFill/>
                    </a:lnL>
                    <a:lnR>
                      <a:noFill/>
                    </a:lnR>
                    <a:lnT>
                      <a:noFill/>
                    </a:lnT>
                    <a:lnB>
                      <a:noFill/>
                    </a:lnB>
                  </a:tcPr>
                </a:tc>
                <a:tc>
                  <a:txBody>
                    <a:bodyPr/>
                    <a:lstStyle/>
                    <a:p>
                      <a:pPr algn="r" fontAlgn="b"/>
                      <a:r>
                        <a:rPr lang="en-US" sz="1200" b="0" i="0" u="none" strike="noStrike" dirty="0">
                          <a:solidFill>
                            <a:srgbClr val="000000"/>
                          </a:solidFill>
                          <a:effectLst/>
                          <a:latin typeface="Tahoma" panose="020B0604030504040204" pitchFamily="34" charset="0"/>
                        </a:rPr>
                        <a:t>$26,050.00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-$33,839.23</a:t>
                      </a:r>
                    </a:p>
                  </a:txBody>
                  <a:tcPr marL="9525" marR="9525" marT="9525" marB="0" anchor="b">
                    <a:lnL>
                      <a:noFill/>
                    </a:lnL>
                    <a:lnR>
                      <a:noFill/>
                    </a:lnR>
                    <a:lnT>
                      <a:noFill/>
                    </a:lnT>
                    <a:lnB>
                      <a:noFill/>
                    </a:lnB>
                  </a:tcPr>
                </a:tc>
                <a:extLst>
                  <a:ext uri="{0D108BD9-81ED-4DB2-BD59-A6C34878D82A}">
                    <a16:rowId xmlns:a16="http://schemas.microsoft.com/office/drawing/2014/main" val="812914435"/>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Total Attendees</a:t>
                      </a: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300</a:t>
                      </a: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186</a:t>
                      </a:r>
                    </a:p>
                  </a:txBody>
                  <a:tcPr marL="9525" marR="9525" marT="9525" marB="0" anchor="b">
                    <a:lnL>
                      <a:noFill/>
                    </a:lnL>
                    <a:lnR>
                      <a:noFill/>
                    </a:lnR>
                    <a:lnT>
                      <a:noFill/>
                    </a:lnT>
                    <a:lnB>
                      <a:noFill/>
                    </a:lnB>
                  </a:tcPr>
                </a:tc>
                <a:extLst>
                  <a:ext uri="{0D108BD9-81ED-4DB2-BD59-A6C34878D82A}">
                    <a16:rowId xmlns:a16="http://schemas.microsoft.com/office/drawing/2014/main" val="2067994031"/>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Cost per attendee</a:t>
                      </a: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                              909.83 </a:t>
                      </a: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dirty="0">
                          <a:solidFill>
                            <a:srgbClr val="000000"/>
                          </a:solidFill>
                          <a:effectLst/>
                          <a:latin typeface="Tahoma" panose="020B0604030504040204" pitchFamily="34" charset="0"/>
                        </a:rPr>
                        <a:t>               1,174.94 </a:t>
                      </a:r>
                    </a:p>
                  </a:txBody>
                  <a:tcPr marL="9525" marR="9525" marT="9525" marB="0" anchor="b">
                    <a:lnL>
                      <a:noFill/>
                    </a:lnL>
                    <a:lnR>
                      <a:noFill/>
                    </a:lnR>
                    <a:lnT>
                      <a:noFill/>
                    </a:lnT>
                    <a:lnB>
                      <a:noFill/>
                    </a:lnB>
                  </a:tcPr>
                </a:tc>
                <a:extLst>
                  <a:ext uri="{0D108BD9-81ED-4DB2-BD59-A6C34878D82A}">
                    <a16:rowId xmlns:a16="http://schemas.microsoft.com/office/drawing/2014/main" val="3630957830"/>
                  </a:ext>
                </a:extLst>
              </a:tr>
            </a:tbl>
          </a:graphicData>
        </a:graphic>
      </p:graphicFrame>
    </p:spTree>
    <p:extLst>
      <p:ext uri="{BB962C8B-B14F-4D97-AF65-F5344CB8AC3E}">
        <p14:creationId xmlns:p14="http://schemas.microsoft.com/office/powerpoint/2010/main" val="690223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a:latin typeface="Times New Roman" pitchFamily="18" charset="0"/>
                <a:ea typeface="Arial Unicode MS" pitchFamily="34" charset="-128"/>
                <a:cs typeface="Arial Unicode MS" pitchFamily="34" charset="-128"/>
              </a:rPr>
              <a:t>May 2017</a:t>
            </a:r>
            <a:endParaRPr lang="en-GB" dirty="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a:t>2003</a:t>
            </a:r>
          </a:p>
          <a:p>
            <a:pPr marL="454025" lvl="1" indent="-112713" defTabSz="914400" eaLnBrk="1" hangingPunct="1">
              <a:lnSpc>
                <a:spcPct val="90000"/>
              </a:lnSpc>
              <a:tabLst>
                <a:tab pos="7372350" algn="r"/>
              </a:tabLst>
            </a:pPr>
            <a:r>
              <a:rPr lang="en-US" sz="1200" dirty="0"/>
              <a:t> 420 - Ft. Lauderdale ($47,287 - $42,118)</a:t>
            </a:r>
          </a:p>
          <a:p>
            <a:pPr marL="454025" lvl="1" indent="-112713" defTabSz="914400" eaLnBrk="1" hangingPunct="1">
              <a:lnSpc>
                <a:spcPct val="90000"/>
              </a:lnSpc>
              <a:tabLst>
                <a:tab pos="7372350" algn="r"/>
              </a:tabLst>
            </a:pPr>
            <a:r>
              <a:rPr lang="en-US" sz="1200" dirty="0"/>
              <a:t> 561 - DFW ($72,916 - $78,354)</a:t>
            </a:r>
          </a:p>
          <a:p>
            <a:pPr marL="454025" lvl="1" indent="-112713" defTabSz="914400" eaLnBrk="1" hangingPunct="1">
              <a:lnSpc>
                <a:spcPct val="90000"/>
              </a:lnSpc>
              <a:tabLst>
                <a:tab pos="7372350" algn="r"/>
              </a:tabLst>
            </a:pPr>
            <a:r>
              <a:rPr lang="en-US" sz="1200" dirty="0"/>
              <a:t> 491 - Singapore ($22,077 - </a:t>
            </a:r>
            <a:r>
              <a:rPr lang="en-US" sz="1200" dirty="0">
                <a:solidFill>
                  <a:srgbClr val="FF0000"/>
                </a:solidFill>
              </a:rPr>
              <a:t>$32,319</a:t>
            </a:r>
            <a:r>
              <a:rPr lang="en-US" sz="1200" dirty="0"/>
              <a:t>)</a:t>
            </a:r>
          </a:p>
          <a:p>
            <a:pPr marL="227013" indent="-227013" defTabSz="914400" eaLnBrk="1" hangingPunct="1">
              <a:lnSpc>
                <a:spcPct val="90000"/>
              </a:lnSpc>
              <a:tabLst>
                <a:tab pos="7372350" algn="r"/>
              </a:tabLst>
            </a:pPr>
            <a:r>
              <a:rPr lang="en-US" sz="1200" dirty="0"/>
              <a:t>2004</a:t>
            </a:r>
          </a:p>
          <a:p>
            <a:pPr marL="454025" lvl="1" indent="-112713" defTabSz="914400" eaLnBrk="1" hangingPunct="1">
              <a:lnSpc>
                <a:spcPct val="90000"/>
              </a:lnSpc>
              <a:tabLst>
                <a:tab pos="7372350" algn="r"/>
              </a:tabLst>
            </a:pPr>
            <a:r>
              <a:rPr lang="en-US" sz="1200" dirty="0"/>
              <a:t> 650 - Garden Grove ( $13, 250 - $82,735)</a:t>
            </a:r>
          </a:p>
          <a:p>
            <a:pPr marL="454025" lvl="1" indent="-112713" defTabSz="914400" eaLnBrk="1" hangingPunct="1">
              <a:lnSpc>
                <a:spcPct val="90000"/>
              </a:lnSpc>
              <a:tabLst>
                <a:tab pos="7372350" algn="r"/>
              </a:tabLst>
            </a:pPr>
            <a:r>
              <a:rPr lang="en-US" sz="1200" dirty="0"/>
              <a:t> 714 - Berlin (</a:t>
            </a:r>
            <a:r>
              <a:rPr lang="en-US" sz="1200" dirty="0">
                <a:solidFill>
                  <a:srgbClr val="FF0000"/>
                </a:solidFill>
              </a:rPr>
              <a:t>$25, 914</a:t>
            </a:r>
            <a:r>
              <a:rPr lang="en-US" sz="1200" dirty="0"/>
              <a:t> - $41,257)</a:t>
            </a:r>
          </a:p>
          <a:p>
            <a:pPr marL="227013" indent="-227013" defTabSz="914400" eaLnBrk="1" hangingPunct="1">
              <a:lnSpc>
                <a:spcPct val="90000"/>
              </a:lnSpc>
              <a:tabLst>
                <a:tab pos="7372350" algn="r"/>
              </a:tabLst>
            </a:pPr>
            <a:r>
              <a:rPr lang="en-US" sz="1200" dirty="0"/>
              <a:t>2005</a:t>
            </a:r>
          </a:p>
          <a:p>
            <a:pPr marL="454025" lvl="1" indent="-112713" defTabSz="914400" eaLnBrk="1" hangingPunct="1">
              <a:lnSpc>
                <a:spcPct val="90000"/>
              </a:lnSpc>
              <a:tabLst>
                <a:tab pos="7372350" algn="r"/>
              </a:tabLst>
            </a:pPr>
            <a:r>
              <a:rPr lang="en-US" sz="1200" dirty="0"/>
              <a:t> 802 - Monterey ($11,858 - $63,183)</a:t>
            </a:r>
          </a:p>
          <a:p>
            <a:pPr marL="454025" lvl="1" indent="-112713" defTabSz="914400" eaLnBrk="1" hangingPunct="1">
              <a:lnSpc>
                <a:spcPct val="90000"/>
              </a:lnSpc>
              <a:tabLst>
                <a:tab pos="7372350" algn="r"/>
              </a:tabLst>
            </a:pPr>
            <a:r>
              <a:rPr lang="en-US" sz="1200" dirty="0"/>
              <a:t> 523 - Cairns (Australia) (</a:t>
            </a:r>
            <a:r>
              <a:rPr lang="en-US" sz="1200" dirty="0">
                <a:solidFill>
                  <a:srgbClr val="FF0000"/>
                </a:solidFill>
              </a:rPr>
              <a:t>$60,750 - $51,375</a:t>
            </a:r>
            <a:r>
              <a:rPr lang="en-US" sz="1200" dirty="0"/>
              <a:t>)</a:t>
            </a:r>
          </a:p>
          <a:p>
            <a:pPr marL="454025" lvl="1" indent="-112713" defTabSz="914400" eaLnBrk="1" hangingPunct="1">
              <a:lnSpc>
                <a:spcPct val="90000"/>
              </a:lnSpc>
              <a:tabLst>
                <a:tab pos="7372350" algn="r"/>
              </a:tabLst>
            </a:pPr>
            <a:r>
              <a:rPr lang="en-US" sz="1200" dirty="0"/>
              <a:t> 759 - Garden Grove ($87,772 - $94,114)</a:t>
            </a:r>
          </a:p>
          <a:p>
            <a:pPr marL="227013" indent="-227013" defTabSz="914400" eaLnBrk="1" hangingPunct="1">
              <a:lnSpc>
                <a:spcPct val="90000"/>
              </a:lnSpc>
              <a:tabLst>
                <a:tab pos="7372350" algn="r"/>
              </a:tabLst>
            </a:pPr>
            <a:r>
              <a:rPr lang="en-US" sz="1200" dirty="0"/>
              <a:t>2006</a:t>
            </a:r>
          </a:p>
          <a:p>
            <a:pPr marL="454025" lvl="1" indent="-112713" defTabSz="914400" eaLnBrk="1" hangingPunct="1">
              <a:lnSpc>
                <a:spcPct val="90000"/>
              </a:lnSpc>
              <a:tabLst>
                <a:tab pos="7372350" algn="r"/>
              </a:tabLst>
            </a:pPr>
            <a:r>
              <a:rPr lang="en-US" sz="1200" dirty="0"/>
              <a:t> 740 - Hawaii ($32,272)</a:t>
            </a:r>
          </a:p>
          <a:p>
            <a:pPr marL="454025" lvl="1" indent="-112713" defTabSz="914400" eaLnBrk="1" hangingPunct="1">
              <a:lnSpc>
                <a:spcPct val="90000"/>
              </a:lnSpc>
              <a:tabLst>
                <a:tab pos="7372350" algn="r"/>
              </a:tabLst>
            </a:pPr>
            <a:r>
              <a:rPr lang="en-US" sz="1200" dirty="0"/>
              <a:t> 564 - Jacksonville ($55,163)</a:t>
            </a:r>
          </a:p>
          <a:p>
            <a:pPr marL="454025" lvl="1" indent="-112713" defTabSz="914400" eaLnBrk="1" hangingPunct="1">
              <a:lnSpc>
                <a:spcPct val="90000"/>
              </a:lnSpc>
              <a:tabLst>
                <a:tab pos="7372350" algn="r"/>
              </a:tabLst>
            </a:pPr>
            <a:r>
              <a:rPr lang="en-US" sz="1200" dirty="0"/>
              <a:t> 350 - Melbourne (</a:t>
            </a:r>
            <a:r>
              <a:rPr lang="en-US" sz="1200" dirty="0">
                <a:solidFill>
                  <a:srgbClr val="FF0000"/>
                </a:solidFill>
              </a:rPr>
              <a:t>$38,855 - $23,184</a:t>
            </a:r>
            <a:r>
              <a:rPr lang="en-US" sz="1200" dirty="0"/>
              <a:t>)</a:t>
            </a:r>
          </a:p>
          <a:p>
            <a:pPr marL="227013" indent="-227013" defTabSz="914400" eaLnBrk="1" hangingPunct="1">
              <a:lnSpc>
                <a:spcPct val="90000"/>
              </a:lnSpc>
              <a:tabLst>
                <a:tab pos="7372350" algn="r"/>
              </a:tabLst>
            </a:pPr>
            <a:r>
              <a:rPr lang="en-US" sz="1200" dirty="0"/>
              <a:t>2007</a:t>
            </a:r>
          </a:p>
          <a:p>
            <a:pPr marL="454025" lvl="1" indent="-112713" defTabSz="914400" eaLnBrk="1" hangingPunct="1">
              <a:lnSpc>
                <a:spcPct val="90000"/>
              </a:lnSpc>
              <a:tabLst>
                <a:tab pos="7372350" algn="r"/>
              </a:tabLst>
            </a:pPr>
            <a:r>
              <a:rPr lang="en-US" sz="1200" dirty="0"/>
              <a:t> 478 - Montreal (</a:t>
            </a:r>
            <a:r>
              <a:rPr lang="en-US" sz="1200" dirty="0">
                <a:solidFill>
                  <a:srgbClr val="FF0000"/>
                </a:solidFill>
              </a:rPr>
              <a:t>$750 </a:t>
            </a:r>
            <a:r>
              <a:rPr lang="en-US" sz="1200" dirty="0"/>
              <a:t>- $17,425)</a:t>
            </a:r>
          </a:p>
          <a:p>
            <a:pPr marL="454025" lvl="1" indent="-112713" defTabSz="914400" eaLnBrk="1" hangingPunct="1">
              <a:lnSpc>
                <a:spcPct val="90000"/>
              </a:lnSpc>
              <a:tabLst>
                <a:tab pos="7372350" algn="r"/>
              </a:tabLst>
            </a:pPr>
            <a:r>
              <a:rPr lang="en-US" sz="1200" dirty="0"/>
              <a:t> 439 - Hawaii (</a:t>
            </a:r>
            <a:r>
              <a:rPr lang="en-US" sz="1200" dirty="0">
                <a:solidFill>
                  <a:srgbClr val="FF0000"/>
                </a:solidFill>
              </a:rPr>
              <a:t>$28,200</a:t>
            </a:r>
            <a:r>
              <a:rPr lang="en-US" sz="1200" dirty="0"/>
              <a:t> - $17,720)</a:t>
            </a:r>
          </a:p>
          <a:p>
            <a:pPr marL="227013" indent="-227013" defTabSz="914400" eaLnBrk="1" hangingPunct="1">
              <a:lnSpc>
                <a:spcPct val="90000"/>
              </a:lnSpc>
              <a:tabLst>
                <a:tab pos="7372350" algn="r"/>
              </a:tabLst>
            </a:pPr>
            <a:r>
              <a:rPr lang="en-US" sz="1200" dirty="0"/>
              <a:t>2008</a:t>
            </a:r>
          </a:p>
          <a:p>
            <a:pPr marL="454025" lvl="1" indent="-112713" defTabSz="914400" eaLnBrk="1" hangingPunct="1">
              <a:lnSpc>
                <a:spcPct val="90000"/>
              </a:lnSpc>
              <a:tabLst>
                <a:tab pos="7372350" algn="r"/>
              </a:tabLst>
            </a:pPr>
            <a:r>
              <a:rPr lang="en-US" sz="1200" dirty="0"/>
              <a:t>361 - Taipei (</a:t>
            </a:r>
            <a:r>
              <a:rPr lang="en-US" sz="1200" dirty="0">
                <a:solidFill>
                  <a:srgbClr val="FF0000"/>
                </a:solidFill>
              </a:rPr>
              <a:t>$126,352 - $24,636</a:t>
            </a:r>
            <a:r>
              <a:rPr lang="en-US" sz="1200" dirty="0"/>
              <a:t>)</a:t>
            </a:r>
          </a:p>
          <a:p>
            <a:pPr marL="454025" lvl="1" indent="-112713" defTabSz="914400" eaLnBrk="1" hangingPunct="1">
              <a:lnSpc>
                <a:spcPct val="90000"/>
              </a:lnSpc>
              <a:tabLst>
                <a:tab pos="7372350" algn="r"/>
              </a:tabLst>
            </a:pPr>
            <a:r>
              <a:rPr lang="en-US" sz="1200" dirty="0"/>
              <a:t>402 - Jacksonville ($1,850 - $39,459)</a:t>
            </a:r>
          </a:p>
          <a:p>
            <a:pPr marL="454025" lvl="1" indent="-112713" defTabSz="914400" eaLnBrk="1" hangingPunct="1">
              <a:lnSpc>
                <a:spcPct val="90000"/>
              </a:lnSpc>
              <a:tabLst>
                <a:tab pos="7372350" algn="r"/>
              </a:tabLst>
            </a:pPr>
            <a:r>
              <a:rPr lang="en-US" sz="1200" dirty="0"/>
              <a:t>379 – Hawaii (</a:t>
            </a:r>
            <a:r>
              <a:rPr lang="en-US" sz="1200" dirty="0">
                <a:solidFill>
                  <a:srgbClr val="FF0000"/>
                </a:solidFill>
              </a:rPr>
              <a:t>$13,343 </a:t>
            </a:r>
            <a:r>
              <a:rPr lang="en-US" sz="1200" dirty="0"/>
              <a:t>-</a:t>
            </a:r>
            <a:r>
              <a:rPr lang="en-US" sz="1200" dirty="0">
                <a:solidFill>
                  <a:srgbClr val="FF0000"/>
                </a:solidFill>
              </a:rPr>
              <a:t> </a:t>
            </a:r>
            <a:r>
              <a:rPr lang="en-US" sz="1200" dirty="0"/>
              <a:t>$8,557)</a:t>
            </a:r>
          </a:p>
        </p:txBody>
      </p:sp>
      <p:sp>
        <p:nvSpPr>
          <p:cNvPr id="8200" name="Rectangle 4"/>
          <p:cNvSpPr>
            <a:spLocks noGrp="1" noChangeArrowheads="1"/>
          </p:cNvSpPr>
          <p:nvPr>
            <p:ph type="body" sz="half" idx="4294967295"/>
          </p:nvPr>
        </p:nvSpPr>
        <p:spPr>
          <a:xfrm>
            <a:off x="4495800" y="1066801"/>
            <a:ext cx="3810000" cy="5408612"/>
          </a:xfrm>
        </p:spPr>
        <p:txBody>
          <a:bodyPr lIns="92075" tIns="46038" rIns="92075" bIns="46038"/>
          <a:lstStyle/>
          <a:p>
            <a:pPr marL="182880" indent="-227013" defTabSz="914400" eaLnBrk="1" hangingPunct="1">
              <a:spcBef>
                <a:spcPts val="0"/>
              </a:spcBef>
              <a:tabLst>
                <a:tab pos="7372350" algn="r"/>
              </a:tabLst>
            </a:pPr>
            <a:r>
              <a:rPr lang="en-US" sz="1200" dirty="0"/>
              <a:t>2009</a:t>
            </a:r>
          </a:p>
          <a:p>
            <a:pPr marL="582930" lvl="2" indent="-174625" defTabSz="914400" eaLnBrk="1" hangingPunct="1">
              <a:spcBef>
                <a:spcPts val="0"/>
              </a:spcBef>
              <a:tabLst>
                <a:tab pos="7372350" algn="r"/>
              </a:tabLst>
            </a:pPr>
            <a:r>
              <a:rPr lang="en-US" sz="1200" dirty="0"/>
              <a:t>355 – LA ($4,724 - $9,835)</a:t>
            </a:r>
          </a:p>
          <a:p>
            <a:pPr marL="582930" lvl="2" indent="-174625" defTabSz="914400" eaLnBrk="1" hangingPunct="1">
              <a:spcBef>
                <a:spcPts val="0"/>
              </a:spcBef>
              <a:tabLst>
                <a:tab pos="7372350" algn="r"/>
              </a:tabLst>
            </a:pPr>
            <a:r>
              <a:rPr lang="en-US" sz="1200" dirty="0"/>
              <a:t>344 – Montreal ($8,676 - $29,948)</a:t>
            </a:r>
          </a:p>
          <a:p>
            <a:pPr marL="582930" lvl="2" indent="-174625" defTabSz="914400" eaLnBrk="1" hangingPunct="1">
              <a:spcBef>
                <a:spcPts val="0"/>
              </a:spcBef>
              <a:tabLst>
                <a:tab pos="7372350" algn="r"/>
              </a:tabLst>
            </a:pPr>
            <a:r>
              <a:rPr lang="en-US" sz="1200" dirty="0"/>
              <a:t>500 – Hawaii ($16,793 - $17,330)</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2010</a:t>
            </a:r>
          </a:p>
          <a:p>
            <a:pPr marL="582930" lvl="2" indent="-174625" defTabSz="914400" eaLnBrk="1" hangingPunct="1">
              <a:spcBef>
                <a:spcPts val="0"/>
              </a:spcBef>
              <a:tabLst>
                <a:tab pos="7372350" algn="r"/>
              </a:tabLst>
            </a:pPr>
            <a:r>
              <a:rPr lang="en-US" sz="1200" dirty="0"/>
              <a:t>428 – LA ($9,000 - $33,841)</a:t>
            </a:r>
          </a:p>
          <a:p>
            <a:pPr marL="582930" lvl="2" indent="-174625" defTabSz="914400" eaLnBrk="1" hangingPunct="1">
              <a:spcBef>
                <a:spcPts val="0"/>
              </a:spcBef>
              <a:tabLst>
                <a:tab pos="7372350" algn="r"/>
              </a:tabLst>
            </a:pPr>
            <a:r>
              <a:rPr lang="en-US" sz="1200" dirty="0"/>
              <a:t>426 - Beijing ($0)</a:t>
            </a:r>
          </a:p>
          <a:p>
            <a:pPr marL="582930" lvl="2" indent="-174625" defTabSz="914400" eaLnBrk="1" hangingPunct="1">
              <a:spcBef>
                <a:spcPts val="0"/>
              </a:spcBef>
              <a:tabLst>
                <a:tab pos="7372350" algn="r"/>
              </a:tabLst>
            </a:pPr>
            <a:r>
              <a:rPr lang="en-US" sz="1200" dirty="0"/>
              <a:t>384 – Hawaii ($1,161- $316)</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2011</a:t>
            </a:r>
          </a:p>
          <a:p>
            <a:pPr marL="582930" lvl="2" indent="-174625" defTabSz="914400" eaLnBrk="1" hangingPunct="1">
              <a:spcBef>
                <a:spcPts val="0"/>
              </a:spcBef>
              <a:tabLst>
                <a:tab pos="7372350" algn="r"/>
              </a:tabLst>
            </a:pPr>
            <a:r>
              <a:rPr lang="en-US" sz="1200" dirty="0"/>
              <a:t>410 – LA ($13,378 - $29,080)</a:t>
            </a:r>
          </a:p>
          <a:p>
            <a:pPr marL="582930" lvl="2" indent="-174625" defTabSz="914400" eaLnBrk="1" hangingPunct="1">
              <a:spcBef>
                <a:spcPts val="0"/>
              </a:spcBef>
              <a:tabLst>
                <a:tab pos="7372350" algn="r"/>
              </a:tabLst>
            </a:pPr>
            <a:r>
              <a:rPr lang="en-US" sz="1200" dirty="0"/>
              <a:t>351 – Indian Wells (</a:t>
            </a:r>
            <a:r>
              <a:rPr lang="en-US" sz="1200" dirty="0">
                <a:solidFill>
                  <a:srgbClr val="FF0000"/>
                </a:solidFill>
              </a:rPr>
              <a:t>$9,128 </a:t>
            </a:r>
            <a:r>
              <a:rPr lang="en-US" sz="1200" dirty="0"/>
              <a:t>– $20,536)</a:t>
            </a:r>
          </a:p>
          <a:p>
            <a:pPr marL="582930" lvl="2" indent="-174625" defTabSz="914400" eaLnBrk="1" hangingPunct="1">
              <a:spcBef>
                <a:spcPts val="0"/>
              </a:spcBef>
              <a:tabLst>
                <a:tab pos="7372350" algn="r"/>
              </a:tabLst>
            </a:pPr>
            <a:r>
              <a:rPr lang="en-US" sz="1200" dirty="0"/>
              <a:t>313 – Okinawa (</a:t>
            </a:r>
            <a:r>
              <a:rPr lang="en-US" sz="1200" dirty="0">
                <a:solidFill>
                  <a:srgbClr val="FF0000"/>
                </a:solidFill>
              </a:rPr>
              <a:t>$22,669 </a:t>
            </a:r>
            <a:r>
              <a:rPr lang="en-US" sz="1200" dirty="0"/>
              <a:t>– $0)</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2012</a:t>
            </a:r>
          </a:p>
          <a:p>
            <a:pPr marL="582930" lvl="2" indent="-174625" defTabSz="914400" eaLnBrk="1" hangingPunct="1">
              <a:spcBef>
                <a:spcPts val="0"/>
              </a:spcBef>
              <a:tabLst>
                <a:tab pos="7372350" algn="r"/>
              </a:tabLst>
            </a:pPr>
            <a:r>
              <a:rPr lang="en-US" sz="1200" dirty="0"/>
              <a:t>359 – Jacksonville ($16,398 - $30,931.52)</a:t>
            </a:r>
          </a:p>
          <a:p>
            <a:pPr marL="582930" lvl="2" indent="-174625" defTabSz="914400" eaLnBrk="1" hangingPunct="1">
              <a:spcBef>
                <a:spcPts val="0"/>
              </a:spcBef>
              <a:tabLst>
                <a:tab pos="7372350" algn="r"/>
              </a:tabLst>
            </a:pPr>
            <a:r>
              <a:rPr lang="en-US" sz="1200" dirty="0"/>
              <a:t>335 – Atlanta (</a:t>
            </a:r>
            <a:r>
              <a:rPr lang="en-US" sz="1200" dirty="0">
                <a:solidFill>
                  <a:srgbClr val="FF0000"/>
                </a:solidFill>
              </a:rPr>
              <a:t>$680 </a:t>
            </a:r>
            <a:r>
              <a:rPr lang="en-US" sz="1200" dirty="0"/>
              <a:t>- </a:t>
            </a:r>
            <a:r>
              <a:rPr lang="en-US" sz="1200" dirty="0">
                <a:solidFill>
                  <a:srgbClr val="FF0000"/>
                </a:solidFill>
              </a:rPr>
              <a:t> $100.35</a:t>
            </a:r>
            <a:r>
              <a:rPr lang="en-US" sz="1200" dirty="0"/>
              <a:t>)</a:t>
            </a:r>
          </a:p>
          <a:p>
            <a:pPr marL="582930" lvl="2" indent="-174625" defTabSz="914400" eaLnBrk="1" hangingPunct="1">
              <a:spcBef>
                <a:spcPts val="0"/>
              </a:spcBef>
              <a:tabLst>
                <a:tab pos="7372350" algn="r"/>
              </a:tabLst>
            </a:pPr>
            <a:r>
              <a:rPr lang="en-US" sz="1200" dirty="0"/>
              <a:t>314 – Indian Wells (</a:t>
            </a:r>
            <a:r>
              <a:rPr lang="en-US" sz="1200" dirty="0">
                <a:solidFill>
                  <a:srgbClr val="FF0000"/>
                </a:solidFill>
              </a:rPr>
              <a:t>$7,665 </a:t>
            </a:r>
            <a:r>
              <a:rPr lang="en-US" sz="1200" dirty="0"/>
              <a:t>-  $ 15,480) </a:t>
            </a:r>
          </a:p>
          <a:p>
            <a:pPr marL="582930" lvl="2" indent="-174625" defTabSz="914400" eaLnBrk="1" hangingPunct="1">
              <a:spcBef>
                <a:spcPts val="0"/>
              </a:spcBef>
              <a:tabLst>
                <a:tab pos="7372350" algn="r"/>
              </a:tabLst>
            </a:pPr>
            <a:endParaRPr lang="en-US" sz="1000" dirty="0"/>
          </a:p>
          <a:p>
            <a:pPr marL="182880" indent="-174625" defTabSz="914400" eaLnBrk="1" hangingPunct="1">
              <a:spcBef>
                <a:spcPts val="0"/>
              </a:spcBef>
              <a:tabLst>
                <a:tab pos="7372350" algn="r"/>
              </a:tabLst>
            </a:pPr>
            <a:r>
              <a:rPr lang="en-US" sz="1200" dirty="0"/>
              <a:t>2013</a:t>
            </a:r>
          </a:p>
          <a:p>
            <a:pPr marL="582930" lvl="2" indent="-174625" defTabSz="914400" eaLnBrk="1" hangingPunct="1">
              <a:spcBef>
                <a:spcPts val="0"/>
              </a:spcBef>
              <a:tabLst>
                <a:tab pos="7372350" algn="r"/>
              </a:tabLst>
            </a:pPr>
            <a:r>
              <a:rPr lang="en-US" sz="1200" dirty="0"/>
              <a:t>356 – Vancouver (</a:t>
            </a:r>
            <a:r>
              <a:rPr lang="en-US" sz="1200" dirty="0">
                <a:solidFill>
                  <a:srgbClr val="FF0000"/>
                </a:solidFill>
              </a:rPr>
              <a:t>$15,259  </a:t>
            </a:r>
            <a:r>
              <a:rPr lang="en-US" sz="1200" dirty="0"/>
              <a:t>- </a:t>
            </a:r>
            <a:r>
              <a:rPr lang="en-US" sz="1200" dirty="0">
                <a:solidFill>
                  <a:srgbClr val="FF0000"/>
                </a:solidFill>
              </a:rPr>
              <a:t>$ 5,855</a:t>
            </a:r>
            <a:r>
              <a:rPr lang="en-US" sz="1200" dirty="0"/>
              <a:t>)</a:t>
            </a:r>
          </a:p>
          <a:p>
            <a:pPr marL="582930" lvl="2" indent="-174625" defTabSz="914400" eaLnBrk="1" hangingPunct="1">
              <a:spcBef>
                <a:spcPts val="0"/>
              </a:spcBef>
              <a:tabLst>
                <a:tab pos="7372350" algn="r"/>
              </a:tabLst>
            </a:pPr>
            <a:r>
              <a:rPr lang="en-US" sz="1200" dirty="0"/>
              <a:t>337 – Hawaii      (</a:t>
            </a:r>
            <a:r>
              <a:rPr lang="en-US" sz="1200" dirty="0">
                <a:solidFill>
                  <a:srgbClr val="FF0000"/>
                </a:solidFill>
              </a:rPr>
              <a:t>$10,533 </a:t>
            </a:r>
            <a:r>
              <a:rPr lang="en-US" sz="1200" dirty="0"/>
              <a:t>- </a:t>
            </a:r>
            <a:r>
              <a:rPr lang="en-US" sz="1200" dirty="0">
                <a:solidFill>
                  <a:srgbClr val="FF0000"/>
                </a:solidFill>
              </a:rPr>
              <a:t>$12,227</a:t>
            </a:r>
            <a:r>
              <a:rPr lang="en-US" sz="1200" dirty="0"/>
              <a:t>)</a:t>
            </a:r>
          </a:p>
          <a:p>
            <a:pPr marL="582930" lvl="2" indent="-174625" defTabSz="914400" eaLnBrk="1" hangingPunct="1">
              <a:spcBef>
                <a:spcPts val="0"/>
              </a:spcBef>
              <a:tabLst>
                <a:tab pos="7372350" algn="r"/>
              </a:tabLst>
            </a:pPr>
            <a:r>
              <a:rPr lang="en-US" sz="1200" dirty="0"/>
              <a:t>279 – Nanjing     ($0- </a:t>
            </a:r>
            <a:r>
              <a:rPr lang="en-US" sz="1200" dirty="0">
                <a:solidFill>
                  <a:srgbClr val="FF0000"/>
                </a:solidFill>
              </a:rPr>
              <a:t>$7,475</a:t>
            </a:r>
            <a:r>
              <a:rPr lang="en-US" sz="1200" dirty="0"/>
              <a:t>) </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p>
          <a:p>
            <a:pPr marL="515938" lvl="1" indent="-174625" defTabSz="914400" eaLnBrk="1" hangingPunct="1">
              <a:lnSpc>
                <a:spcPct val="90000"/>
              </a:lnSpc>
              <a:tabLst>
                <a:tab pos="7372350" algn="r"/>
              </a:tabLst>
            </a:pPr>
            <a:endParaRPr lang="en-US" sz="1400" dirty="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a:latin typeface="Times New Roman" pitchFamily="18" charset="0"/>
                <a:ea typeface="Arial Unicode MS" pitchFamily="34" charset="-128"/>
                <a:cs typeface="Arial Unicode MS" pitchFamily="34" charset="-128"/>
              </a:rPr>
              <a:t>May 2017</a:t>
            </a:r>
            <a:endParaRPr lang="en-GB" dirty="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a:t>Historical Attendance</a:t>
            </a:r>
          </a:p>
        </p:txBody>
      </p:sp>
      <p:sp>
        <p:nvSpPr>
          <p:cNvPr id="8199" name="Rectangle 3"/>
          <p:cNvSpPr>
            <a:spLocks noGrp="1" noChangeArrowheads="1"/>
          </p:cNvSpPr>
          <p:nvPr>
            <p:ph type="body" sz="half" idx="4294967295"/>
          </p:nvPr>
        </p:nvSpPr>
        <p:spPr>
          <a:xfrm>
            <a:off x="152400" y="1143000"/>
            <a:ext cx="4243388" cy="4165372"/>
          </a:xfrm>
        </p:spPr>
        <p:txBody>
          <a:bodyPr wrap="square" lIns="92075" tIns="46038" rIns="92075" bIns="46038">
            <a:spAutoFit/>
          </a:bodyPr>
          <a:lstStyle/>
          <a:p>
            <a:pPr marL="53975" indent="-112713" defTabSz="914400" eaLnBrk="1" hangingPunct="1">
              <a:lnSpc>
                <a:spcPct val="90000"/>
              </a:lnSpc>
              <a:tabLst>
                <a:tab pos="7372350" algn="r"/>
              </a:tabLst>
            </a:pPr>
            <a:r>
              <a:rPr lang="en-US" sz="1800" dirty="0"/>
              <a:t>2015</a:t>
            </a:r>
          </a:p>
          <a:p>
            <a:pPr marL="454025" lvl="1" indent="-112713" defTabSz="914400" eaLnBrk="1" hangingPunct="1">
              <a:lnSpc>
                <a:spcPct val="90000"/>
              </a:lnSpc>
              <a:tabLst>
                <a:tab pos="7372350" algn="r"/>
              </a:tabLst>
            </a:pPr>
            <a:r>
              <a:rPr lang="en-US" sz="1400" dirty="0"/>
              <a:t>665 – Atlanta ($</a:t>
            </a:r>
            <a:r>
              <a:rPr lang="en-US" sz="1400" b="1" dirty="0">
                <a:solidFill>
                  <a:schemeClr val="tx1"/>
                </a:solidFill>
                <a:ea typeface="MS PGothic" pitchFamily="34" charset="-128"/>
              </a:rPr>
              <a:t>190,625 - 0</a:t>
            </a:r>
            <a:r>
              <a:rPr lang="en-US" sz="1400" dirty="0"/>
              <a:t>)*</a:t>
            </a:r>
          </a:p>
          <a:p>
            <a:pPr marL="454025" lvl="1" indent="-112713" defTabSz="914400" eaLnBrk="1" hangingPunct="1">
              <a:lnSpc>
                <a:spcPct val="90000"/>
              </a:lnSpc>
              <a:tabLst>
                <a:tab pos="7372350" algn="r"/>
              </a:tabLst>
            </a:pPr>
            <a:r>
              <a:rPr lang="en-US" sz="1400" dirty="0"/>
              <a:t>357 – Vancouver ($6,323 - $14,667)</a:t>
            </a:r>
          </a:p>
          <a:p>
            <a:pPr marL="454025" lvl="1" indent="-112713" defTabSz="914400" eaLnBrk="1" hangingPunct="1">
              <a:lnSpc>
                <a:spcPct val="90000"/>
              </a:lnSpc>
              <a:tabLst>
                <a:tab pos="7372350" algn="r"/>
              </a:tabLst>
            </a:pPr>
            <a:r>
              <a:rPr lang="en-US" sz="1400" dirty="0"/>
              <a:t>329 – Bangkok (</a:t>
            </a:r>
            <a:r>
              <a:rPr lang="en-US" sz="1400" dirty="0">
                <a:solidFill>
                  <a:srgbClr val="FF0000"/>
                </a:solidFill>
              </a:rPr>
              <a:t>$3,147 </a:t>
            </a:r>
            <a:r>
              <a:rPr lang="en-US" sz="1400" dirty="0"/>
              <a:t> - </a:t>
            </a:r>
            <a:r>
              <a:rPr lang="en-US" sz="1400" dirty="0">
                <a:solidFill>
                  <a:schemeClr val="tx1"/>
                </a:solidFill>
              </a:rPr>
              <a:t>$18,102</a:t>
            </a:r>
            <a:r>
              <a:rPr lang="en-US" sz="1400" dirty="0"/>
              <a:t>)</a:t>
            </a:r>
          </a:p>
          <a:p>
            <a:pPr marL="53975" indent="-112713" defTabSz="914400" eaLnBrk="1" hangingPunct="1">
              <a:lnSpc>
                <a:spcPct val="90000"/>
              </a:lnSpc>
              <a:tabLst>
                <a:tab pos="7372350" algn="r"/>
              </a:tabLst>
            </a:pPr>
            <a:r>
              <a:rPr lang="en-US" sz="1800" dirty="0"/>
              <a:t>2016</a:t>
            </a:r>
          </a:p>
          <a:p>
            <a:pPr marL="454025" lvl="1" indent="-112713" defTabSz="914400" eaLnBrk="1" hangingPunct="1">
              <a:lnSpc>
                <a:spcPct val="90000"/>
              </a:lnSpc>
              <a:tabLst>
                <a:tab pos="7372350" algn="r"/>
              </a:tabLst>
            </a:pPr>
            <a:r>
              <a:rPr lang="en-US" sz="1400" dirty="0"/>
              <a:t>698 – Atlanta (</a:t>
            </a:r>
            <a:r>
              <a:rPr lang="en-US" sz="1400" dirty="0">
                <a:solidFill>
                  <a:srgbClr val="FF0000"/>
                </a:solidFill>
              </a:rPr>
              <a:t>$33,625 </a:t>
            </a:r>
            <a:r>
              <a:rPr lang="en-US" sz="1400" dirty="0"/>
              <a:t> - 0)*</a:t>
            </a:r>
          </a:p>
          <a:p>
            <a:pPr marL="454025" lvl="1" indent="-112713" defTabSz="914400" eaLnBrk="1" hangingPunct="1">
              <a:lnSpc>
                <a:spcPct val="90000"/>
              </a:lnSpc>
              <a:tabLst>
                <a:tab pos="7372350" algn="r"/>
              </a:tabLst>
            </a:pPr>
            <a:r>
              <a:rPr lang="en-US" sz="1400" dirty="0"/>
              <a:t>324 – Waikoloa (</a:t>
            </a:r>
            <a:r>
              <a:rPr lang="en-US" sz="1400" dirty="0">
                <a:solidFill>
                  <a:srgbClr val="FF0000"/>
                </a:solidFill>
              </a:rPr>
              <a:t>$22,740 </a:t>
            </a:r>
            <a:r>
              <a:rPr lang="en-US" sz="1400" dirty="0"/>
              <a:t>- $</a:t>
            </a:r>
            <a:r>
              <a:rPr lang="en-US" sz="1400" dirty="0">
                <a:solidFill>
                  <a:schemeClr val="tx1"/>
                </a:solidFill>
              </a:rPr>
              <a:t>13,887</a:t>
            </a:r>
            <a:r>
              <a:rPr lang="en-US" sz="1400" dirty="0"/>
              <a:t>)</a:t>
            </a:r>
          </a:p>
          <a:p>
            <a:pPr marL="454025" lvl="1" indent="-112713" defTabSz="914400" eaLnBrk="1" hangingPunct="1">
              <a:lnSpc>
                <a:spcPct val="90000"/>
              </a:lnSpc>
              <a:tabLst>
                <a:tab pos="7372350" algn="r"/>
              </a:tabLst>
            </a:pPr>
            <a:r>
              <a:rPr lang="en-US" sz="1400" dirty="0"/>
              <a:t>267 – Warsaw ($1,025 - </a:t>
            </a:r>
            <a:r>
              <a:rPr lang="en-US" sz="1400" dirty="0">
                <a:solidFill>
                  <a:srgbClr val="C00000"/>
                </a:solidFill>
              </a:rPr>
              <a:t>$7,868</a:t>
            </a:r>
            <a:r>
              <a:rPr lang="en-US" sz="1400" dirty="0"/>
              <a:t>)</a:t>
            </a:r>
          </a:p>
          <a:p>
            <a:pPr marL="53975" indent="-112713" defTabSz="914400" eaLnBrk="1" hangingPunct="1">
              <a:lnSpc>
                <a:spcPct val="90000"/>
              </a:lnSpc>
              <a:tabLst>
                <a:tab pos="7372350" algn="r"/>
              </a:tabLst>
            </a:pPr>
            <a:r>
              <a:rPr lang="en-US" dirty="0"/>
              <a:t>2017</a:t>
            </a:r>
          </a:p>
          <a:p>
            <a:pPr marL="454025" lvl="1" indent="-112713" defTabSz="914400" eaLnBrk="1" hangingPunct="1">
              <a:lnSpc>
                <a:spcPct val="90000"/>
              </a:lnSpc>
              <a:tabLst>
                <a:tab pos="7372350" algn="r"/>
              </a:tabLst>
            </a:pPr>
            <a:r>
              <a:rPr lang="en-US" sz="1600" dirty="0"/>
              <a:t>317 – Atlanta (</a:t>
            </a:r>
            <a:r>
              <a:rPr lang="en-US" sz="1600" b="1" dirty="0">
                <a:solidFill>
                  <a:srgbClr val="C00000"/>
                </a:solidFill>
                <a:latin typeface="Tahoma" panose="020B0604030504040204" pitchFamily="34" charset="0"/>
                <a:ea typeface="Tahoma" panose="020B0604030504040204" pitchFamily="34" charset="0"/>
                <a:cs typeface="Tahoma" panose="020B0604030504040204" pitchFamily="34" charset="0"/>
              </a:rPr>
              <a:t>$8,268 </a:t>
            </a:r>
            <a:r>
              <a:rPr lang="en-US" sz="1600" dirty="0">
                <a:solidFill>
                  <a:schemeClr val="tx1"/>
                </a:solidFill>
              </a:rPr>
              <a:t>- </a:t>
            </a:r>
            <a:r>
              <a:rPr lang="en-US" sz="1600" b="1" kern="1200" dirty="0">
                <a:solidFill>
                  <a:srgbClr val="C00000"/>
                </a:solidFill>
                <a:latin typeface="Tahoma" panose="020B0604030504040204" pitchFamily="34" charset="0"/>
                <a:ea typeface="Tahoma" panose="020B0604030504040204" pitchFamily="34" charset="0"/>
                <a:cs typeface="Tahoma" panose="020B0604030504040204" pitchFamily="34" charset="0"/>
              </a:rPr>
              <a:t>$733.50</a:t>
            </a:r>
            <a:r>
              <a:rPr lang="en-US" sz="1600" dirty="0">
                <a:solidFill>
                  <a:schemeClr val="tx1"/>
                </a:solidFill>
              </a:rPr>
              <a:t>)</a:t>
            </a:r>
          </a:p>
          <a:p>
            <a:pPr marL="454025" lvl="1" indent="-112713" defTabSz="914400" eaLnBrk="1" hangingPunct="1">
              <a:lnSpc>
                <a:spcPct val="90000"/>
              </a:lnSpc>
              <a:tabLst>
                <a:tab pos="7372350" algn="r"/>
              </a:tabLst>
            </a:pPr>
            <a:r>
              <a:rPr lang="en-US" sz="1800" dirty="0">
                <a:solidFill>
                  <a:schemeClr val="tx1"/>
                </a:solidFill>
              </a:rPr>
              <a:t>300 – </a:t>
            </a:r>
            <a:r>
              <a:rPr lang="en-US" sz="1800" dirty="0" err="1">
                <a:solidFill>
                  <a:schemeClr val="tx1"/>
                </a:solidFill>
              </a:rPr>
              <a:t>Deajeon</a:t>
            </a:r>
            <a:r>
              <a:rPr lang="en-US" sz="1800" dirty="0">
                <a:solidFill>
                  <a:schemeClr val="tx1"/>
                </a:solidFill>
              </a:rPr>
              <a:t> ($</a:t>
            </a:r>
            <a:r>
              <a:rPr lang="en-US" sz="1800" dirty="0">
                <a:latin typeface="Tahoma" panose="020B0604030504040204" pitchFamily="34" charset="0"/>
              </a:rPr>
              <a:t>26,050.00, )</a:t>
            </a:r>
            <a:endParaRPr lang="en-US" sz="1800" dirty="0">
              <a:solidFill>
                <a:schemeClr val="tx1"/>
              </a:solidFill>
            </a:endParaRPr>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a:t> </a:t>
            </a:r>
          </a:p>
          <a:p>
            <a:pPr marL="454025" lvl="1" indent="-112713" defTabSz="914400" eaLnBrk="1" hangingPunct="1">
              <a:lnSpc>
                <a:spcPct val="90000"/>
              </a:lnSpc>
              <a:tabLst>
                <a:tab pos="7372350" algn="r"/>
              </a:tabLst>
            </a:pPr>
            <a:endParaRPr lang="en-US" sz="1200" dirty="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319087" y="6079123"/>
            <a:ext cx="3810000" cy="338554"/>
          </a:xfrm>
          <a:prstGeom prst="rect">
            <a:avLst/>
          </a:prstGeom>
          <a:noFill/>
        </p:spPr>
        <p:txBody>
          <a:bodyPr wrap="square" rtlCol="0">
            <a:spAutoFit/>
          </a:bodyPr>
          <a:lstStyle/>
          <a:p>
            <a:r>
              <a:rPr lang="en-US" sz="1600" dirty="0">
                <a:solidFill>
                  <a:schemeClr val="tx1"/>
                </a:solidFill>
              </a:rPr>
              <a:t>*802 Hosted Interim</a:t>
            </a:r>
          </a:p>
        </p:txBody>
      </p:sp>
      <p:sp>
        <p:nvSpPr>
          <p:cNvPr id="3" name="Footer Placeholder 2"/>
          <p:cNvSpPr>
            <a:spLocks noGrp="1"/>
          </p:cNvSpPr>
          <p:nvPr>
            <p:ph type="ftr" idx="11"/>
          </p:nvPr>
        </p:nvSpPr>
        <p:spPr/>
        <p:txBody>
          <a:bodyPr/>
          <a:lstStyle/>
          <a:p>
            <a:pPr>
              <a:defRPr/>
            </a:pPr>
            <a:r>
              <a:rPr lang="en-GB"/>
              <a:t>Ben Rolfe (BCA);   Jon Rosdahl (Qualcomm)</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a:t>May 2017</a:t>
            </a:r>
            <a:endParaRPr lang="en-GB" dirty="0"/>
          </a:p>
        </p:txBody>
      </p:sp>
      <p:sp>
        <p:nvSpPr>
          <p:cNvPr id="3" name="Footer Placeholder 2"/>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a:t>Slide </a:t>
            </a:r>
            <a:fld id="{189D7BFD-E160-402F-BBC8-B5B701941DD4}" type="slidenum">
              <a:rPr lang="en-GB" smtClean="0"/>
              <a:pPr>
                <a:defRPr/>
              </a:pPr>
              <a:t>9</a:t>
            </a:fld>
            <a:endParaRPr lang="en-GB"/>
          </a:p>
        </p:txBody>
      </p:sp>
      <p:sp>
        <p:nvSpPr>
          <p:cNvPr id="5" name="TextBox 4"/>
          <p:cNvSpPr txBox="1"/>
          <p:nvPr/>
        </p:nvSpPr>
        <p:spPr>
          <a:xfrm>
            <a:off x="762000" y="602684"/>
            <a:ext cx="7780338" cy="461665"/>
          </a:xfrm>
          <a:prstGeom prst="rect">
            <a:avLst/>
          </a:prstGeom>
          <a:noFill/>
        </p:spPr>
        <p:txBody>
          <a:bodyPr wrap="square" rtlCol="0">
            <a:spAutoFit/>
          </a:bodyPr>
          <a:lstStyle/>
          <a:p>
            <a:pPr algn="ctr"/>
            <a:r>
              <a:rPr lang="en-US" dirty="0">
                <a:solidFill>
                  <a:schemeClr val="tx1"/>
                </a:solidFill>
              </a:rPr>
              <a:t>2017 Meeting Income Report</a:t>
            </a:r>
          </a:p>
        </p:txBody>
      </p:sp>
      <p:graphicFrame>
        <p:nvGraphicFramePr>
          <p:cNvPr id="7" name="Table 6"/>
          <p:cNvGraphicFramePr>
            <a:graphicFrameLocks noGrp="1"/>
          </p:cNvGraphicFramePr>
          <p:nvPr>
            <p:extLst>
              <p:ext uri="{D42A27DB-BD31-4B8C-83A1-F6EECF244321}">
                <p14:modId xmlns:p14="http://schemas.microsoft.com/office/powerpoint/2010/main" val="3995520489"/>
              </p:ext>
            </p:extLst>
          </p:nvPr>
        </p:nvGraphicFramePr>
        <p:xfrm>
          <a:off x="533400" y="1064357"/>
          <a:ext cx="8008938" cy="5411055"/>
        </p:xfrm>
        <a:graphic>
          <a:graphicData uri="http://schemas.openxmlformats.org/drawingml/2006/table">
            <a:tbl>
              <a:tblPr/>
              <a:tblGrid>
                <a:gridCol w="3474708">
                  <a:extLst>
                    <a:ext uri="{9D8B030D-6E8A-4147-A177-3AD203B41FA5}">
                      <a16:colId xmlns:a16="http://schemas.microsoft.com/office/drawing/2014/main" val="400067509"/>
                    </a:ext>
                  </a:extLst>
                </a:gridCol>
                <a:gridCol w="1263530">
                  <a:extLst>
                    <a:ext uri="{9D8B030D-6E8A-4147-A177-3AD203B41FA5}">
                      <a16:colId xmlns:a16="http://schemas.microsoft.com/office/drawing/2014/main" val="3664959974"/>
                    </a:ext>
                  </a:extLst>
                </a:gridCol>
                <a:gridCol w="1868972">
                  <a:extLst>
                    <a:ext uri="{9D8B030D-6E8A-4147-A177-3AD203B41FA5}">
                      <a16:colId xmlns:a16="http://schemas.microsoft.com/office/drawing/2014/main" val="4244997788"/>
                    </a:ext>
                  </a:extLst>
                </a:gridCol>
                <a:gridCol w="1401728">
                  <a:extLst>
                    <a:ext uri="{9D8B030D-6E8A-4147-A177-3AD203B41FA5}">
                      <a16:colId xmlns:a16="http://schemas.microsoft.com/office/drawing/2014/main" val="4191518641"/>
                    </a:ext>
                  </a:extLst>
                </a:gridCol>
              </a:tblGrid>
              <a:tr h="397872">
                <a:tc>
                  <a:txBody>
                    <a:bodyPr/>
                    <a:lstStyle/>
                    <a:p>
                      <a:pPr algn="l" fontAlgn="b"/>
                      <a:r>
                        <a:rPr lang="en-US" sz="1200" b="1" i="0" u="none" strike="noStrike">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2017 Misc.</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2017-01 </a:t>
                      </a:r>
                      <a:br>
                        <a:rPr lang="en-US" sz="1200" b="1" i="0" u="none" strike="noStrike">
                          <a:effectLst/>
                          <a:latin typeface="Arial" panose="020B0604020202020204" pitchFamily="34" charset="0"/>
                        </a:rPr>
                      </a:br>
                      <a:r>
                        <a:rPr lang="en-US" sz="1200" b="1" i="0" u="none" strike="noStrike">
                          <a:effectLst/>
                          <a:latin typeface="Arial" panose="020B0604020202020204" pitchFamily="34" charset="0"/>
                        </a:rPr>
                        <a:t>Atlanta, GA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643455080"/>
                  </a:ext>
                </a:extLst>
              </a:tr>
              <a:tr h="238723">
                <a:tc>
                  <a:txBody>
                    <a:bodyPr/>
                    <a:lstStyle/>
                    <a:p>
                      <a:pPr algn="l" fontAlgn="b"/>
                      <a:r>
                        <a:rPr lang="en-US" sz="12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274636028"/>
                  </a:ext>
                </a:extLst>
              </a:tr>
              <a:tr h="238723">
                <a:tc>
                  <a:txBody>
                    <a:bodyPr/>
                    <a:lstStyle/>
                    <a:p>
                      <a:pPr algn="l" fontAlgn="ctr"/>
                      <a:r>
                        <a:rPr lang="en-US" sz="14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027182384"/>
                  </a:ext>
                </a:extLst>
              </a:tr>
              <a:tr h="238723">
                <a:tc>
                  <a:txBody>
                    <a:bodyPr/>
                    <a:lstStyle/>
                    <a:p>
                      <a:pPr algn="l" fontAlgn="b"/>
                      <a:r>
                        <a:rPr lang="en-US" sz="14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450239741"/>
                  </a:ext>
                </a:extLst>
              </a:tr>
              <a:tr h="238723">
                <a:tc>
                  <a:txBody>
                    <a:bodyPr/>
                    <a:lstStyle/>
                    <a:p>
                      <a:pPr algn="l" fontAlgn="b"/>
                      <a:r>
                        <a:rPr lang="en-US" sz="14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$215,501.00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$215,501.00 </a:t>
                      </a:r>
                    </a:p>
                  </a:txBody>
                  <a:tcPr marL="9525" marR="9525" marT="9525" marB="0" anchor="ctr">
                    <a:lnL>
                      <a:noFill/>
                    </a:lnL>
                    <a:lnR>
                      <a:noFill/>
                    </a:lnR>
                    <a:lnT>
                      <a:noFill/>
                    </a:lnT>
                    <a:lnB>
                      <a:noFill/>
                    </a:lnB>
                  </a:tcPr>
                </a:tc>
                <a:extLst>
                  <a:ext uri="{0D108BD9-81ED-4DB2-BD59-A6C34878D82A}">
                    <a16:rowId xmlns:a16="http://schemas.microsoft.com/office/drawing/2014/main" val="975976778"/>
                  </a:ext>
                </a:extLst>
              </a:tr>
              <a:tr h="238723">
                <a:tc>
                  <a:txBody>
                    <a:bodyPr/>
                    <a:lstStyle/>
                    <a:p>
                      <a:pPr algn="l" fontAlgn="b"/>
                      <a:r>
                        <a:rPr lang="en-US" sz="14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$24,462.74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$24,462.74 </a:t>
                      </a:r>
                    </a:p>
                  </a:txBody>
                  <a:tcPr marL="9525" marR="9525" marT="9525" marB="0" anchor="ctr">
                    <a:lnL>
                      <a:noFill/>
                    </a:lnL>
                    <a:lnR>
                      <a:noFill/>
                    </a:lnR>
                    <a:lnT>
                      <a:noFill/>
                    </a:lnT>
                    <a:lnB>
                      <a:noFill/>
                    </a:lnB>
                  </a:tcPr>
                </a:tc>
                <a:extLst>
                  <a:ext uri="{0D108BD9-81ED-4DB2-BD59-A6C34878D82A}">
                    <a16:rowId xmlns:a16="http://schemas.microsoft.com/office/drawing/2014/main" val="3737182768"/>
                  </a:ext>
                </a:extLst>
              </a:tr>
              <a:tr h="238723">
                <a:tc>
                  <a:txBody>
                    <a:bodyPr/>
                    <a:lstStyle/>
                    <a:p>
                      <a:pPr algn="l" fontAlgn="b"/>
                      <a:r>
                        <a:rPr lang="en-US" sz="14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$455.28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$455.28 </a:t>
                      </a:r>
                    </a:p>
                  </a:txBody>
                  <a:tcPr marL="9525" marR="9525" marT="9525" marB="0" anchor="ctr">
                    <a:lnL>
                      <a:noFill/>
                    </a:lnL>
                    <a:lnR>
                      <a:noFill/>
                    </a:lnR>
                    <a:lnT>
                      <a:noFill/>
                    </a:lnT>
                    <a:lnB>
                      <a:noFill/>
                    </a:lnB>
                  </a:tcPr>
                </a:tc>
                <a:extLst>
                  <a:ext uri="{0D108BD9-81ED-4DB2-BD59-A6C34878D82A}">
                    <a16:rowId xmlns:a16="http://schemas.microsoft.com/office/drawing/2014/main" val="612683360"/>
                  </a:ext>
                </a:extLst>
              </a:tr>
              <a:tr h="238723">
                <a:tc>
                  <a:txBody>
                    <a:bodyPr/>
                    <a:lstStyle/>
                    <a:p>
                      <a:pPr algn="l" fontAlgn="b"/>
                      <a:r>
                        <a:rPr lang="en-US" sz="1400" b="0" i="0" u="none" strike="noStrike">
                          <a:solidFill>
                            <a:srgbClr val="000000"/>
                          </a:solidFill>
                          <a:effectLst/>
                          <a:latin typeface="Arial" panose="020B0604020202020204" pitchFamily="34" charset="0"/>
                        </a:rPr>
                        <a:t>3.96 - Miscellaneous Income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697233357"/>
                  </a:ext>
                </a:extLst>
              </a:tr>
              <a:tr h="238723">
                <a:tc>
                  <a:txBody>
                    <a:bodyPr/>
                    <a:lstStyle/>
                    <a:p>
                      <a:pPr algn="l" fontAlgn="b"/>
                      <a:r>
                        <a:rPr lang="en-US" sz="14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$455.28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$309,773.74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$310,229.02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4245259163"/>
                  </a:ext>
                </a:extLst>
              </a:tr>
              <a:tr h="238723">
                <a:tc>
                  <a:txBody>
                    <a:bodyPr/>
                    <a:lstStyle/>
                    <a:p>
                      <a:pPr algn="l" fontAlgn="b"/>
                      <a:r>
                        <a:rPr lang="en-US" sz="1400" b="1" i="0" u="none" strike="noStrike">
                          <a:solidFill>
                            <a:srgbClr val="000000"/>
                          </a:solidFill>
                          <a:effectLst/>
                          <a:latin typeface="Arial" panose="020B0604020202020204" pitchFamily="34" charset="0"/>
                        </a:rPr>
                        <a:t>Gross Profit</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$455.28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$309,773.74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$310,229.02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48536345"/>
                  </a:ext>
                </a:extLst>
              </a:tr>
              <a:tr h="238723">
                <a:tc>
                  <a:txBody>
                    <a:bodyPr/>
                    <a:lstStyle/>
                    <a:p>
                      <a:pPr algn="l" fontAlgn="b"/>
                      <a:r>
                        <a:rPr lang="en-US" sz="14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214426453"/>
                  </a:ext>
                </a:extLst>
              </a:tr>
              <a:tr h="238723">
                <a:tc>
                  <a:txBody>
                    <a:bodyPr/>
                    <a:lstStyle/>
                    <a:p>
                      <a:pPr algn="l" fontAlgn="b"/>
                      <a:r>
                        <a:rPr lang="en-US" sz="14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$9,630.90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$9,630.90 </a:t>
                      </a:r>
                    </a:p>
                  </a:txBody>
                  <a:tcPr marL="9525" marR="9525" marT="9525" marB="0" anchor="ctr">
                    <a:lnL>
                      <a:noFill/>
                    </a:lnL>
                    <a:lnR>
                      <a:noFill/>
                    </a:lnR>
                    <a:lnT>
                      <a:noFill/>
                    </a:lnT>
                    <a:lnB>
                      <a:noFill/>
                    </a:lnB>
                  </a:tcPr>
                </a:tc>
                <a:extLst>
                  <a:ext uri="{0D108BD9-81ED-4DB2-BD59-A6C34878D82A}">
                    <a16:rowId xmlns:a16="http://schemas.microsoft.com/office/drawing/2014/main" val="2469564996"/>
                  </a:ext>
                </a:extLst>
              </a:tr>
              <a:tr h="238723">
                <a:tc>
                  <a:txBody>
                    <a:bodyPr/>
                    <a:lstStyle/>
                    <a:p>
                      <a:pPr algn="l" fontAlgn="b"/>
                      <a:r>
                        <a:rPr lang="en-US" sz="14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$6,763.20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$6,763.20 </a:t>
                      </a:r>
                    </a:p>
                  </a:txBody>
                  <a:tcPr marL="9525" marR="9525" marT="9525" marB="0" anchor="ctr">
                    <a:lnL>
                      <a:noFill/>
                    </a:lnL>
                    <a:lnR>
                      <a:noFill/>
                    </a:lnR>
                    <a:lnT>
                      <a:noFill/>
                    </a:lnT>
                    <a:lnB>
                      <a:noFill/>
                    </a:lnB>
                  </a:tcPr>
                </a:tc>
                <a:extLst>
                  <a:ext uri="{0D108BD9-81ED-4DB2-BD59-A6C34878D82A}">
                    <a16:rowId xmlns:a16="http://schemas.microsoft.com/office/drawing/2014/main" val="2579313590"/>
                  </a:ext>
                </a:extLst>
              </a:tr>
              <a:tr h="238723">
                <a:tc>
                  <a:txBody>
                    <a:bodyPr/>
                    <a:lstStyle/>
                    <a:p>
                      <a:pPr algn="l" fontAlgn="b"/>
                      <a:r>
                        <a:rPr lang="en-US" sz="14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$45,710.87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$45,710.87 </a:t>
                      </a:r>
                    </a:p>
                  </a:txBody>
                  <a:tcPr marL="9525" marR="9525" marT="9525" marB="0" anchor="ctr">
                    <a:lnL>
                      <a:noFill/>
                    </a:lnL>
                    <a:lnR>
                      <a:noFill/>
                    </a:lnR>
                    <a:lnT>
                      <a:noFill/>
                    </a:lnT>
                    <a:lnB>
                      <a:noFill/>
                    </a:lnB>
                  </a:tcPr>
                </a:tc>
                <a:extLst>
                  <a:ext uri="{0D108BD9-81ED-4DB2-BD59-A6C34878D82A}">
                    <a16:rowId xmlns:a16="http://schemas.microsoft.com/office/drawing/2014/main" val="909111101"/>
                  </a:ext>
                </a:extLst>
              </a:tr>
              <a:tr h="238723">
                <a:tc>
                  <a:txBody>
                    <a:bodyPr/>
                    <a:lstStyle/>
                    <a:p>
                      <a:pPr algn="l" fontAlgn="b"/>
                      <a:r>
                        <a:rPr lang="en-US" sz="14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$114,318.15 </a:t>
                      </a:r>
                    </a:p>
                  </a:txBody>
                  <a:tcPr marL="9525" marR="9525" marT="9525" marB="0" anchor="ctr">
                    <a:lnL>
                      <a:noFill/>
                    </a:lnL>
                    <a:lnR>
                      <a:noFill/>
                    </a:lnR>
                    <a:lnT>
                      <a:noFill/>
                    </a:lnT>
                    <a:lnB>
                      <a:noFill/>
                    </a:lnB>
                  </a:tcPr>
                </a:tc>
                <a:extLst>
                  <a:ext uri="{0D108BD9-81ED-4DB2-BD59-A6C34878D82A}">
                    <a16:rowId xmlns:a16="http://schemas.microsoft.com/office/drawing/2014/main" val="4066832831"/>
                  </a:ext>
                </a:extLst>
              </a:tr>
              <a:tr h="238723">
                <a:tc>
                  <a:txBody>
                    <a:bodyPr/>
                    <a:lstStyle/>
                    <a:p>
                      <a:pPr algn="l" fontAlgn="b"/>
                      <a:r>
                        <a:rPr lang="en-US" sz="14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$38,925.72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$38,925.72 </a:t>
                      </a:r>
                    </a:p>
                  </a:txBody>
                  <a:tcPr marL="9525" marR="9525" marT="9525" marB="0" anchor="ctr">
                    <a:lnL>
                      <a:noFill/>
                    </a:lnL>
                    <a:lnR>
                      <a:noFill/>
                    </a:lnR>
                    <a:lnT>
                      <a:noFill/>
                    </a:lnT>
                    <a:lnB>
                      <a:noFill/>
                    </a:lnB>
                  </a:tcPr>
                </a:tc>
                <a:extLst>
                  <a:ext uri="{0D108BD9-81ED-4DB2-BD59-A6C34878D82A}">
                    <a16:rowId xmlns:a16="http://schemas.microsoft.com/office/drawing/2014/main" val="1855071911"/>
                  </a:ext>
                </a:extLst>
              </a:tr>
              <a:tr h="238723">
                <a:tc>
                  <a:txBody>
                    <a:bodyPr/>
                    <a:lstStyle/>
                    <a:p>
                      <a:pPr algn="l" fontAlgn="b"/>
                      <a:r>
                        <a:rPr lang="en-US" sz="14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$22,415.00 </a:t>
                      </a:r>
                    </a:p>
                  </a:txBody>
                  <a:tcPr marL="9525" marR="9525" marT="9525" marB="0" anchor="ctr">
                    <a:lnL>
                      <a:noFill/>
                    </a:lnL>
                    <a:lnR>
                      <a:noFill/>
                    </a:lnR>
                    <a:lnT>
                      <a:noFill/>
                    </a:lnT>
                    <a:lnB>
                      <a:noFill/>
                    </a:lnB>
                  </a:tcPr>
                </a:tc>
                <a:extLst>
                  <a:ext uri="{0D108BD9-81ED-4DB2-BD59-A6C34878D82A}">
                    <a16:rowId xmlns:a16="http://schemas.microsoft.com/office/drawing/2014/main" val="2997607109"/>
                  </a:ext>
                </a:extLst>
              </a:tr>
              <a:tr h="238723">
                <a:tc>
                  <a:txBody>
                    <a:bodyPr/>
                    <a:lstStyle/>
                    <a:p>
                      <a:pPr algn="l" fontAlgn="b"/>
                      <a:r>
                        <a:rPr lang="en-US" sz="14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$80.33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$3,239.83 </a:t>
                      </a:r>
                    </a:p>
                  </a:txBody>
                  <a:tcPr marL="9525" marR="9525" marT="9525" marB="0" anchor="ctr">
                    <a:lnL>
                      <a:noFill/>
                    </a:lnL>
                    <a:lnR>
                      <a:noFill/>
                    </a:lnR>
                    <a:lnT>
                      <a:noFill/>
                    </a:lnT>
                    <a:lnB>
                      <a:noFill/>
                    </a:lnB>
                  </a:tcPr>
                </a:tc>
                <a:extLst>
                  <a:ext uri="{0D108BD9-81ED-4DB2-BD59-A6C34878D82A}">
                    <a16:rowId xmlns:a16="http://schemas.microsoft.com/office/drawing/2014/main" val="3533680844"/>
                  </a:ext>
                </a:extLst>
              </a:tr>
              <a:tr h="238723">
                <a:tc>
                  <a:txBody>
                    <a:bodyPr/>
                    <a:lstStyle/>
                    <a:p>
                      <a:pPr algn="l" fontAlgn="b"/>
                      <a:r>
                        <a:rPr lang="en-US" sz="14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851120541"/>
                  </a:ext>
                </a:extLst>
              </a:tr>
              <a:tr h="238723">
                <a:tc>
                  <a:txBody>
                    <a:bodyPr/>
                    <a:lstStyle/>
                    <a:p>
                      <a:pPr algn="l" fontAlgn="b"/>
                      <a:r>
                        <a:rPr lang="en-US" sz="14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$80.33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$241,983.34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$242,063.67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722715593"/>
                  </a:ext>
                </a:extLst>
              </a:tr>
              <a:tr h="238723">
                <a:tc>
                  <a:txBody>
                    <a:bodyPr/>
                    <a:lstStyle/>
                    <a:p>
                      <a:pPr algn="l" fontAlgn="ctr"/>
                      <a:r>
                        <a:rPr lang="en-US" sz="1400" b="1" i="0" u="none" strike="noStrike">
                          <a:solidFill>
                            <a:srgbClr val="000000"/>
                          </a:solidFill>
                          <a:effectLst/>
                          <a:latin typeface="Arial" panose="020B0604020202020204" pitchFamily="34" charset="0"/>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$374.95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$67,790.40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$68,165.35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41010217"/>
                  </a:ext>
                </a:extLst>
              </a:tr>
              <a:tr h="238723">
                <a:tc>
                  <a:txBody>
                    <a:bodyPr/>
                    <a:lstStyle/>
                    <a:p>
                      <a:pPr algn="l" fontAlgn="ctr"/>
                      <a:r>
                        <a:rPr lang="en-US" sz="14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$374.95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$67,790.40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$68,165.35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195731051"/>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67823</TotalTime>
  <Words>2617</Words>
  <Application>Microsoft Office PowerPoint</Application>
  <PresentationFormat>On-screen Show (4:3)</PresentationFormat>
  <Paragraphs>823</Paragraphs>
  <Slides>12</Slides>
  <Notes>11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2" baseType="lpstr">
      <vt:lpstr>Arial Unicode MS</vt:lpstr>
      <vt:lpstr>굴림</vt:lpstr>
      <vt:lpstr>MS Gothic</vt:lpstr>
      <vt:lpstr>MS PGothic</vt:lpstr>
      <vt:lpstr>Arial</vt:lpstr>
      <vt:lpstr>Calibri</vt:lpstr>
      <vt:lpstr>Tahoma</vt:lpstr>
      <vt:lpstr>Times New Roman</vt:lpstr>
      <vt:lpstr>802-11-Submission</vt:lpstr>
      <vt:lpstr>Document</vt:lpstr>
      <vt:lpstr>Treasurer Report May 2017  - Deajeon</vt:lpstr>
      <vt:lpstr>Abstract</vt:lpstr>
      <vt:lpstr>PowerPoint Presentation</vt:lpstr>
      <vt:lpstr>PowerPoint Presentation</vt:lpstr>
      <vt:lpstr>Atlanta, Jan 2017 Budget Report</vt:lpstr>
      <vt:lpstr>Daejeon, May 2017 Budget Estimate</vt:lpstr>
      <vt:lpstr>Historical Attendance</vt:lpstr>
      <vt:lpstr>Historical Attendance</vt:lpstr>
      <vt:lpstr>PowerPoint Presentation</vt:lpstr>
      <vt:lpstr>PowerPoint Presentation</vt:lpstr>
      <vt:lpstr>PowerPoint Presentation</vt:lpstr>
      <vt:lpstr>PowerPoint Presentation</vt:lpstr>
    </vt:vector>
  </TitlesOfParts>
  <Manager>Benjamin A. Rolfe</Manager>
  <Company>BCA, CSR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May 2017 Deajeon</dc:title>
  <dc:creator>Jon Rosdahl</dc:creator>
  <cp:keywords>May 2017</cp:keywords>
  <dc:description>Ben Rolfe (BCA); Jon Rosdahl (Qualcomm)</dc:description>
  <cp:lastModifiedBy>Jon Rosdahl</cp:lastModifiedBy>
  <cp:revision>381</cp:revision>
  <cp:lastPrinted>1601-01-01T00:00:00Z</cp:lastPrinted>
  <dcterms:created xsi:type="dcterms:W3CDTF">2012-05-13T15:07:35Z</dcterms:created>
  <dcterms:modified xsi:type="dcterms:W3CDTF">2017-05-07T15:35:30Z</dcterms:modified>
</cp:coreProperties>
</file>