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9" r:id="rId2"/>
    <p:sldId id="270" r:id="rId3"/>
    <p:sldId id="360" r:id="rId4"/>
    <p:sldId id="509" r:id="rId5"/>
    <p:sldId id="478" r:id="rId6"/>
    <p:sldId id="496" r:id="rId7"/>
    <p:sldId id="481" r:id="rId8"/>
    <p:sldId id="499" r:id="rId9"/>
    <p:sldId id="497" r:id="rId10"/>
    <p:sldId id="498" r:id="rId11"/>
    <p:sldId id="486" r:id="rId12"/>
    <p:sldId id="275" r:id="rId13"/>
    <p:sldId id="382" r:id="rId14"/>
    <p:sldId id="501" r:id="rId15"/>
    <p:sldId id="513" r:id="rId16"/>
    <p:sldId id="516" r:id="rId17"/>
    <p:sldId id="518" r:id="rId18"/>
    <p:sldId id="521" r:id="rId19"/>
    <p:sldId id="517" r:id="rId20"/>
    <p:sldId id="520" r:id="rId21"/>
    <p:sldId id="459" r:id="rId22"/>
    <p:sldId id="512" r:id="rId23"/>
    <p:sldId id="508" r:id="rId24"/>
    <p:sldId id="523" r:id="rId25"/>
    <p:sldId id="524" r:id="rId26"/>
    <p:sldId id="505" r:id="rId27"/>
    <p:sldId id="506" r:id="rId28"/>
    <p:sldId id="522" r:id="rId29"/>
    <p:sldId id="301" r:id="rId3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4" autoAdjust="0"/>
    <p:restoredTop sz="97869" autoAdjust="0"/>
  </p:normalViewPr>
  <p:slideViewPr>
    <p:cSldViewPr>
      <p:cViewPr varScale="1">
        <p:scale>
          <a:sx n="73" d="100"/>
          <a:sy n="73" d="100"/>
        </p:scale>
        <p:origin x="78" y="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mr-IN" smtClean="0"/>
              <a:t>doc.: IEEE 802.11-17/0562r4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mr-IN" sz="1400" smtClean="0"/>
              <a:t>doc.: IEEE 802.11-17/0562r4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88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doc.: IEEE 802.11-17/0562r4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doc.: IEEE 802.11-17/0562r4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31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doc.: IEEE 802.11-17/0562r4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31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mr-IN" sz="1400" smtClean="0"/>
              <a:t>doc.: IEEE 802.11-17/0562r4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298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664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601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9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498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doc.: IEEE 802.11-17/0562r4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doc.: IEEE 802.11-17/0562r4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85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84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2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mr-IN" smtClean="0"/>
              <a:t>doc.: IEEE 802.11-17/0562r4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9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802.11-17/0562r5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612-01-0jtc-resolution-of-comments-from-n16608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790-02-00lc-lc-liaison-statement-to-itu-r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634-04-0000-proposed-ls-to-etsi-bran-wrt-802-11-exception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629-01-0jtc-proposed-reponse-to-comment-on-802-11-60-day-ballot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612-01-0jtc-resolution-of-comments-from-n16608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634-04-0000-proposed-ls-to-etsi-bran-wrt-802-11-exception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78-02-AANI-reply-ls-to-reply-ls-from-3gpp-ran2-on-estimated-throughput-11-17-315r0.doc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738-03-0000-proposed-ls-to-3gpp-ran4-on-sir-for-below-ed-tests.doc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74-03-AANI-draft-ls-from-802-11-to-3gpp-sa-requesting-status-and-information-on-wlan-integration-in-3gpp-nextgen-system.doc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78-01-AANI-reply-ls-to-reply-ls-from-3gpp-ran2-on-estimated-throughput-11-17-315r0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738-02-0000-proposed-ls-to-3gpp-ran4-on-sir-for-below-ed-tests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629-01-0jtc-proposed-reponse-to-comment-on-802-11-60-day-ballot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2017-05-16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290403"/>
              </p:ext>
            </p:extLst>
          </p:nvPr>
        </p:nvGraphicFramePr>
        <p:xfrm>
          <a:off x="538163" y="2659063"/>
          <a:ext cx="7534275" cy="181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3" name="Document" r:id="rId4" imgW="8534400" imgH="2057400" progId="Word.Document.8">
                  <p:embed/>
                </p:oleObj>
              </mc:Choice>
              <mc:Fallback>
                <p:oleObj name="Document" r:id="rId4" imgW="8534400" imgH="20574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659063"/>
                        <a:ext cx="7534275" cy="181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ISO/IEC/JTC1 Ballot comments: 802.11ai-2016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sz="2800" dirty="0" smtClean="0"/>
              <a:t>A</a:t>
            </a:r>
            <a:r>
              <a:rPr lang="en-AU" sz="2800" b="1" dirty="0" smtClean="0">
                <a:ea typeface="+mn-ea"/>
                <a:cs typeface="+mn-cs"/>
              </a:rPr>
              <a:t>pprove </a:t>
            </a:r>
            <a:r>
              <a:rPr lang="en-AU" sz="2800" b="1" dirty="0">
                <a:ea typeface="+mn-ea"/>
                <a:cs typeface="+mn-cs"/>
              </a:rPr>
              <a:t>the text </a:t>
            </a:r>
            <a:r>
              <a:rPr lang="en-AU" sz="2800" b="1" dirty="0" smtClean="0">
                <a:ea typeface="+mn-ea"/>
                <a:cs typeface="+mn-cs"/>
              </a:rPr>
              <a:t>in </a:t>
            </a:r>
            <a:r>
              <a:rPr lang="en-AU" sz="2800" b="1" dirty="0" smtClean="0">
                <a:ea typeface="+mn-ea"/>
                <a:cs typeface="+mn-cs"/>
                <a:hlinkClick r:id="rId3"/>
              </a:rPr>
              <a:t>11-17-0612-01</a:t>
            </a:r>
            <a:r>
              <a:rPr lang="en-AU" sz="2800" b="1" dirty="0" smtClean="0">
                <a:ea typeface="+mn-ea"/>
                <a:cs typeface="+mn-cs"/>
              </a:rPr>
              <a:t> as </a:t>
            </a:r>
            <a:r>
              <a:rPr lang="en-AU" sz="2800" b="1" dirty="0">
                <a:ea typeface="+mn-ea"/>
                <a:cs typeface="+mn-cs"/>
              </a:rPr>
              <a:t>the response to the comments </a:t>
            </a:r>
            <a:r>
              <a:rPr lang="en-AU" sz="2800" b="1" dirty="0" smtClean="0">
                <a:ea typeface="+mn-ea"/>
                <a:cs typeface="+mn-cs"/>
              </a:rPr>
              <a:t>on IEEE </a:t>
            </a:r>
            <a:r>
              <a:rPr lang="en-AU" sz="2800" b="1" dirty="0" err="1" smtClean="0">
                <a:ea typeface="+mn-ea"/>
                <a:cs typeface="+mn-cs"/>
              </a:rPr>
              <a:t>Std</a:t>
            </a:r>
            <a:r>
              <a:rPr lang="en-AU" sz="2800" b="1" dirty="0" smtClean="0">
                <a:ea typeface="+mn-ea"/>
                <a:cs typeface="+mn-cs"/>
              </a:rPr>
              <a:t> 802.11ai-2016 </a:t>
            </a:r>
            <a:r>
              <a:rPr lang="en-AU" sz="2800" b="1" dirty="0">
                <a:ea typeface="+mn-ea"/>
                <a:cs typeface="+mn-cs"/>
              </a:rPr>
              <a:t>during the 60-day ballot in ISO/IEC JTC1 under the PSDO agreement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Andrew Myles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  <a:r>
              <a:rPr lang="en-US" dirty="0" smtClean="0"/>
              <a:t>Dan Harkins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56-0-3 Passes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JTC1/SC6 SC: Moved: Dan Harkins Seconded: Stuart Kerry Result: 5-0-0</a:t>
            </a:r>
            <a:endParaRPr lang="en-US" sz="1800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654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 TIG </a:t>
            </a:r>
            <a:r>
              <a:rPr lang="en-GB" dirty="0" smtClean="0"/>
              <a:t>ITU-R </a:t>
            </a:r>
            <a:r>
              <a:rPr lang="en-GB" dirty="0"/>
              <a:t>SG1 WP1A </a:t>
            </a:r>
            <a:r>
              <a:rPr lang="en-US" dirty="0" smtClean="0"/>
              <a:t>Liaison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Approve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mentor.ieee.org/802.11/dcn/17/11-17-0790-02-00lc-lc-liaison-statement-to-itu-r.docx</a:t>
            </a:r>
            <a:r>
              <a:rPr lang="en-GB" dirty="0" smtClean="0"/>
              <a:t> , granting the WG chair editorial license, and send to 802.18 for consideration to forward to ITU-R </a:t>
            </a:r>
            <a:r>
              <a:rPr lang="en-GB" dirty="0"/>
              <a:t>SG1 </a:t>
            </a:r>
            <a:r>
              <a:rPr lang="en-GB" dirty="0" smtClean="0"/>
              <a:t>WP1A.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 smtClean="0"/>
              <a:t>Nikola </a:t>
            </a:r>
            <a:r>
              <a:rPr lang="en-AU" dirty="0" err="1" smtClean="0"/>
              <a:t>Serafimovski</a:t>
            </a:r>
            <a:endParaRPr lang="en-AU" dirty="0"/>
          </a:p>
          <a:p>
            <a:r>
              <a:rPr lang="en-AU" dirty="0"/>
              <a:t>Seconded</a:t>
            </a:r>
            <a:r>
              <a:rPr lang="en-AU" dirty="0" smtClean="0"/>
              <a:t>: Jon </a:t>
            </a:r>
            <a:r>
              <a:rPr lang="en-AU" dirty="0" err="1" smtClean="0"/>
              <a:t>Notor</a:t>
            </a:r>
            <a:endParaRPr lang="en-AU" dirty="0" smtClean="0"/>
          </a:p>
          <a:p>
            <a:r>
              <a:rPr lang="en-AU" dirty="0" smtClean="0"/>
              <a:t>Result: 20-12-44 Passes</a:t>
            </a: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373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72171"/>
              </p:ext>
            </p:extLst>
          </p:nvPr>
        </p:nvGraphicFramePr>
        <p:xfrm>
          <a:off x="152400" y="856019"/>
          <a:ext cx="8839200" cy="4935182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5265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June 8, 15, 22,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6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June 29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May 22,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12,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May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26, June 2, 16, 23, 30, July 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June 1, 15, Mon June 26, Wed June 28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June 8, 22, Tues June 27, Thurs June 29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July 20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May 24, 31, June 7, 14, 21,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May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77627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5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19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 May 30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23, June 30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 30, June 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3562" y="5955268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 Seconded:   Result: 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Moved, Approve </a:t>
            </a:r>
            <a:r>
              <a:rPr lang="en-GB" dirty="0"/>
              <a:t>the liaison statement in 11-16/1574r3 from IEEE </a:t>
            </a:r>
            <a:r>
              <a:rPr lang="en-GB" dirty="0" smtClean="0"/>
              <a:t>802.11 </a:t>
            </a:r>
            <a:r>
              <a:rPr lang="en-GB" dirty="0"/>
              <a:t>to 3GPP SA Requesting Status and Information on WLAN integration in 3GPP </a:t>
            </a:r>
            <a:r>
              <a:rPr lang="en-GB" dirty="0" err="1"/>
              <a:t>NextGen</a:t>
            </a:r>
            <a:r>
              <a:rPr lang="en-GB" dirty="0"/>
              <a:t> System, granting the WG chair editorial license.</a:t>
            </a:r>
          </a:p>
          <a:p>
            <a:endParaRPr lang="en-GB" dirty="0"/>
          </a:p>
          <a:p>
            <a:r>
              <a:rPr lang="en-GB" dirty="0"/>
              <a:t>Moved</a:t>
            </a:r>
            <a:r>
              <a:rPr lang="en-GB" dirty="0" smtClean="0"/>
              <a:t>: Joseph Levy (on behalf of AANI)</a:t>
            </a:r>
          </a:p>
          <a:p>
            <a:r>
              <a:rPr lang="en-GB" dirty="0" smtClean="0"/>
              <a:t>Seconded: Michael </a:t>
            </a:r>
            <a:r>
              <a:rPr lang="en-GB" dirty="0" err="1" smtClean="0"/>
              <a:t>Montemurro</a:t>
            </a:r>
            <a:endParaRPr lang="en-GB" dirty="0" smtClean="0"/>
          </a:p>
          <a:p>
            <a:r>
              <a:rPr lang="en-GB" dirty="0" smtClean="0"/>
              <a:t>Result: 31-0-4</a:t>
            </a:r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[In SC, 9-0-1]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961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WG motion</a:t>
            </a:r>
          </a:p>
          <a:p>
            <a:pPr lvl="1"/>
            <a:r>
              <a:rPr lang="en-AU" i="1" dirty="0"/>
              <a:t>The IEEE 802.11 WG approves a LS using the text contained in </a:t>
            </a:r>
            <a:r>
              <a:rPr lang="en-AU" i="1" dirty="0">
                <a:hlinkClick r:id="rId2"/>
              </a:rPr>
              <a:t>11-17-0634-04</a:t>
            </a:r>
            <a:r>
              <a:rPr lang="en-AU" i="1" dirty="0"/>
              <a:t> be sent to ETSI BRAN after 6 June 2017 and before 17 June 2017 </a:t>
            </a:r>
          </a:p>
          <a:p>
            <a:pPr lvl="1"/>
            <a:r>
              <a:rPr lang="en-AU" dirty="0"/>
              <a:t>Moved</a:t>
            </a:r>
            <a:r>
              <a:rPr lang="en-AU" dirty="0" smtClean="0"/>
              <a:t>: Andrew Myles</a:t>
            </a:r>
            <a:endParaRPr lang="en-AU" dirty="0"/>
          </a:p>
          <a:p>
            <a:pPr lvl="1"/>
            <a:r>
              <a:rPr lang="en-AU" dirty="0"/>
              <a:t>Seconded: </a:t>
            </a:r>
            <a:r>
              <a:rPr lang="en-AU" dirty="0" smtClean="0"/>
              <a:t>Al </a:t>
            </a:r>
            <a:r>
              <a:rPr lang="en-AU" dirty="0" err="1" smtClean="0"/>
              <a:t>Petrick</a:t>
            </a:r>
            <a:endParaRPr lang="en-AU" dirty="0"/>
          </a:p>
          <a:p>
            <a:pPr lvl="1"/>
            <a:r>
              <a:rPr lang="en-AU" dirty="0"/>
              <a:t>Result</a:t>
            </a:r>
            <a:r>
              <a:rPr lang="en-AU" dirty="0" smtClean="0"/>
              <a:t>: 29-0-7</a:t>
            </a:r>
            <a:endParaRPr lang="en-AU" dirty="0"/>
          </a:p>
          <a:p>
            <a:pPr lvl="1"/>
            <a:r>
              <a:rPr lang="en-AU" dirty="0"/>
              <a:t>Note: this LS needs to be approved by the 802 EC on 6 June, but needs to be submitted to ETSI BRAN by 19 </a:t>
            </a:r>
            <a:r>
              <a:rPr lang="en-AU" dirty="0" smtClean="0"/>
              <a:t>June</a:t>
            </a:r>
          </a:p>
          <a:p>
            <a:pPr lvl="1"/>
            <a:endParaRPr lang="en-AU" dirty="0"/>
          </a:p>
          <a:p>
            <a:r>
              <a:rPr lang="en-US" dirty="0" smtClean="0"/>
              <a:t>[in ad hoc, 14-1-3]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7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Liaise 11ak Draft 4.0</a:t>
            </a:r>
            <a:br>
              <a:rPr lang="en-US" dirty="0" smtClean="0"/>
            </a:br>
            <a:r>
              <a:rPr lang="en-US" dirty="0" smtClean="0"/>
              <a:t>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Moved, to liaise the following draft to ISO/IEC JTC1/SC6 </a:t>
            </a:r>
            <a:r>
              <a:rPr lang="en-GB" sz="2800" dirty="0" smtClean="0"/>
              <a:t>for information under </a:t>
            </a:r>
            <a:r>
              <a:rPr lang="en-GB" sz="2800" dirty="0"/>
              <a:t>the PSDO agreement: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/>
              <a:t>P802.11ak D4.0</a:t>
            </a:r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Moved: </a:t>
            </a:r>
            <a:r>
              <a:rPr lang="en-GB" sz="2400" dirty="0" smtClean="0"/>
              <a:t>Donald Eastlake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Seconded: </a:t>
            </a:r>
            <a:r>
              <a:rPr lang="en-GB" sz="2400" dirty="0" smtClean="0"/>
              <a:t>Jon </a:t>
            </a:r>
            <a:r>
              <a:rPr lang="en-GB" sz="2400" dirty="0" err="1" smtClean="0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Results: </a:t>
            </a:r>
            <a:r>
              <a:rPr lang="en-GB" sz="2400" dirty="0" smtClean="0"/>
              <a:t>34-0-0</a:t>
            </a:r>
            <a:endParaRPr lang="en-GB" sz="2400" dirty="0"/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[In TG  Moved: Mark Hamilton   Seconded: Jon </a:t>
            </a:r>
            <a:r>
              <a:rPr lang="en-GB" sz="2400" dirty="0" err="1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Yes: 3    No: 1    Abstain: 1]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400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Continuation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WG </a:t>
            </a:r>
            <a:r>
              <a:rPr lang="en-AU" dirty="0"/>
              <a:t>motion</a:t>
            </a:r>
          </a:p>
          <a:p>
            <a:pPr lvl="1"/>
            <a:r>
              <a:rPr lang="en-AU" i="1" dirty="0"/>
              <a:t>The IEEE 802.11 WG approves transitioning the PDED ad hoc to the Coexistence Standing Committee with scope  </a:t>
            </a:r>
          </a:p>
          <a:p>
            <a:pPr lvl="2"/>
            <a:r>
              <a:rPr lang="en-AU" i="1" dirty="0"/>
              <a:t>Discuss the use of PD, ED or other coexistence mechanisms with the goal of promoting “fair access” to unlicensed spectrum for all technologies including  IEEE 802.11</a:t>
            </a:r>
          </a:p>
          <a:p>
            <a:pPr lvl="2"/>
            <a:r>
              <a:rPr lang="en-AU" i="1" dirty="0"/>
              <a:t>Promote an environment that enables IEEE 802.11ax to have “fair access” to global unlicensed spectrum in the 5GHz band</a:t>
            </a:r>
          </a:p>
          <a:p>
            <a:pPr lvl="1"/>
            <a:r>
              <a:rPr lang="en-AU" dirty="0"/>
              <a:t>Moved</a:t>
            </a:r>
            <a:r>
              <a:rPr lang="en-AU" dirty="0" smtClean="0"/>
              <a:t>: Andrew Myles</a:t>
            </a:r>
            <a:endParaRPr lang="en-AU" dirty="0"/>
          </a:p>
          <a:p>
            <a:pPr lvl="1"/>
            <a:r>
              <a:rPr lang="en-AU" dirty="0"/>
              <a:t>Seconded</a:t>
            </a:r>
            <a:r>
              <a:rPr lang="en-AU" dirty="0" smtClean="0"/>
              <a:t>: Nikola </a:t>
            </a:r>
            <a:r>
              <a:rPr lang="en-AU" dirty="0" err="1" smtClean="0"/>
              <a:t>Serafimovski</a:t>
            </a:r>
            <a:endParaRPr lang="en-AU" dirty="0"/>
          </a:p>
          <a:p>
            <a:pPr lvl="1"/>
            <a:r>
              <a:rPr lang="en-AU" dirty="0"/>
              <a:t>Result</a:t>
            </a:r>
            <a:r>
              <a:rPr lang="en-AU" dirty="0" smtClean="0"/>
              <a:t>: 23-5-7</a:t>
            </a:r>
            <a:endParaRPr lang="en-AU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6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Re-Affirmation of Andrew Myles as Coexistence Standing Committee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Moved, to re-affirm Andrew Myles as Chair of the Coexistence Standing Committee.</a:t>
            </a:r>
          </a:p>
          <a:p>
            <a:pPr lvl="1"/>
            <a:r>
              <a:rPr lang="en-US" dirty="0" smtClean="0"/>
              <a:t>Mover: Mark Hamilton</a:t>
            </a:r>
          </a:p>
          <a:p>
            <a:pPr lvl="1"/>
            <a:r>
              <a:rPr lang="en-US" dirty="0" smtClean="0"/>
              <a:t>Seconder: Dan Harkins</a:t>
            </a:r>
          </a:p>
          <a:p>
            <a:r>
              <a:rPr lang="en-US" dirty="0" smtClean="0"/>
              <a:t>Results: approved by unanimous consent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Liaise 11aj Draft 5.0</a:t>
            </a:r>
            <a:br>
              <a:rPr lang="en-US" dirty="0" smtClean="0"/>
            </a:br>
            <a:r>
              <a:rPr lang="en-US" dirty="0" smtClean="0"/>
              <a:t>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Moved, to liaise the following draft to ISO/IEC JTC1/SC6 </a:t>
            </a:r>
            <a:r>
              <a:rPr lang="en-GB" sz="2800" dirty="0" smtClean="0"/>
              <a:t>for information under </a:t>
            </a:r>
            <a:r>
              <a:rPr lang="en-GB" sz="2800" dirty="0"/>
              <a:t>the PSDO agreement: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 smtClean="0"/>
              <a:t>P802.11aj D5.0</a:t>
            </a:r>
            <a:endParaRPr lang="en-GB" sz="2400" dirty="0"/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Moved: </a:t>
            </a:r>
            <a:r>
              <a:rPr lang="en-GB" sz="2400" dirty="0" err="1" smtClean="0"/>
              <a:t>Jiamin</a:t>
            </a:r>
            <a:r>
              <a:rPr lang="en-GB" sz="2400" dirty="0" smtClean="0"/>
              <a:t> Chen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Seconded: </a:t>
            </a:r>
            <a:r>
              <a:rPr lang="en-GB" sz="2400" dirty="0" smtClean="0"/>
              <a:t>Jon </a:t>
            </a:r>
            <a:r>
              <a:rPr lang="en-GB" sz="2400" dirty="0" err="1" smtClean="0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Results: </a:t>
            </a:r>
            <a:r>
              <a:rPr lang="en-GB" sz="2400" dirty="0" smtClean="0"/>
              <a:t>31-0-0</a:t>
            </a:r>
            <a:endParaRPr lang="en-GB" sz="2400" dirty="0"/>
          </a:p>
          <a:p>
            <a:pPr lvl="1">
              <a:lnSpc>
                <a:spcPct val="80000"/>
              </a:lnSpc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3787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May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R2: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R4: Includes EC motions (Plenary only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R5: Updated with EC agenda numbering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Liaise 11aq Draft 8.0</a:t>
            </a:r>
            <a:br>
              <a:rPr lang="en-US" dirty="0" smtClean="0"/>
            </a:br>
            <a:r>
              <a:rPr lang="en-US" dirty="0" smtClean="0"/>
              <a:t>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Moved, to liaise the following draft to ISO/IEC JTC1/SC6 </a:t>
            </a:r>
            <a:r>
              <a:rPr lang="en-GB" sz="2800" dirty="0" smtClean="0"/>
              <a:t>for information under </a:t>
            </a:r>
            <a:r>
              <a:rPr lang="en-GB" sz="2800" dirty="0"/>
              <a:t>the PSDO agreement: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 smtClean="0"/>
              <a:t>P802.11aq D8.0</a:t>
            </a:r>
            <a:endParaRPr lang="en-GB" sz="2400" dirty="0"/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Moved: </a:t>
            </a:r>
            <a:r>
              <a:rPr lang="en-GB" sz="2400" dirty="0" smtClean="0"/>
              <a:t>Stephen McCann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Seconded: </a:t>
            </a:r>
            <a:r>
              <a:rPr lang="en-GB" sz="2400" dirty="0" smtClean="0"/>
              <a:t>Jon </a:t>
            </a:r>
            <a:r>
              <a:rPr lang="en-GB" sz="2400" dirty="0" err="1" smtClean="0"/>
              <a:t>Rosdahl</a:t>
            </a:r>
            <a:endParaRPr lang="en-GB" sz="2400" dirty="0"/>
          </a:p>
          <a:p>
            <a:pPr lvl="1">
              <a:lnSpc>
                <a:spcPct val="80000"/>
              </a:lnSpc>
            </a:pPr>
            <a:r>
              <a:rPr lang="en-GB" sz="2400" dirty="0"/>
              <a:t>Results: </a:t>
            </a:r>
          </a:p>
          <a:p>
            <a:pPr>
              <a:lnSpc>
                <a:spcPct val="80000"/>
              </a:lnSpc>
            </a:pPr>
            <a:r>
              <a:rPr lang="en-GB" sz="3200" dirty="0" smtClean="0">
                <a:solidFill>
                  <a:srgbClr val="FF0000"/>
                </a:solidFill>
              </a:rPr>
              <a:t>This Motion was Withdrawn&lt;&lt;&lt;&lt;&lt;&lt;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6535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39" y="1348922"/>
            <a:ext cx="7772400" cy="1500187"/>
          </a:xfrm>
        </p:spPr>
        <p:txBody>
          <a:bodyPr/>
          <a:lstStyle/>
          <a:p>
            <a:r>
              <a:rPr lang="en-GB" dirty="0" smtClean="0"/>
              <a:t>In the sequel, yellow title block =&gt; on the consent agenda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7.02</a:t>
            </a:r>
            <a:r>
              <a:rPr lang="en-US" dirty="0" smtClean="0"/>
              <a:t> </a:t>
            </a:r>
            <a:r>
              <a:rPr lang="en-US" dirty="0"/>
              <a:t>Approve ISO/IEC JTC1 Comment </a:t>
            </a:r>
            <a:r>
              <a:rPr lang="en-US" dirty="0" smtClean="0"/>
              <a:t>responses re: 802.11-2016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5187"/>
            <a:ext cx="8305800" cy="4722813"/>
          </a:xfrm>
        </p:spPr>
        <p:txBody>
          <a:bodyPr/>
          <a:lstStyle/>
          <a:p>
            <a:r>
              <a:rPr lang="en-US" sz="2000" dirty="0" smtClean="0"/>
              <a:t>Having received comments from ISO/IEC JTC1/SC6 from the 60-day ballot of 802.11-2016 under the PSDO agreement,</a:t>
            </a:r>
          </a:p>
          <a:p>
            <a:r>
              <a:rPr lang="en-US" sz="2000" dirty="0" smtClean="0"/>
              <a:t>Approve </a:t>
            </a:r>
            <a:r>
              <a:rPr lang="en-GB" sz="2000" dirty="0">
                <a:hlinkClick r:id="rId3"/>
              </a:rPr>
              <a:t>https://mentor.ieee.org/802.11/dcn/17/11-17-0629-01-0jtc-proposed-reponse-to-comment-on-802-11-60-day-ballot.docx</a:t>
            </a:r>
            <a:r>
              <a:rPr lang="en-GB" sz="2000" dirty="0"/>
              <a:t> </a:t>
            </a:r>
            <a:r>
              <a:rPr lang="en-GB" sz="2000" dirty="0" smtClean="0"/>
              <a:t>as </a:t>
            </a:r>
            <a:r>
              <a:rPr lang="en-US" sz="2000" dirty="0" smtClean="0"/>
              <a:t>communication to</a:t>
            </a:r>
            <a:r>
              <a:rPr lang="en-GB" sz="2000" dirty="0" smtClean="0"/>
              <a:t> </a:t>
            </a:r>
            <a:r>
              <a:rPr lang="en-US" sz="2000" dirty="0" smtClean="0"/>
              <a:t>ISO/IEC </a:t>
            </a:r>
            <a:r>
              <a:rPr lang="en-US" sz="2000" dirty="0"/>
              <a:t>JTC1/SC6 under the PSDO </a:t>
            </a:r>
            <a:r>
              <a:rPr lang="en-US" sz="2000" dirty="0" smtClean="0"/>
              <a:t>agreement</a:t>
            </a:r>
            <a:r>
              <a:rPr lang="en-US" sz="2000" dirty="0"/>
              <a:t> </a:t>
            </a:r>
            <a:r>
              <a:rPr lang="en-US" sz="2000" dirty="0" smtClean="0"/>
              <a:t>containing responses to the comments received on IEEE </a:t>
            </a:r>
            <a:r>
              <a:rPr lang="en-US" sz="2000" dirty="0" err="1" smtClean="0"/>
              <a:t>Std</a:t>
            </a:r>
            <a:r>
              <a:rPr lang="en-US" sz="2000" dirty="0" smtClean="0"/>
              <a:t> 802.11-2016</a:t>
            </a:r>
            <a:r>
              <a:rPr lang="en-AU" sz="2000" dirty="0" smtClean="0"/>
              <a:t>, </a:t>
            </a:r>
            <a:r>
              <a:rPr lang="en-GB" sz="2000" dirty="0"/>
              <a:t>granting the IEEE LMSC chair (or his delegate) editorial license</a:t>
            </a:r>
            <a:r>
              <a:rPr lang="en-AU" sz="2000" dirty="0"/>
              <a:t> </a:t>
            </a:r>
            <a:endParaRPr lang="en-US" sz="2000" dirty="0" smtClean="0"/>
          </a:p>
          <a:p>
            <a:pPr lvl="1"/>
            <a:r>
              <a:rPr lang="en-GB" dirty="0" smtClean="0"/>
              <a:t>In the WG </a:t>
            </a:r>
            <a:r>
              <a:rPr lang="en-GB" dirty="0"/>
              <a:t>(y/n/a): </a:t>
            </a:r>
            <a:r>
              <a:rPr lang="en-GB" dirty="0" smtClean="0"/>
              <a:t>41,0,1</a:t>
            </a:r>
            <a:endParaRPr lang="en-AU" sz="1800" dirty="0"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Moved</a:t>
            </a:r>
            <a:r>
              <a:rPr lang="en-US" sz="2000" dirty="0"/>
              <a:t>: Adrian Stephens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Seconded: Jon </a:t>
            </a:r>
            <a:r>
              <a:rPr lang="en-US" sz="2000" dirty="0" err="1"/>
              <a:t>Rosdahl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Result: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9438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7.03</a:t>
            </a:r>
            <a:r>
              <a:rPr lang="en-US" dirty="0" smtClean="0"/>
              <a:t> </a:t>
            </a:r>
            <a:r>
              <a:rPr lang="en-US" dirty="0"/>
              <a:t>Approve ISO/IEC JTC1 Comment </a:t>
            </a:r>
            <a:r>
              <a:rPr lang="en-US" dirty="0" smtClean="0"/>
              <a:t>responses re: 802.11ai-2016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9613"/>
            <a:ext cx="8305800" cy="4495800"/>
          </a:xfrm>
        </p:spPr>
        <p:txBody>
          <a:bodyPr/>
          <a:lstStyle/>
          <a:p>
            <a:r>
              <a:rPr lang="en-US" sz="2000" dirty="0"/>
              <a:t>Having received comments from ISO/IEC JTC1/SC6 from the 60-day ballot of 802.11-2016 under the PSDO agreement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Approve </a:t>
            </a:r>
            <a:r>
              <a:rPr lang="en-GB" sz="2000" dirty="0">
                <a:hlinkClick r:id="rId3"/>
              </a:rPr>
              <a:t>https://mentor.ieee.org/802.11/dcn/17/11-17-0612-01-0jtc-resolution-of-comments-from-n16608.docx </a:t>
            </a:r>
            <a:r>
              <a:rPr lang="en-GB" sz="2000" dirty="0" smtClean="0"/>
              <a:t> as communication to </a:t>
            </a:r>
            <a:r>
              <a:rPr lang="en-US" sz="2000" dirty="0" smtClean="0"/>
              <a:t>ISO/IEC </a:t>
            </a:r>
            <a:r>
              <a:rPr lang="en-US" sz="2000" dirty="0"/>
              <a:t>JTC1/SC6 under the PSDO agreement containing responses to the comments received on IEEE </a:t>
            </a:r>
            <a:r>
              <a:rPr lang="en-US" sz="2000" dirty="0" err="1"/>
              <a:t>Std</a:t>
            </a:r>
            <a:r>
              <a:rPr lang="en-US" sz="2000" dirty="0"/>
              <a:t> </a:t>
            </a:r>
            <a:r>
              <a:rPr lang="en-US" sz="2000" dirty="0" smtClean="0"/>
              <a:t>802.11ai-2016, </a:t>
            </a:r>
            <a:r>
              <a:rPr lang="en-GB" sz="2000" dirty="0" smtClean="0"/>
              <a:t>granting </a:t>
            </a:r>
            <a:r>
              <a:rPr lang="en-GB" sz="2000" dirty="0"/>
              <a:t>the IEEE LMSC chair (or his delegate) editorial license</a:t>
            </a:r>
            <a:r>
              <a:rPr lang="en-AU" sz="2000" dirty="0"/>
              <a:t> </a:t>
            </a:r>
            <a:endParaRPr lang="en-US" sz="2000" dirty="0" smtClean="0"/>
          </a:p>
          <a:p>
            <a:pPr lvl="1"/>
            <a:r>
              <a:rPr lang="en-GB" dirty="0" smtClean="0"/>
              <a:t>In the WG (y/n/a): 56,0,3</a:t>
            </a:r>
            <a:endParaRPr lang="en-AU" sz="1800" b="1" dirty="0" smtClean="0"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Moved</a:t>
            </a:r>
            <a:r>
              <a:rPr lang="en-US" sz="2000" dirty="0"/>
              <a:t>: Adrian Stephens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Seconded: Jon </a:t>
            </a:r>
            <a:r>
              <a:rPr lang="en-US" sz="2000" dirty="0" err="1"/>
              <a:t>Rosdahl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Result: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8347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</a:t>
            </a:r>
            <a:r>
              <a:rPr lang="en-US" dirty="0" smtClean="0"/>
              <a:t>  </a:t>
            </a:r>
            <a:r>
              <a:rPr lang="en-US" dirty="0" smtClean="0"/>
              <a:t>802.11 PDED (packet detect energy detect)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</a:t>
            </a:r>
            <a:r>
              <a:rPr lang="en-AU" dirty="0"/>
              <a:t>pprove </a:t>
            </a:r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mentor.ieee.org/802.11/dcn/17/11-17-0634-04-0000-proposed-ls-to-etsi-bran-wrt-802-11-exception.docx</a:t>
            </a:r>
            <a:r>
              <a:rPr lang="en-AU" dirty="0" smtClean="0"/>
              <a:t> as communication to ETSI BRAN to be </a:t>
            </a:r>
            <a:r>
              <a:rPr lang="en-AU" dirty="0"/>
              <a:t>sent </a:t>
            </a:r>
            <a:r>
              <a:rPr lang="en-AU" dirty="0" smtClean="0"/>
              <a:t>before </a:t>
            </a:r>
            <a:r>
              <a:rPr lang="en-AU" dirty="0"/>
              <a:t>17 June </a:t>
            </a:r>
            <a:r>
              <a:rPr lang="en-AU" dirty="0" smtClean="0"/>
              <a:t>2017, </a:t>
            </a:r>
            <a:r>
              <a:rPr lang="en-GB" dirty="0"/>
              <a:t>granting the IEEE LMSC chair (or his delegate) editorial license</a:t>
            </a:r>
            <a:r>
              <a:rPr lang="en-AU" dirty="0" smtClean="0"/>
              <a:t> </a:t>
            </a:r>
          </a:p>
          <a:p>
            <a:pPr lvl="1"/>
            <a:r>
              <a:rPr lang="en-AU" dirty="0" smtClean="0"/>
              <a:t>Moved: Adrian Stephens</a:t>
            </a:r>
          </a:p>
          <a:p>
            <a:pPr lvl="1"/>
            <a:r>
              <a:rPr lang="en-AU" dirty="0" smtClean="0"/>
              <a:t>Seconded:</a:t>
            </a:r>
            <a:endParaRPr lang="en-AU" dirty="0"/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In the WG: Result: 29-0-7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9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7.05 - Liaise </a:t>
            </a:r>
            <a:r>
              <a:rPr lang="en-US" dirty="0" smtClean="0"/>
              <a:t>802.11 amendments ISO/IEC JTC1/SC6 for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3058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 smtClean="0"/>
              <a:t>Approve liaison of </a:t>
            </a:r>
            <a:r>
              <a:rPr lang="en-GB" sz="2800" dirty="0"/>
              <a:t>the following </a:t>
            </a:r>
            <a:r>
              <a:rPr lang="en-GB" sz="2800" dirty="0" smtClean="0"/>
              <a:t>drafts </a:t>
            </a:r>
            <a:r>
              <a:rPr lang="en-GB" sz="2800" dirty="0"/>
              <a:t>to ISO/IEC JTC1/SC6 </a:t>
            </a:r>
            <a:r>
              <a:rPr lang="en-GB" sz="2800" dirty="0" smtClean="0"/>
              <a:t>for information under </a:t>
            </a:r>
            <a:r>
              <a:rPr lang="en-GB" sz="2800" dirty="0"/>
              <a:t>the PSDO agreement: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 smtClean="0"/>
              <a:t>P802.11aj D5.0  (In the WG: 31,0,0)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 smtClean="0"/>
              <a:t>P802.11ak D4.0 (In the WG: 34,0,0)</a:t>
            </a:r>
            <a:endParaRPr lang="en-GB" sz="2400" dirty="0"/>
          </a:p>
          <a:p>
            <a:pPr lvl="1">
              <a:lnSpc>
                <a:spcPct val="80000"/>
              </a:lnSpc>
            </a:pP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800" dirty="0"/>
              <a:t>Moved: </a:t>
            </a:r>
            <a:r>
              <a:rPr lang="en-GB" sz="2800" dirty="0" smtClean="0"/>
              <a:t>Adrian Stephens</a:t>
            </a:r>
            <a:endParaRPr lang="en-GB" sz="2800" dirty="0"/>
          </a:p>
          <a:p>
            <a:pPr>
              <a:lnSpc>
                <a:spcPct val="80000"/>
              </a:lnSpc>
            </a:pPr>
            <a:r>
              <a:rPr lang="en-GB" sz="2800" dirty="0"/>
              <a:t>Seconded: </a:t>
            </a:r>
            <a:r>
              <a:rPr lang="en-GB" sz="2800" dirty="0" smtClean="0"/>
              <a:t>Jon </a:t>
            </a:r>
            <a:r>
              <a:rPr lang="en-GB" sz="2800" dirty="0" err="1" smtClean="0"/>
              <a:t>Rosdahl</a:t>
            </a:r>
            <a:endParaRPr lang="en-GB" sz="2800" dirty="0"/>
          </a:p>
          <a:p>
            <a:pPr>
              <a:lnSpc>
                <a:spcPct val="80000"/>
              </a:lnSpc>
            </a:pPr>
            <a:r>
              <a:rPr lang="en-GB" sz="2800" dirty="0" smtClean="0"/>
              <a:t>Result:</a:t>
            </a:r>
            <a:endParaRPr lang="en-GB" sz="2800" dirty="0"/>
          </a:p>
          <a:p>
            <a:pPr lvl="1">
              <a:lnSpc>
                <a:spcPct val="80000"/>
              </a:lnSpc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0231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8.01</a:t>
            </a:r>
            <a:r>
              <a:rPr lang="en-US" dirty="0" smtClean="0"/>
              <a:t> </a:t>
            </a:r>
            <a:r>
              <a:rPr lang="en-US" dirty="0" smtClean="0"/>
              <a:t>Information Item: 3GPP RAN WG2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WG11 approved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mentor.ieee.org/802.11/dcn/17/11-17-0378-02-AANI-reply-ls-to-reply-ls-from-3gpp-ran2-on-estimated-throughput-11-17-315r0.docx</a:t>
            </a:r>
            <a:r>
              <a:rPr lang="en-GB" dirty="0" smtClean="0"/>
              <a:t>, granting the WG chair editorial license</a:t>
            </a:r>
          </a:p>
          <a:p>
            <a:pPr lvl="1"/>
            <a:r>
              <a:rPr lang="en-GB" dirty="0"/>
              <a:t>Noting: </a:t>
            </a:r>
            <a:r>
              <a:rPr lang="en-GB" dirty="0" smtClean="0"/>
              <a:t>r1 </a:t>
            </a:r>
            <a:r>
              <a:rPr lang="en-GB" dirty="0"/>
              <a:t>was approved. </a:t>
            </a:r>
            <a:r>
              <a:rPr lang="en-GB" dirty="0" smtClean="0"/>
              <a:t>R2 </a:t>
            </a:r>
            <a:r>
              <a:rPr lang="en-GB" dirty="0"/>
              <a:t>contains editorial changes</a:t>
            </a:r>
          </a:p>
          <a:p>
            <a:pPr lvl="1"/>
            <a:r>
              <a:rPr lang="en-GB" dirty="0"/>
              <a:t>The WG motion indicated this was a liaison from IEEE 802,  whereas the document itself clearly indicates this is from the WG.  The WG chair resolved this conflict by liaising the document directly</a:t>
            </a:r>
            <a:r>
              <a:rPr lang="en-GB" dirty="0" smtClean="0"/>
              <a:t>.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WG11 result (y/n/a): 76,0,10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460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8.02 - </a:t>
            </a:r>
            <a:r>
              <a:rPr lang="en-US" dirty="0" smtClean="0"/>
              <a:t>Information Item: 3GPP RAN4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WG11 approved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mentor.ieee.org/802.11/dcn/17/11-17-0738-03-0000-proposed-ls-to-3gpp-ran4-on-sir-for-below-ed-tests.docx</a:t>
            </a:r>
            <a:r>
              <a:rPr lang="en-GB" dirty="0" smtClean="0"/>
              <a:t> , granting the WG chair editorial license</a:t>
            </a:r>
          </a:p>
          <a:p>
            <a:pPr lvl="1"/>
            <a:r>
              <a:rPr lang="en-GB" dirty="0" smtClean="0"/>
              <a:t>Noting: r2 was approved. R3 contains editorial changes</a:t>
            </a:r>
          </a:p>
          <a:p>
            <a:pPr lvl="1"/>
            <a:r>
              <a:rPr lang="en-GB" dirty="0" smtClean="0"/>
              <a:t>The WG motion indicated this was a liaison from IEEE 802,  whereas the document itself clearly indicates this is from the WG.  The WG chair resolved this conflict by liaising the document directly.</a:t>
            </a:r>
          </a:p>
          <a:p>
            <a:endParaRPr lang="en-AU" dirty="0" smtClean="0"/>
          </a:p>
          <a:p>
            <a:r>
              <a:rPr lang="en-AU" dirty="0" smtClean="0"/>
              <a:t>WG11 result (y/n/a): 15,0,7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078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8.03 - </a:t>
            </a:r>
            <a:r>
              <a:rPr lang="en-US" dirty="0"/>
              <a:t>Information Item: AANI </a:t>
            </a:r>
            <a:r>
              <a:rPr lang="en-US" dirty="0" smtClean="0"/>
              <a:t>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The 802.11 WG approved </a:t>
            </a:r>
            <a:r>
              <a:rPr lang="en-GB" dirty="0"/>
              <a:t>the liaison statement 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mentor.ieee.org/802.11/dcn/16/11-16-1574-03-AANI-draft-ls-from-802-11-to-3gpp-sa-requesting-status-and-information-on-wlan-integration-in-3gpp-nextgen-system.docx</a:t>
            </a:r>
            <a:r>
              <a:rPr lang="en-GB" dirty="0" smtClean="0"/>
              <a:t>  </a:t>
            </a:r>
            <a:r>
              <a:rPr lang="en-GB" dirty="0"/>
              <a:t>from IEEE </a:t>
            </a:r>
            <a:r>
              <a:rPr lang="en-GB" dirty="0" smtClean="0"/>
              <a:t>802.11 </a:t>
            </a:r>
            <a:r>
              <a:rPr lang="en-GB" dirty="0"/>
              <a:t>to 3GPP SA Requesting Status and Information on WLAN integration in 3GPP </a:t>
            </a:r>
            <a:r>
              <a:rPr lang="en-GB" dirty="0" err="1"/>
              <a:t>NextGen</a:t>
            </a:r>
            <a:r>
              <a:rPr lang="en-GB" dirty="0"/>
              <a:t> System, granting the WG chair editorial license.</a:t>
            </a:r>
          </a:p>
          <a:p>
            <a:endParaRPr lang="en-GB" dirty="0"/>
          </a:p>
          <a:p>
            <a:r>
              <a:rPr lang="en-GB" dirty="0" smtClean="0"/>
              <a:t>Result in the WG: 31-0-4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1555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Chair Confirmation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Dorothy Stanley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chair.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Stuart Kerry </a:t>
            </a:r>
          </a:p>
          <a:p>
            <a:r>
              <a:rPr lang="en-GB" dirty="0" smtClean="0"/>
              <a:t>Seconded: Lei Wang</a:t>
            </a:r>
          </a:p>
          <a:p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</a:p>
          <a:p>
            <a:pPr lvl="0"/>
            <a:endParaRPr lang="en-US" dirty="0"/>
          </a:p>
          <a:p>
            <a:endParaRPr lang="en-US" sz="2000" i="1" dirty="0" smtClean="0"/>
          </a:p>
          <a:p>
            <a:endParaRPr lang="en-US" sz="2000" i="1" dirty="0"/>
          </a:p>
          <a:p>
            <a:r>
              <a:rPr lang="en-US" sz="2000" i="1" dirty="0" smtClean="0"/>
              <a:t>From 11-14-629r19, section 4.2: “</a:t>
            </a:r>
            <a:r>
              <a:rPr lang="en-US" sz="2000" i="1" dirty="0"/>
              <a:t>The TG Chair shall be appointed by the WG Chair and confirmed by a WG majority approval. The TG Chair is re-affirmed every 2 years: one session after the WG Chair is </a:t>
            </a:r>
            <a:r>
              <a:rPr lang="en-US" sz="2000" i="1" dirty="0" smtClean="0"/>
              <a:t>elected.”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9930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Vice-Chair Confirmation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Mark Hamilton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Dorothy Stanley on behalf of </a:t>
            </a:r>
            <a:r>
              <a:rPr lang="en-US" dirty="0" err="1" smtClean="0"/>
              <a:t>TGmd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</a:p>
          <a:p>
            <a:pPr lvl="0"/>
            <a:endParaRPr lang="en-US" dirty="0"/>
          </a:p>
          <a:p>
            <a:r>
              <a:rPr lang="en-US" sz="2000" i="1" dirty="0" err="1" smtClean="0"/>
              <a:t>TGmd</a:t>
            </a:r>
            <a:r>
              <a:rPr lang="en-US" sz="2000" i="1" dirty="0" smtClean="0"/>
              <a:t> result: Unanimous</a:t>
            </a:r>
          </a:p>
          <a:p>
            <a:r>
              <a:rPr lang="en-US" sz="2000" i="1" dirty="0" smtClean="0"/>
              <a:t>From 11-14-629r19,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501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Vice-Chair Confirmation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onfirm  </a:t>
            </a:r>
            <a:r>
              <a:rPr lang="en-US" altLang="en-US" dirty="0" smtClean="0"/>
              <a:t>Michael </a:t>
            </a:r>
            <a:r>
              <a:rPr lang="en-US" altLang="en-US" dirty="0" err="1" smtClean="0"/>
              <a:t>Montemurro</a:t>
            </a:r>
            <a:r>
              <a:rPr lang="en-US" alt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TGmd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Dorothy Stanley on behalf of </a:t>
            </a:r>
            <a:r>
              <a:rPr lang="en-US" dirty="0" err="1" smtClean="0"/>
              <a:t>TGmd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</a:p>
          <a:p>
            <a:pPr lvl="0"/>
            <a:endParaRPr lang="en-US" dirty="0"/>
          </a:p>
          <a:p>
            <a:r>
              <a:rPr lang="en-US" sz="2000" i="1" dirty="0" smtClean="0"/>
              <a:t>TG result: Unanimous</a:t>
            </a:r>
          </a:p>
          <a:p>
            <a:r>
              <a:rPr lang="en-US" sz="2000" i="1" dirty="0" smtClean="0"/>
              <a:t>From 11-14-629r19,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506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the liaison statement in </a:t>
            </a:r>
            <a:r>
              <a:rPr lang="en-AU" dirty="0" smtClean="0">
                <a:hlinkClick r:id="rId3"/>
              </a:rPr>
              <a:t>11-17-378-01</a:t>
            </a:r>
            <a:r>
              <a:rPr lang="en-AU" dirty="0" smtClean="0"/>
              <a:t> from </a:t>
            </a:r>
            <a:r>
              <a:rPr lang="en-AU" dirty="0"/>
              <a:t>IEEE 802 to 3GPP </a:t>
            </a:r>
            <a:r>
              <a:rPr lang="en-AU" dirty="0" smtClean="0"/>
              <a:t>RAN WG2 in response to the liaison received in 11-17-0315, granting the WG chair editorial license.</a:t>
            </a:r>
          </a:p>
          <a:p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Joseph Levy</a:t>
            </a:r>
          </a:p>
          <a:p>
            <a:pPr lvl="0"/>
            <a:r>
              <a:rPr lang="en-GB" dirty="0" smtClean="0"/>
              <a:t>Seconded: Nikola </a:t>
            </a:r>
            <a:r>
              <a:rPr lang="en-GB" dirty="0" err="1" smtClean="0"/>
              <a:t>Serafimovski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76-0-10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7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the liaison statement in </a:t>
            </a:r>
            <a:r>
              <a:rPr lang="en-AU" dirty="0" smtClean="0">
                <a:hlinkClick r:id="rId3"/>
              </a:rPr>
              <a:t>11-17-738-02</a:t>
            </a:r>
            <a:r>
              <a:rPr lang="en-AU" dirty="0" smtClean="0"/>
              <a:t> from </a:t>
            </a:r>
            <a:r>
              <a:rPr lang="en-AU" dirty="0"/>
              <a:t>IEEE 802 to 3GPP </a:t>
            </a:r>
            <a:r>
              <a:rPr lang="en-AU" dirty="0" smtClean="0"/>
              <a:t>RAN4 </a:t>
            </a:r>
            <a:r>
              <a:rPr lang="en-AU" dirty="0"/>
              <a:t>in relation to </a:t>
            </a:r>
            <a:r>
              <a:rPr lang="en-AU" dirty="0" smtClean="0"/>
              <a:t>SIR for below ED tests in Wi-Fi </a:t>
            </a:r>
            <a:r>
              <a:rPr lang="en-AU" dirty="0"/>
              <a:t>/LAA coexistence testing</a:t>
            </a:r>
            <a:r>
              <a:rPr lang="en-AU" dirty="0" smtClean="0"/>
              <a:t>, granting the WG chair editorial license</a:t>
            </a:r>
          </a:p>
          <a:p>
            <a:endParaRPr lang="en-AU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Andrew Myles</a:t>
            </a:r>
          </a:p>
          <a:p>
            <a:pPr lvl="0"/>
            <a:r>
              <a:rPr lang="en-GB" dirty="0" smtClean="0"/>
              <a:t>Seconded: </a:t>
            </a:r>
            <a:r>
              <a:rPr lang="en-GB" dirty="0" err="1" smtClean="0"/>
              <a:t>Vinko</a:t>
            </a:r>
            <a:r>
              <a:rPr lang="en-GB" dirty="0" smtClean="0"/>
              <a:t> Erceg</a:t>
            </a:r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64-0-12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r>
              <a:rPr lang="en-US" dirty="0" smtClean="0"/>
              <a:t>PDED result: 15-0-7 Passes</a:t>
            </a:r>
            <a:endParaRPr lang="en-US" sz="2000" i="1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1445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ISO/IEC/JTC1 Ballot comments: 802.11-2016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sz="2800" dirty="0" smtClean="0"/>
              <a:t>A</a:t>
            </a:r>
            <a:r>
              <a:rPr lang="en-AU" sz="2800" b="1" dirty="0" smtClean="0">
                <a:ea typeface="+mn-ea"/>
                <a:cs typeface="+mn-cs"/>
              </a:rPr>
              <a:t>pprove </a:t>
            </a:r>
            <a:r>
              <a:rPr lang="en-AU" sz="2800" b="1" dirty="0">
                <a:ea typeface="+mn-ea"/>
                <a:cs typeface="+mn-cs"/>
              </a:rPr>
              <a:t>the text in </a:t>
            </a:r>
            <a:r>
              <a:rPr lang="en-AU" sz="2800" b="1" dirty="0" smtClean="0">
                <a:ea typeface="+mn-ea"/>
                <a:cs typeface="+mn-cs"/>
                <a:hlinkClick r:id="rId3"/>
              </a:rPr>
              <a:t>11-17-0629-01</a:t>
            </a:r>
            <a:r>
              <a:rPr lang="en-AU" sz="2800" b="1" dirty="0" smtClean="0">
                <a:ea typeface="+mn-ea"/>
                <a:cs typeface="+mn-cs"/>
              </a:rPr>
              <a:t> as </a:t>
            </a:r>
            <a:r>
              <a:rPr lang="en-AU" sz="2800" b="1" dirty="0">
                <a:ea typeface="+mn-ea"/>
                <a:cs typeface="+mn-cs"/>
              </a:rPr>
              <a:t>the response to the comments </a:t>
            </a:r>
            <a:r>
              <a:rPr lang="en-AU" sz="2800" b="1" dirty="0" smtClean="0">
                <a:ea typeface="+mn-ea"/>
                <a:cs typeface="+mn-cs"/>
              </a:rPr>
              <a:t>on </a:t>
            </a:r>
            <a:r>
              <a:rPr lang="en-AU" sz="2800" b="1" dirty="0">
                <a:ea typeface="+mn-ea"/>
                <a:cs typeface="+mn-cs"/>
              </a:rPr>
              <a:t>IEEE </a:t>
            </a:r>
            <a:r>
              <a:rPr lang="en-AU" sz="2800" b="1" dirty="0" err="1" smtClean="0">
                <a:ea typeface="+mn-ea"/>
                <a:cs typeface="+mn-cs"/>
              </a:rPr>
              <a:t>Std</a:t>
            </a:r>
            <a:r>
              <a:rPr lang="en-AU" sz="2800" b="1" dirty="0" smtClean="0">
                <a:ea typeface="+mn-ea"/>
                <a:cs typeface="+mn-cs"/>
              </a:rPr>
              <a:t> 802.11-2016 </a:t>
            </a:r>
            <a:r>
              <a:rPr lang="en-AU" sz="2800" b="1" dirty="0">
                <a:ea typeface="+mn-ea"/>
                <a:cs typeface="+mn-cs"/>
              </a:rPr>
              <a:t>during the 60-day ballot in ISO/IEC JTC1 under the PSDO agreement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Andrew Myles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  <a:r>
              <a:rPr lang="en-US" dirty="0" smtClean="0"/>
              <a:t>Dan Harkins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41-0-1 Passes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JTC1/SC6 SC: Moved: Dan Harkins Seconded: Stuart Kerry Result: 5-0-0</a:t>
            </a:r>
            <a:endParaRPr lang="en-US" sz="1800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6619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122092</TotalTime>
  <Words>2224</Words>
  <Application>Microsoft Office PowerPoint</Application>
  <PresentationFormat>On-screen Show (4:3)</PresentationFormat>
  <Paragraphs>435</Paragraphs>
  <Slides>29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Mangal</vt:lpstr>
      <vt:lpstr>Times New Roman</vt:lpstr>
      <vt:lpstr>Default Design</vt:lpstr>
      <vt:lpstr>Document</vt:lpstr>
      <vt:lpstr>802.11 May 2017 WG Motions</vt:lpstr>
      <vt:lpstr>Abstract</vt:lpstr>
      <vt:lpstr>Wednesday</vt:lpstr>
      <vt:lpstr>TGmd Chair Confirmation </vt:lpstr>
      <vt:lpstr>TGmd Vice-Chair Confirmation - 1</vt:lpstr>
      <vt:lpstr>TGmd Vice-Chair Confirmation - 2</vt:lpstr>
      <vt:lpstr>AANI Motion</vt:lpstr>
      <vt:lpstr>PDED Motion</vt:lpstr>
      <vt:lpstr>Response to ISO/IEC/JTC1 Ballot comments: 802.11-2016</vt:lpstr>
      <vt:lpstr>Response to ISO/IEC/JTC1 Ballot comments: 802.11ai-2016</vt:lpstr>
      <vt:lpstr>LC  TIG ITU-R SG1 WP1A Liaison Statement</vt:lpstr>
      <vt:lpstr>Friday</vt:lpstr>
      <vt:lpstr>PowerPoint Presentation</vt:lpstr>
      <vt:lpstr>AANI Liaison</vt:lpstr>
      <vt:lpstr>PDED Motion</vt:lpstr>
      <vt:lpstr>Liaise 11ak Draft 4.0 to ISO/IEC JTC1/SC6</vt:lpstr>
      <vt:lpstr>PDED Continuation Motion</vt:lpstr>
      <vt:lpstr>Re-Affirmation of Andrew Myles as Coexistence Standing Committee Chair</vt:lpstr>
      <vt:lpstr>Liaise 11aj Draft 5.0 to ISO/IEC JTC1/SC6</vt:lpstr>
      <vt:lpstr>Liaise 11aq Draft 8.0 to ISO/IEC JTC1/SC6</vt:lpstr>
      <vt:lpstr>Friday– EC Motions</vt:lpstr>
      <vt:lpstr>7.02 Approve ISO/IEC JTC1 Comment responses re: 802.11-2016</vt:lpstr>
      <vt:lpstr>7.03 Approve ISO/IEC JTC1 Comment responses re: 802.11ai-2016</vt:lpstr>
      <vt:lpstr>7.04  802.11 PDED (packet detect energy detect) Motion</vt:lpstr>
      <vt:lpstr>7.05 - Liaise 802.11 amendments ISO/IEC JTC1/SC6 for information</vt:lpstr>
      <vt:lpstr>8.01 Information Item: 3GPP RAN WG2 Liaison</vt:lpstr>
      <vt:lpstr>8.02 - Information Item: 3GPP RAN4 Liaison</vt:lpstr>
      <vt:lpstr>8.03 - Information Item: AANI Liaison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May 2017 IEEE 802.11 WG motions</cp:keywords>
  <cp:lastModifiedBy>Adrian Stephens 4</cp:lastModifiedBy>
  <cp:revision>2370</cp:revision>
  <cp:lastPrinted>1998-02-10T13:28:06Z</cp:lastPrinted>
  <dcterms:created xsi:type="dcterms:W3CDTF">1998-02-10T13:07:52Z</dcterms:created>
  <dcterms:modified xsi:type="dcterms:W3CDTF">2017-05-16T04:57:10Z</dcterms:modified>
</cp:coreProperties>
</file>