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70" r:id="rId3"/>
    <p:sldId id="360" r:id="rId4"/>
    <p:sldId id="509" r:id="rId5"/>
    <p:sldId id="478" r:id="rId6"/>
    <p:sldId id="496" r:id="rId7"/>
    <p:sldId id="481" r:id="rId8"/>
    <p:sldId id="499" r:id="rId9"/>
    <p:sldId id="497" r:id="rId10"/>
    <p:sldId id="498" r:id="rId11"/>
    <p:sldId id="486" r:id="rId12"/>
    <p:sldId id="275" r:id="rId13"/>
    <p:sldId id="382" r:id="rId14"/>
    <p:sldId id="495" r:id="rId15"/>
    <p:sldId id="459" r:id="rId16"/>
    <p:sldId id="501" r:id="rId17"/>
    <p:sldId id="508" r:id="rId18"/>
    <p:sldId id="505" r:id="rId19"/>
    <p:sldId id="506" r:id="rId20"/>
    <p:sldId id="301" r:id="rId2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4" autoAdjust="0"/>
    <p:restoredTop sz="97869" autoAdjust="0"/>
  </p:normalViewPr>
  <p:slideViewPr>
    <p:cSldViewPr>
      <p:cViewPr>
        <p:scale>
          <a:sx n="80" d="100"/>
          <a:sy n="80" d="100"/>
        </p:scale>
        <p:origin x="22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802.11-17/0562r1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802.11-17/0562r1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802.11-17/0562r1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188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802.11-17/0562r1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802.11-17/0562r1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802.11-17/0562r1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802.11-17/0562r1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4313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298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9601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23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802.11-17/0562r1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802.11-17/0562r1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802.11-17/0562r1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685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284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32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802.11-17/0562r1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096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802.11-17/0562r1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612-01-0jtc-resolution-of-comments-from-n16608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790-02-00lc-lc-liaison-statement-to-itu-r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629-01-0jtc-proposed-reponse-to-comment-on-802-11-60-day-ballot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612-01-0jtc-resolution-of-comments-from-n16608.doc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378-01-AANI-reply-ls-to-reply-ls-from-3gpp-ran2-on-estimated-throughput-11-17-315r0.doc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738-02-0000-proposed-ls-to-3gpp-ran4-on-sir-for-below-ed-tests.doc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378-01-AANI-reply-ls-to-reply-ls-from-3gpp-ran2-on-estimated-throughput-11-17-315r0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738-02-0000-proposed-ls-to-3gpp-ran4-on-sir-for-below-ed-tests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629-01-0jtc-proposed-reponse-to-comment-on-802-11-60-day-ballot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May 2017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2017-05-10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028979"/>
              </p:ext>
            </p:extLst>
          </p:nvPr>
        </p:nvGraphicFramePr>
        <p:xfrm>
          <a:off x="534988" y="2316163"/>
          <a:ext cx="7540625" cy="250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4" name="Document" r:id="rId4" imgW="8540406" imgH="2836102" progId="Word.Document.8">
                  <p:embed/>
                </p:oleObj>
              </mc:Choice>
              <mc:Fallback>
                <p:oleObj name="Document" r:id="rId4" imgW="8540406" imgH="283610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6163"/>
                        <a:ext cx="7540625" cy="250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</a:t>
            </a:r>
            <a:r>
              <a:rPr lang="en-US" dirty="0" smtClean="0"/>
              <a:t>ISO/IEC/JTC1 Ballot comments: 802.11ai-2016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AU" sz="2800" dirty="0" smtClean="0"/>
              <a:t>A</a:t>
            </a:r>
            <a:r>
              <a:rPr lang="en-AU" sz="2800" b="1" dirty="0" smtClean="0">
                <a:ea typeface="+mn-ea"/>
                <a:cs typeface="+mn-cs"/>
              </a:rPr>
              <a:t>pprove </a:t>
            </a:r>
            <a:r>
              <a:rPr lang="en-AU" sz="2800" b="1" dirty="0">
                <a:ea typeface="+mn-ea"/>
                <a:cs typeface="+mn-cs"/>
              </a:rPr>
              <a:t>the text </a:t>
            </a:r>
            <a:r>
              <a:rPr lang="en-AU" sz="2800" b="1" dirty="0" smtClean="0">
                <a:ea typeface="+mn-ea"/>
                <a:cs typeface="+mn-cs"/>
              </a:rPr>
              <a:t>in </a:t>
            </a:r>
            <a:r>
              <a:rPr lang="en-AU" sz="2800" b="1" dirty="0" smtClean="0">
                <a:ea typeface="+mn-ea"/>
                <a:cs typeface="+mn-cs"/>
                <a:hlinkClick r:id="rId3"/>
              </a:rPr>
              <a:t>11-17-0612-01</a:t>
            </a:r>
            <a:r>
              <a:rPr lang="en-AU" sz="2800" b="1" dirty="0" smtClean="0">
                <a:ea typeface="+mn-ea"/>
                <a:cs typeface="+mn-cs"/>
              </a:rPr>
              <a:t> as </a:t>
            </a:r>
            <a:r>
              <a:rPr lang="en-AU" sz="2800" b="1" dirty="0">
                <a:ea typeface="+mn-ea"/>
                <a:cs typeface="+mn-cs"/>
              </a:rPr>
              <a:t>the response to the comments </a:t>
            </a:r>
            <a:r>
              <a:rPr lang="en-AU" sz="2800" b="1" dirty="0" smtClean="0">
                <a:ea typeface="+mn-ea"/>
                <a:cs typeface="+mn-cs"/>
              </a:rPr>
              <a:t>on IEEE </a:t>
            </a:r>
            <a:r>
              <a:rPr lang="en-AU" sz="2800" b="1" dirty="0" err="1" smtClean="0">
                <a:ea typeface="+mn-ea"/>
                <a:cs typeface="+mn-cs"/>
              </a:rPr>
              <a:t>Std</a:t>
            </a:r>
            <a:r>
              <a:rPr lang="en-AU" sz="2800" b="1" dirty="0" smtClean="0">
                <a:ea typeface="+mn-ea"/>
                <a:cs typeface="+mn-cs"/>
              </a:rPr>
              <a:t> 802.11ai-2016 </a:t>
            </a:r>
            <a:r>
              <a:rPr lang="en-AU" sz="2800" b="1" dirty="0">
                <a:ea typeface="+mn-ea"/>
                <a:cs typeface="+mn-cs"/>
              </a:rPr>
              <a:t>during the 60-day ballot in ISO/IEC JTC1 under the PSDO agreement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Moved: </a:t>
            </a:r>
            <a:r>
              <a:rPr lang="en-US" dirty="0" smtClean="0"/>
              <a:t>Andrew Myles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Seconded: </a:t>
            </a:r>
            <a:r>
              <a:rPr lang="en-US" dirty="0" smtClean="0"/>
              <a:t>Dan Harkins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Result: </a:t>
            </a:r>
            <a:r>
              <a:rPr lang="en-US" dirty="0" smtClean="0"/>
              <a:t>56-0-3 Passes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JTC1/SC6 SC: Moved: Dan Harkins Seconded: Stuart Kerry Result: 5-0-0</a:t>
            </a:r>
            <a:endParaRPr lang="en-US" sz="1800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6542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</a:t>
            </a:r>
            <a:r>
              <a:rPr lang="en-US" dirty="0" smtClean="0"/>
              <a:t> TIG </a:t>
            </a:r>
            <a:r>
              <a:rPr lang="en-GB" dirty="0" smtClean="0"/>
              <a:t>ITU-R </a:t>
            </a:r>
            <a:r>
              <a:rPr lang="en-GB" dirty="0"/>
              <a:t>SG1 WP1A </a:t>
            </a:r>
            <a:r>
              <a:rPr lang="en-US" dirty="0" smtClean="0"/>
              <a:t>Liaison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GB" dirty="0" smtClean="0"/>
              <a:t>Approve </a:t>
            </a:r>
            <a:r>
              <a:rPr lang="en-GB" dirty="0" smtClean="0"/>
              <a:t>the liaison </a:t>
            </a:r>
            <a:r>
              <a:rPr lang="en-GB" dirty="0"/>
              <a:t>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mentor.ieee.org/802.11/dcn/17/11-17-0790-02-00lc-lc-liaison-statement-to-itu-r.docx</a:t>
            </a:r>
            <a:r>
              <a:rPr lang="en-GB" dirty="0" smtClean="0"/>
              <a:t> , </a:t>
            </a:r>
            <a:r>
              <a:rPr lang="en-GB" dirty="0" smtClean="0"/>
              <a:t>granting the WG chair editorial </a:t>
            </a:r>
            <a:r>
              <a:rPr lang="en-GB" dirty="0" smtClean="0"/>
              <a:t>license, and send to 802.18 for consideration to forward to </a:t>
            </a:r>
            <a:r>
              <a:rPr lang="en-GB" dirty="0" smtClean="0"/>
              <a:t>ITU-R </a:t>
            </a:r>
            <a:r>
              <a:rPr lang="en-GB" dirty="0"/>
              <a:t>SG1 </a:t>
            </a:r>
            <a:r>
              <a:rPr lang="en-GB" dirty="0" smtClean="0"/>
              <a:t>WP1A. 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Moved</a:t>
            </a:r>
            <a:r>
              <a:rPr lang="en-AU" dirty="0"/>
              <a:t>: </a:t>
            </a:r>
            <a:r>
              <a:rPr lang="en-AU" dirty="0" smtClean="0"/>
              <a:t>Nikola </a:t>
            </a:r>
            <a:r>
              <a:rPr lang="en-AU" dirty="0" err="1" smtClean="0"/>
              <a:t>Serafimovski</a:t>
            </a:r>
            <a:endParaRPr lang="en-AU" dirty="0"/>
          </a:p>
          <a:p>
            <a:r>
              <a:rPr lang="en-AU" dirty="0"/>
              <a:t>Seconded</a:t>
            </a:r>
            <a:r>
              <a:rPr lang="en-AU" dirty="0" smtClean="0"/>
              <a:t>: </a:t>
            </a:r>
            <a:r>
              <a:rPr lang="en-AU" dirty="0" smtClean="0"/>
              <a:t>Jon </a:t>
            </a:r>
            <a:r>
              <a:rPr lang="en-AU" dirty="0" err="1" smtClean="0"/>
              <a:t>Notor</a:t>
            </a:r>
            <a:endParaRPr lang="en-AU" dirty="0" smtClean="0"/>
          </a:p>
          <a:p>
            <a:r>
              <a:rPr lang="en-AU" dirty="0" smtClean="0"/>
              <a:t>Result: 20-12-44 Passes</a:t>
            </a: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3730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012206"/>
              </p:ext>
            </p:extLst>
          </p:nvPr>
        </p:nvGraphicFramePr>
        <p:xfrm>
          <a:off x="152400" y="914400"/>
          <a:ext cx="8839200" cy="4278832"/>
        </p:xfrm>
        <a:graphic>
          <a:graphicData uri="http://schemas.openxmlformats.org/drawingml/2006/table">
            <a:tbl>
              <a:tblPr/>
              <a:tblGrid>
                <a:gridCol w="2057400"/>
                <a:gridCol w="3810000"/>
                <a:gridCol w="1558227"/>
                <a:gridCol w="1413573"/>
              </a:tblGrid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3,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 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Apr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Apr 20,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May 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Apr 3, 10, 17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April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7, 21, 28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2385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April 13, 27, May 25</a:t>
                      </a:r>
                      <a:b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Apr 6, 20, May 18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Mar 29, April 12, 26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Apr 19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April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</a:t>
                      </a: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April 17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May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TIG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10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11:30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7674" y="5705311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   Seconded:   Result: 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20107885">
            <a:off x="2580353" y="2219740"/>
            <a:ext cx="45897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Update needed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TGax</a:t>
            </a:r>
            <a:r>
              <a:rPr lang="en-GB" dirty="0" smtClean="0"/>
              <a:t> Ad-hoc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76400"/>
            <a:ext cx="7848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Authorize </a:t>
            </a:r>
            <a:r>
              <a:rPr lang="en-GB" sz="2800" dirty="0" err="1"/>
              <a:t>TGax</a:t>
            </a:r>
            <a:r>
              <a:rPr lang="en-GB" sz="2800" dirty="0"/>
              <a:t> to hold an ad-hoc meeting on </a:t>
            </a:r>
            <a:r>
              <a:rPr lang="en-GB" sz="2800" dirty="0" smtClean="0"/>
              <a:t>&lt;date&gt; in &lt;place&gt; for </a:t>
            </a:r>
            <a:r>
              <a:rPr lang="en-GB" sz="2800" dirty="0"/>
              <a:t>the purpose of working on comment resolution.</a:t>
            </a:r>
            <a:endParaRPr lang="en-US" sz="2800" dirty="0"/>
          </a:p>
          <a:p>
            <a:r>
              <a:rPr lang="en-GB" sz="2800" dirty="0"/>
              <a:t> 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Moved: Osama </a:t>
            </a:r>
            <a:r>
              <a:rPr lang="en-US" sz="2800" dirty="0" err="1" smtClean="0"/>
              <a:t>Aboul-Magd</a:t>
            </a:r>
            <a:r>
              <a:rPr lang="en-US" sz="2800" dirty="0" smtClean="0"/>
              <a:t> on behalf of </a:t>
            </a:r>
            <a:r>
              <a:rPr lang="en-US" sz="2800" dirty="0" err="1" smtClean="0"/>
              <a:t>TGax</a:t>
            </a: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Result</a:t>
            </a:r>
            <a:r>
              <a:rPr lang="en-US" sz="28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 err="1" smtClean="0"/>
              <a:t>TGax</a:t>
            </a:r>
            <a:r>
              <a:rPr lang="en-US" sz="2200" dirty="0" smtClean="0"/>
              <a:t> result</a:t>
            </a:r>
            <a:r>
              <a:rPr lang="en-US" sz="2200" dirty="0"/>
              <a:t>: </a:t>
            </a:r>
            <a:r>
              <a:rPr lang="en-GB" sz="2200" dirty="0"/>
              <a:t>Moved:  </a:t>
            </a:r>
            <a:r>
              <a:rPr lang="en-GB" sz="2200" dirty="0" smtClean="0"/>
              <a:t>Seconded</a:t>
            </a:r>
            <a:r>
              <a:rPr lang="en-GB" sz="2200" dirty="0"/>
              <a:t>: </a:t>
            </a:r>
            <a:r>
              <a:rPr lang="en-GB" sz="2200" dirty="0" smtClean="0"/>
              <a:t>Result: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2130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Friday/</a:t>
            </a:r>
            <a:r>
              <a:rPr lang="en-GB" dirty="0" err="1" smtClean="0"/>
              <a:t>Telecon</a:t>
            </a:r>
            <a:r>
              <a:rPr lang="en-GB" dirty="0" smtClean="0"/>
              <a:t> – EC Motions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x.xxx</a:t>
            </a:r>
            <a:r>
              <a:rPr lang="en-US" dirty="0"/>
              <a:t> Approve ISO/IEC JTC1 Comment </a:t>
            </a:r>
            <a:r>
              <a:rPr lang="en-US" dirty="0" smtClean="0"/>
              <a:t>responses re: 802.11-2016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US" dirty="0"/>
              <a:t>Approve liaison of the following comment responses to ISO/IEC JTC1/SC6 under the PSDO agreement: </a:t>
            </a:r>
            <a:endParaRPr lang="en-US" dirty="0" smtClean="0"/>
          </a:p>
          <a:p>
            <a:pPr lvl="1"/>
            <a:r>
              <a:rPr lang="en-US" sz="2200" b="1" dirty="0" smtClean="0"/>
              <a:t>802.11-2016, </a:t>
            </a:r>
            <a:r>
              <a:rPr lang="en-GB" sz="2200" b="1" dirty="0">
                <a:hlinkClick r:id="rId3"/>
              </a:rPr>
              <a:t>https://</a:t>
            </a:r>
            <a:r>
              <a:rPr lang="en-GB" sz="2200" b="1" dirty="0" smtClean="0">
                <a:hlinkClick r:id="rId3"/>
              </a:rPr>
              <a:t>mentor.ieee.org/802.11/dcn/17/11-17-0629-01-0jtc-proposed-reponse-to-comment-on-802-11-60-day-ballot.docx</a:t>
            </a:r>
            <a:r>
              <a:rPr lang="en-GB" sz="2200" b="1" dirty="0" smtClean="0"/>
              <a:t> </a:t>
            </a:r>
            <a:r>
              <a:rPr lang="en-US" sz="2200" b="1" dirty="0"/>
              <a:t>	</a:t>
            </a:r>
          </a:p>
          <a:p>
            <a:pPr lvl="1"/>
            <a:r>
              <a:rPr lang="en-GB" sz="2200" b="1" dirty="0" smtClean="0"/>
              <a:t>WG11 </a:t>
            </a:r>
            <a:r>
              <a:rPr lang="en-GB" sz="2200" b="1" dirty="0"/>
              <a:t>Result (y/n/a): </a:t>
            </a:r>
          </a:p>
          <a:p>
            <a:pPr lvl="1"/>
            <a:endParaRPr lang="en-AU" b="1" dirty="0"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</a:t>
            </a:r>
            <a:r>
              <a:rPr lang="en-US" dirty="0"/>
              <a:t>: Adrian Stephens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Seconded: Jon </a:t>
            </a:r>
            <a:r>
              <a:rPr lang="en-US" dirty="0" err="1"/>
              <a:t>Rosdahl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Result</a:t>
            </a:r>
            <a:r>
              <a:rPr lang="en-US" dirty="0" smtClean="0"/>
              <a:t>: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9619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x.xxx</a:t>
            </a:r>
            <a:r>
              <a:rPr lang="en-US" dirty="0"/>
              <a:t> Approve ISO/IEC JTC1 Comment </a:t>
            </a:r>
            <a:r>
              <a:rPr lang="en-US" dirty="0" smtClean="0"/>
              <a:t>responses re: 802.11ai-2016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US" dirty="0"/>
              <a:t>Approve liaison of the following comment responses to ISO/IEC JTC1/SC6 under the PSDO agreement: </a:t>
            </a:r>
            <a:endParaRPr lang="en-US" dirty="0" smtClean="0"/>
          </a:p>
          <a:p>
            <a:pPr lvl="1"/>
            <a:r>
              <a:rPr lang="en-US" sz="2200" b="1" dirty="0" smtClean="0"/>
              <a:t>802.11ai-2016, </a:t>
            </a:r>
            <a:r>
              <a:rPr lang="en-GB" sz="2200" b="1" dirty="0">
                <a:hlinkClick r:id="rId3"/>
              </a:rPr>
              <a:t>https://</a:t>
            </a:r>
            <a:r>
              <a:rPr lang="en-GB" sz="2200" b="1" dirty="0" smtClean="0">
                <a:hlinkClick r:id="rId3"/>
              </a:rPr>
              <a:t>mentor.ieee.org/802.11/dcn/17/11-17-0612-01-0jtc-resolution-of-comments-from-n16608.docx</a:t>
            </a:r>
            <a:r>
              <a:rPr lang="en-GB" sz="2200" b="1" dirty="0" smtClean="0"/>
              <a:t> </a:t>
            </a:r>
            <a:endParaRPr lang="en-US" sz="2200" b="1" dirty="0" smtClean="0"/>
          </a:p>
          <a:p>
            <a:pPr lvl="1"/>
            <a:r>
              <a:rPr lang="en-GB" sz="2200" b="1" dirty="0" smtClean="0"/>
              <a:t>WG11 Result (y/n/a): </a:t>
            </a:r>
          </a:p>
          <a:p>
            <a:pPr lvl="1"/>
            <a:endParaRPr lang="en-AU" b="1" dirty="0"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</a:t>
            </a:r>
            <a:r>
              <a:rPr lang="en-US" dirty="0"/>
              <a:t>: Adrian Stephens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Seconded: Jon </a:t>
            </a:r>
            <a:r>
              <a:rPr lang="en-US" dirty="0" err="1"/>
              <a:t>Rosdahl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Result</a:t>
            </a:r>
            <a:r>
              <a:rPr lang="en-US" dirty="0" smtClean="0"/>
              <a:t>: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8347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x.xxx</a:t>
            </a:r>
            <a:r>
              <a:rPr lang="en-US" dirty="0" smtClean="0"/>
              <a:t> </a:t>
            </a:r>
            <a:r>
              <a:rPr lang="en-US" dirty="0" smtClean="0"/>
              <a:t>Information Item: </a:t>
            </a:r>
            <a:r>
              <a:rPr lang="en-US" dirty="0" smtClean="0"/>
              <a:t>3GPP RAN WG2 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GB" dirty="0" smtClean="0"/>
              <a:t>WG11 approved the liaison </a:t>
            </a:r>
            <a:r>
              <a:rPr lang="en-GB" dirty="0"/>
              <a:t>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mentor.ieee.org/802.11/dcn/17/11-17-0378-01-AANI-reply-ls-to-reply-ls-from-3gpp-ran2-on-estimated-throughput-11-17-315r0.docx</a:t>
            </a:r>
            <a:r>
              <a:rPr lang="en-GB" dirty="0" smtClean="0"/>
              <a:t>, </a:t>
            </a:r>
            <a:r>
              <a:rPr lang="en-GB" dirty="0" smtClean="0"/>
              <a:t>granting the WG chair editorial </a:t>
            </a:r>
            <a:r>
              <a:rPr lang="en-GB" dirty="0" smtClean="0"/>
              <a:t>license</a:t>
            </a:r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WG11 result (y/n/a):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4603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x.xxx</a:t>
            </a:r>
            <a:r>
              <a:rPr lang="en-US" dirty="0" smtClean="0"/>
              <a:t> </a:t>
            </a:r>
            <a:r>
              <a:rPr lang="en-US" dirty="0" smtClean="0"/>
              <a:t>Information Item: </a:t>
            </a:r>
            <a:r>
              <a:rPr lang="en-US" dirty="0" smtClean="0"/>
              <a:t>3GPP RAN4 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GB" dirty="0" smtClean="0"/>
              <a:t>WG11 approved the liaison in </a:t>
            </a:r>
            <a:r>
              <a:rPr lang="en-GB" dirty="0" smtClean="0">
                <a:hlinkClick r:id="rId3"/>
              </a:rPr>
              <a:t>https://mentor.ieee.org/802.11/dcn/17/11-17-0738-02-0000-proposed-ls-to-3gpp-ran4-on-sir-for-below-ed-tests.docx</a:t>
            </a:r>
            <a:r>
              <a:rPr lang="en-GB" dirty="0" smtClean="0"/>
              <a:t>, </a:t>
            </a:r>
            <a:r>
              <a:rPr lang="en-GB" dirty="0" smtClean="0"/>
              <a:t>granting the WG chair editorial license</a:t>
            </a:r>
          </a:p>
          <a:p>
            <a:endParaRPr lang="en-AU" dirty="0" smtClean="0"/>
          </a:p>
          <a:p>
            <a:r>
              <a:rPr lang="en-AU" dirty="0" smtClean="0"/>
              <a:t>WG11 </a:t>
            </a:r>
            <a:r>
              <a:rPr lang="en-AU" dirty="0" smtClean="0"/>
              <a:t>result (y/n/a):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0785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May 2017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containing motions for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R1: at conclusion of </a:t>
            </a:r>
            <a:r>
              <a:rPr lang="en-US" dirty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R2: </a:t>
            </a:r>
            <a:r>
              <a:rPr lang="en-US" dirty="0"/>
              <a:t>containing motions for </a:t>
            </a:r>
            <a:r>
              <a:rPr lang="en-US" dirty="0" smtClean="0"/>
              <a:t>Friday </a:t>
            </a:r>
            <a:r>
              <a:rPr lang="en-US" dirty="0"/>
              <a:t>WG11 plenary</a:t>
            </a:r>
          </a:p>
          <a:p>
            <a:pPr lvl="1"/>
            <a:r>
              <a:rPr lang="en-US" dirty="0" smtClean="0"/>
              <a:t>R3: </a:t>
            </a:r>
            <a:r>
              <a:rPr lang="en-US" dirty="0"/>
              <a:t>at conclusion of  Friday 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R4: Includes EC motions (Plenary only)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Chair </a:t>
            </a:r>
            <a:r>
              <a:rPr lang="en-US" dirty="0" smtClean="0"/>
              <a:t>Confirmation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C</a:t>
            </a:r>
            <a:r>
              <a:rPr lang="en-US" dirty="0" smtClean="0"/>
              <a:t>onfirm  </a:t>
            </a:r>
            <a:r>
              <a:rPr lang="en-US" altLang="en-US" dirty="0" smtClean="0"/>
              <a:t>Dorothy Stanley </a:t>
            </a:r>
            <a:r>
              <a:rPr lang="en-US" dirty="0" smtClean="0"/>
              <a:t>as </a:t>
            </a:r>
            <a:r>
              <a:rPr lang="en-US" dirty="0" err="1" smtClean="0"/>
              <a:t>TGmd</a:t>
            </a:r>
            <a:r>
              <a:rPr lang="en-US" dirty="0" smtClean="0"/>
              <a:t> chair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Stuart Kerry </a:t>
            </a:r>
          </a:p>
          <a:p>
            <a:r>
              <a:rPr lang="en-GB" dirty="0" smtClean="0"/>
              <a:t>Seconded: Lei Wang</a:t>
            </a:r>
          </a:p>
          <a:p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Unanimous</a:t>
            </a:r>
            <a:endParaRPr lang="en-GB" dirty="0" smtClean="0"/>
          </a:p>
          <a:p>
            <a:pPr lvl="0"/>
            <a:endParaRPr lang="en-US" dirty="0"/>
          </a:p>
          <a:p>
            <a:endParaRPr lang="en-US" sz="2000" i="1" dirty="0" smtClean="0"/>
          </a:p>
          <a:p>
            <a:endParaRPr lang="en-US" sz="2000" i="1" dirty="0"/>
          </a:p>
          <a:p>
            <a:r>
              <a:rPr lang="en-US" sz="2000" i="1" dirty="0" smtClean="0"/>
              <a:t>From 11-14-629r19, </a:t>
            </a:r>
            <a:r>
              <a:rPr lang="en-US" sz="2000" i="1" dirty="0" smtClean="0"/>
              <a:t>section </a:t>
            </a:r>
            <a:r>
              <a:rPr lang="en-US" sz="2000" i="1" dirty="0" smtClean="0"/>
              <a:t>4.2: “</a:t>
            </a:r>
            <a:r>
              <a:rPr lang="en-US" sz="2000" i="1" dirty="0"/>
              <a:t>The TG Chair shall be appointed by the WG Chair and confirmed by a WG majority approval. The TG Chair is re-affirmed every 2 years: one session after the WG Chair is </a:t>
            </a:r>
            <a:r>
              <a:rPr lang="en-US" sz="2000" i="1" dirty="0" smtClean="0"/>
              <a:t>elected</a:t>
            </a:r>
            <a:r>
              <a:rPr lang="en-US" sz="2000" i="1" dirty="0" smtClean="0"/>
              <a:t>.”</a:t>
            </a:r>
            <a:endParaRPr lang="en-US" sz="2000" i="1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9930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</a:t>
            </a:r>
            <a:r>
              <a:rPr lang="en-US" dirty="0" smtClean="0"/>
              <a:t>Vice-Chair Confirmation -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C</a:t>
            </a:r>
            <a:r>
              <a:rPr lang="en-US" dirty="0" smtClean="0"/>
              <a:t>onfirm  </a:t>
            </a:r>
            <a:r>
              <a:rPr lang="en-US" altLang="en-US" dirty="0" smtClean="0"/>
              <a:t>Mark Hamilton </a:t>
            </a:r>
            <a:r>
              <a:rPr lang="en-US" dirty="0" smtClean="0"/>
              <a:t>as </a:t>
            </a:r>
            <a:r>
              <a:rPr lang="en-US" dirty="0" err="1" smtClean="0"/>
              <a:t>TGmd</a:t>
            </a:r>
            <a:r>
              <a:rPr lang="en-US" dirty="0" smtClean="0"/>
              <a:t> vice-chair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Dorothy Stanley on behalf of </a:t>
            </a:r>
            <a:r>
              <a:rPr lang="en-US" dirty="0" err="1" smtClean="0"/>
              <a:t>TGmd</a:t>
            </a:r>
            <a:endParaRPr lang="en-US" dirty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Unanimous</a:t>
            </a:r>
            <a:endParaRPr lang="en-GB" dirty="0" smtClean="0"/>
          </a:p>
          <a:p>
            <a:pPr lvl="0"/>
            <a:endParaRPr lang="en-US" dirty="0"/>
          </a:p>
          <a:p>
            <a:r>
              <a:rPr lang="en-US" sz="2000" i="1" dirty="0" err="1" smtClean="0"/>
              <a:t>TGmd</a:t>
            </a:r>
            <a:r>
              <a:rPr lang="en-US" sz="2000" i="1" dirty="0" smtClean="0"/>
              <a:t> result: Unanimous</a:t>
            </a:r>
            <a:endParaRPr lang="en-US" sz="2000" i="1" dirty="0" smtClean="0"/>
          </a:p>
          <a:p>
            <a:r>
              <a:rPr lang="en-US" sz="2000" i="1" dirty="0" smtClean="0"/>
              <a:t>From </a:t>
            </a:r>
            <a:r>
              <a:rPr lang="en-US" sz="2000" i="1" dirty="0" smtClean="0"/>
              <a:t>11-14-629r19, </a:t>
            </a:r>
            <a:r>
              <a:rPr lang="en-US" sz="2000" i="1" dirty="0" smtClean="0"/>
              <a:t>section 4.3: “</a:t>
            </a:r>
            <a:r>
              <a:rPr lang="en-US" sz="2000" i="1" dirty="0"/>
              <a:t>TG Vice-Chair is elected by a TG majority approval and confirmed by a WG majority approval.  The TG Vice-Chair is reaffirmed every 2 years; one session after the WG Chair is elected</a:t>
            </a:r>
            <a:r>
              <a:rPr lang="en-US" sz="2000" i="1" dirty="0" smtClean="0"/>
              <a:t>.”</a:t>
            </a:r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1501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</a:t>
            </a:r>
            <a:r>
              <a:rPr lang="en-US" dirty="0" smtClean="0"/>
              <a:t>Vice-Chair Confirmation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C</a:t>
            </a:r>
            <a:r>
              <a:rPr lang="en-US" dirty="0" smtClean="0"/>
              <a:t>onfirm  </a:t>
            </a:r>
            <a:r>
              <a:rPr lang="en-US" altLang="en-US" dirty="0" smtClean="0"/>
              <a:t>Michael </a:t>
            </a:r>
            <a:r>
              <a:rPr lang="en-US" altLang="en-US" dirty="0" err="1" smtClean="0"/>
              <a:t>Montemurro</a:t>
            </a:r>
            <a:r>
              <a:rPr lang="en-US" altLang="en-US" dirty="0" smtClean="0"/>
              <a:t> </a:t>
            </a:r>
            <a:r>
              <a:rPr lang="en-US" dirty="0" smtClean="0"/>
              <a:t>as </a:t>
            </a:r>
            <a:r>
              <a:rPr lang="en-US" dirty="0" err="1" smtClean="0"/>
              <a:t>TGmd</a:t>
            </a:r>
            <a:r>
              <a:rPr lang="en-US" dirty="0" smtClean="0"/>
              <a:t> vice-chair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Dorothy Stanley on behalf of </a:t>
            </a:r>
            <a:r>
              <a:rPr lang="en-US" dirty="0" err="1" smtClean="0"/>
              <a:t>TGmd</a:t>
            </a:r>
            <a:endParaRPr lang="en-US" dirty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Unanimous</a:t>
            </a:r>
            <a:endParaRPr lang="en-GB" dirty="0" smtClean="0"/>
          </a:p>
          <a:p>
            <a:pPr lvl="0"/>
            <a:endParaRPr lang="en-US" dirty="0"/>
          </a:p>
          <a:p>
            <a:r>
              <a:rPr lang="en-US" sz="2000" i="1" dirty="0" smtClean="0"/>
              <a:t>TG result: Unanimous</a:t>
            </a:r>
            <a:endParaRPr lang="en-US" sz="2000" i="1" dirty="0" smtClean="0"/>
          </a:p>
          <a:p>
            <a:r>
              <a:rPr lang="en-US" sz="2000" i="1" dirty="0" smtClean="0"/>
              <a:t>From </a:t>
            </a:r>
            <a:r>
              <a:rPr lang="en-US" sz="2000" i="1" dirty="0" smtClean="0"/>
              <a:t>11-14-629r19, </a:t>
            </a:r>
            <a:r>
              <a:rPr lang="en-US" sz="2000" i="1" dirty="0" smtClean="0"/>
              <a:t>section 4.3: “</a:t>
            </a:r>
            <a:r>
              <a:rPr lang="en-US" sz="2000" i="1" dirty="0"/>
              <a:t>TG Vice-Chair is elected by a TG majority approval and confirmed by a WG majority approval.  The TG Vice-Chair is reaffirmed every 2 years; one session after the WG Chair is elected</a:t>
            </a:r>
            <a:r>
              <a:rPr lang="en-US" sz="2000" i="1" dirty="0" smtClean="0"/>
              <a:t>.”</a:t>
            </a:r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5061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AANI </a:t>
            </a:r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AU" dirty="0" smtClean="0"/>
              <a:t>Approve the liaison statement in </a:t>
            </a:r>
            <a:r>
              <a:rPr lang="en-AU" dirty="0" smtClean="0">
                <a:hlinkClick r:id="rId3"/>
              </a:rPr>
              <a:t>11-17-378-01</a:t>
            </a:r>
            <a:r>
              <a:rPr lang="en-AU" dirty="0" smtClean="0"/>
              <a:t> </a:t>
            </a:r>
            <a:r>
              <a:rPr lang="en-AU" dirty="0" smtClean="0"/>
              <a:t>from </a:t>
            </a:r>
            <a:r>
              <a:rPr lang="en-AU" dirty="0"/>
              <a:t>IEEE 802 to 3GPP </a:t>
            </a:r>
            <a:r>
              <a:rPr lang="en-AU" dirty="0" smtClean="0"/>
              <a:t>RAN WG2 in response to the liaison received in 11-17-0315, granting </a:t>
            </a:r>
            <a:r>
              <a:rPr lang="en-AU" dirty="0" smtClean="0"/>
              <a:t>the WG </a:t>
            </a:r>
            <a:r>
              <a:rPr lang="en-AU" dirty="0" smtClean="0"/>
              <a:t>chair editorial license.</a:t>
            </a:r>
          </a:p>
          <a:p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Joseph Levy</a:t>
            </a:r>
          </a:p>
          <a:p>
            <a:pPr lvl="0"/>
            <a:r>
              <a:rPr lang="en-GB" dirty="0" smtClean="0"/>
              <a:t>Seconded</a:t>
            </a:r>
            <a:r>
              <a:rPr lang="en-GB" dirty="0" smtClean="0"/>
              <a:t>: </a:t>
            </a:r>
            <a:r>
              <a:rPr lang="en-GB" dirty="0" smtClean="0"/>
              <a:t>Nikola </a:t>
            </a:r>
            <a:r>
              <a:rPr lang="en-GB" dirty="0" err="1" smtClean="0"/>
              <a:t>Serafimovski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76-0-10 Passes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72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PDED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AU" dirty="0" smtClean="0"/>
              <a:t>Approve the liaison statement in </a:t>
            </a:r>
            <a:r>
              <a:rPr lang="en-AU" dirty="0" smtClean="0">
                <a:hlinkClick r:id="rId3"/>
              </a:rPr>
              <a:t>11-17-738-02</a:t>
            </a:r>
            <a:r>
              <a:rPr lang="en-AU" dirty="0" smtClean="0"/>
              <a:t> </a:t>
            </a:r>
            <a:r>
              <a:rPr lang="en-AU" dirty="0" smtClean="0"/>
              <a:t>from </a:t>
            </a:r>
            <a:r>
              <a:rPr lang="en-AU" dirty="0"/>
              <a:t>IEEE 802 to 3GPP </a:t>
            </a:r>
            <a:r>
              <a:rPr lang="en-AU" dirty="0" smtClean="0"/>
              <a:t>RAN4 </a:t>
            </a:r>
            <a:r>
              <a:rPr lang="en-AU" dirty="0"/>
              <a:t>in relation to </a:t>
            </a:r>
            <a:r>
              <a:rPr lang="en-AU" dirty="0" smtClean="0"/>
              <a:t>SIR for below ED tests in </a:t>
            </a:r>
            <a:r>
              <a:rPr lang="en-AU" dirty="0" smtClean="0"/>
              <a:t>Wi-Fi </a:t>
            </a:r>
            <a:r>
              <a:rPr lang="en-AU" dirty="0"/>
              <a:t>/LAA coexistence testing</a:t>
            </a:r>
            <a:r>
              <a:rPr lang="en-AU" dirty="0" smtClean="0"/>
              <a:t>, granting </a:t>
            </a:r>
            <a:r>
              <a:rPr lang="en-AU" dirty="0" smtClean="0"/>
              <a:t>the WG </a:t>
            </a:r>
            <a:r>
              <a:rPr lang="en-AU" dirty="0" smtClean="0"/>
              <a:t>chair editorial license</a:t>
            </a:r>
          </a:p>
          <a:p>
            <a:endParaRPr lang="en-AU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Andrew </a:t>
            </a:r>
            <a:r>
              <a:rPr lang="en-US" dirty="0" smtClean="0"/>
              <a:t>Myles</a:t>
            </a:r>
          </a:p>
          <a:p>
            <a:pPr lvl="0"/>
            <a:r>
              <a:rPr lang="en-GB" dirty="0" smtClean="0"/>
              <a:t>Seconded</a:t>
            </a:r>
            <a:r>
              <a:rPr lang="en-GB" dirty="0" smtClean="0"/>
              <a:t>: </a:t>
            </a:r>
            <a:r>
              <a:rPr lang="en-GB" dirty="0" err="1" smtClean="0"/>
              <a:t>Vinko</a:t>
            </a:r>
            <a:r>
              <a:rPr lang="en-GB" dirty="0" smtClean="0"/>
              <a:t> Erceg</a:t>
            </a:r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64-0-12 Passes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r>
              <a:rPr lang="en-US" dirty="0" smtClean="0"/>
              <a:t>PDED result: 15-0-7 Passes</a:t>
            </a:r>
            <a:endParaRPr lang="en-US" sz="2000" i="1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1445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</a:t>
            </a:r>
            <a:r>
              <a:rPr lang="en-US" dirty="0" smtClean="0"/>
              <a:t>ISO/IEC/JTC1 Ballot comments: 802.11-2016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AU" sz="2800" dirty="0" smtClean="0"/>
              <a:t>A</a:t>
            </a:r>
            <a:r>
              <a:rPr lang="en-AU" sz="2800" b="1" dirty="0" smtClean="0">
                <a:ea typeface="+mn-ea"/>
                <a:cs typeface="+mn-cs"/>
              </a:rPr>
              <a:t>pprove </a:t>
            </a:r>
            <a:r>
              <a:rPr lang="en-AU" sz="2800" b="1" dirty="0">
                <a:ea typeface="+mn-ea"/>
                <a:cs typeface="+mn-cs"/>
              </a:rPr>
              <a:t>the text in </a:t>
            </a:r>
            <a:r>
              <a:rPr lang="en-AU" sz="2800" b="1" dirty="0" smtClean="0">
                <a:ea typeface="+mn-ea"/>
                <a:cs typeface="+mn-cs"/>
                <a:hlinkClick r:id="rId3"/>
              </a:rPr>
              <a:t>11-17-0629-01</a:t>
            </a:r>
            <a:r>
              <a:rPr lang="en-AU" sz="2800" b="1" dirty="0" smtClean="0">
                <a:ea typeface="+mn-ea"/>
                <a:cs typeface="+mn-cs"/>
              </a:rPr>
              <a:t> as </a:t>
            </a:r>
            <a:r>
              <a:rPr lang="en-AU" sz="2800" b="1" dirty="0">
                <a:ea typeface="+mn-ea"/>
                <a:cs typeface="+mn-cs"/>
              </a:rPr>
              <a:t>the response to the comments </a:t>
            </a:r>
            <a:r>
              <a:rPr lang="en-AU" sz="2800" b="1" dirty="0" smtClean="0">
                <a:ea typeface="+mn-ea"/>
                <a:cs typeface="+mn-cs"/>
              </a:rPr>
              <a:t>on </a:t>
            </a:r>
            <a:r>
              <a:rPr lang="en-AU" sz="2800" b="1" dirty="0">
                <a:ea typeface="+mn-ea"/>
                <a:cs typeface="+mn-cs"/>
              </a:rPr>
              <a:t>IEEE </a:t>
            </a:r>
            <a:r>
              <a:rPr lang="en-AU" sz="2800" b="1" dirty="0" err="1" smtClean="0">
                <a:ea typeface="+mn-ea"/>
                <a:cs typeface="+mn-cs"/>
              </a:rPr>
              <a:t>Std</a:t>
            </a:r>
            <a:r>
              <a:rPr lang="en-AU" sz="2800" b="1" dirty="0" smtClean="0">
                <a:ea typeface="+mn-ea"/>
                <a:cs typeface="+mn-cs"/>
              </a:rPr>
              <a:t> 802.11-2016 </a:t>
            </a:r>
            <a:r>
              <a:rPr lang="en-AU" sz="2800" b="1" dirty="0">
                <a:ea typeface="+mn-ea"/>
                <a:cs typeface="+mn-cs"/>
              </a:rPr>
              <a:t>during the 60-day ballot in ISO/IEC JTC1 under the PSDO agreement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Moved: </a:t>
            </a:r>
            <a:r>
              <a:rPr lang="en-US" dirty="0" smtClean="0"/>
              <a:t>Andrew Myles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Seconded: </a:t>
            </a:r>
            <a:r>
              <a:rPr lang="en-US" dirty="0" smtClean="0"/>
              <a:t>Dan Harkins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Result: </a:t>
            </a:r>
            <a:r>
              <a:rPr lang="en-US" dirty="0" smtClean="0"/>
              <a:t>41-0-1 Passes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JTC1/SC6 SC: Moved: Dan Harkins Seconded: Stuart Kerry Result: 5-0-0</a:t>
            </a:r>
            <a:endParaRPr lang="en-US" sz="1800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6619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120393</TotalTime>
  <Words>1303</Words>
  <Application>Microsoft Office PowerPoint</Application>
  <PresentationFormat>On-screen Show (4:3)</PresentationFormat>
  <Paragraphs>312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Default Design</vt:lpstr>
      <vt:lpstr>Document</vt:lpstr>
      <vt:lpstr>802.11 May 2017 WG Motions</vt:lpstr>
      <vt:lpstr>Abstract</vt:lpstr>
      <vt:lpstr>Wednesday</vt:lpstr>
      <vt:lpstr>TGmd Chair Confirmation </vt:lpstr>
      <vt:lpstr>TGmd Vice-Chair Confirmation - 1</vt:lpstr>
      <vt:lpstr>TGmd Vice-Chair Confirmation - 2</vt:lpstr>
      <vt:lpstr>AANI Motion</vt:lpstr>
      <vt:lpstr>PDED Motion</vt:lpstr>
      <vt:lpstr>Response to ISO/IEC/JTC1 Ballot comments: 802.11-2016</vt:lpstr>
      <vt:lpstr>Response to ISO/IEC/JTC1 Ballot comments: 802.11ai-2016</vt:lpstr>
      <vt:lpstr>LC  TIG ITU-R SG1 WP1A Liaison Statement</vt:lpstr>
      <vt:lpstr>Friday</vt:lpstr>
      <vt:lpstr>PowerPoint Presentation</vt:lpstr>
      <vt:lpstr>TGax Ad-hoc</vt:lpstr>
      <vt:lpstr>Friday/Telecon – EC Motions</vt:lpstr>
      <vt:lpstr>x.xxx Approve ISO/IEC JTC1 Comment responses re: 802.11-2016</vt:lpstr>
      <vt:lpstr>x.xxx Approve ISO/IEC JTC1 Comment responses re: 802.11ai-2016</vt:lpstr>
      <vt:lpstr>x.xxx Information Item: 3GPP RAN WG2 Liaison</vt:lpstr>
      <vt:lpstr>x.xxx Information Item: 3GPP RAN4 Liaison</vt:lpstr>
      <vt:lpstr>References</vt:lpstr>
    </vt:vector>
  </TitlesOfParts>
  <Company>HPE-Aruba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May 2017 IEEE 802.11 WG motions</cp:keywords>
  <cp:lastModifiedBy>Stanley, Dorothy</cp:lastModifiedBy>
  <cp:revision>2344</cp:revision>
  <cp:lastPrinted>1998-02-10T13:28:06Z</cp:lastPrinted>
  <dcterms:created xsi:type="dcterms:W3CDTF">1998-02-10T13:07:52Z</dcterms:created>
  <dcterms:modified xsi:type="dcterms:W3CDTF">2017-05-10T04:19:59Z</dcterms:modified>
</cp:coreProperties>
</file>