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71" r:id="rId2"/>
    <p:sldId id="272" r:id="rId3"/>
    <p:sldId id="304" r:id="rId4"/>
    <p:sldId id="273" r:id="rId5"/>
    <p:sldId id="274" r:id="rId6"/>
    <p:sldId id="275" r:id="rId7"/>
    <p:sldId id="276" r:id="rId8"/>
    <p:sldId id="363" r:id="rId9"/>
    <p:sldId id="307" r:id="rId10"/>
    <p:sldId id="291" r:id="rId11"/>
    <p:sldId id="327" r:id="rId12"/>
    <p:sldId id="278" r:id="rId13"/>
    <p:sldId id="357" r:id="rId14"/>
    <p:sldId id="365" r:id="rId15"/>
    <p:sldId id="326" r:id="rId16"/>
    <p:sldId id="361" r:id="rId17"/>
    <p:sldId id="325" r:id="rId18"/>
    <p:sldId id="305" r:id="rId19"/>
    <p:sldId id="289" r:id="rId20"/>
    <p:sldId id="297" r:id="rId21"/>
    <p:sldId id="303" r:id="rId22"/>
    <p:sldId id="364" r:id="rId23"/>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22" autoAdjust="0"/>
    <p:restoredTop sz="95608" autoAdjust="0"/>
  </p:normalViewPr>
  <p:slideViewPr>
    <p:cSldViewPr>
      <p:cViewPr varScale="1">
        <p:scale>
          <a:sx n="60" d="100"/>
          <a:sy n="60" d="100"/>
        </p:scale>
        <p:origin x="776"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802.11-17/0561r1</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May 2017</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smtClean="0"/>
              <a:t>Dorothy Stanley (HP Enterprise)</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802.11-17/0561r1</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May 2017</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802.11-17/0561r1</a:t>
            </a:r>
            <a:endParaRPr lang="en-US"/>
          </a:p>
        </p:txBody>
      </p:sp>
      <p:sp>
        <p:nvSpPr>
          <p:cNvPr id="11267" name="Rectangle 3"/>
          <p:cNvSpPr>
            <a:spLocks noGrp="1" noChangeArrowheads="1"/>
          </p:cNvSpPr>
          <p:nvPr>
            <p:ph type="dt" sz="quarter" idx="1"/>
          </p:nvPr>
        </p:nvSpPr>
        <p:spPr>
          <a:noFill/>
        </p:spPr>
        <p:txBody>
          <a:bodyPr/>
          <a:lstStyle/>
          <a:p>
            <a:r>
              <a:rPr lang="en-US" smtClean="0"/>
              <a:t>May 2017</a:t>
            </a:r>
            <a:endParaRPr lang="en-US"/>
          </a:p>
        </p:txBody>
      </p:sp>
      <p:sp>
        <p:nvSpPr>
          <p:cNvPr id="11268"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2168974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802.11-17/0561r1</a:t>
            </a:r>
            <a:endParaRPr lang="en-US"/>
          </a:p>
        </p:txBody>
      </p:sp>
      <p:sp>
        <p:nvSpPr>
          <p:cNvPr id="5" name="Date Placeholder 4"/>
          <p:cNvSpPr>
            <a:spLocks noGrp="1"/>
          </p:cNvSpPr>
          <p:nvPr>
            <p:ph type="dt" idx="11"/>
          </p:nvPr>
        </p:nvSpPr>
        <p:spPr/>
        <p:txBody>
          <a:bodyPr/>
          <a:lstStyle/>
          <a:p>
            <a:pPr>
              <a:defRPr/>
            </a:pPr>
            <a:r>
              <a:rPr lang="en-US" smtClean="0"/>
              <a:t>May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802.11-17/0561r1</a:t>
            </a:r>
            <a:endParaRPr lang="en-US"/>
          </a:p>
        </p:txBody>
      </p:sp>
      <p:sp>
        <p:nvSpPr>
          <p:cNvPr id="5" name="Date Placeholder 4"/>
          <p:cNvSpPr>
            <a:spLocks noGrp="1"/>
          </p:cNvSpPr>
          <p:nvPr>
            <p:ph type="dt" idx="11"/>
          </p:nvPr>
        </p:nvSpPr>
        <p:spPr/>
        <p:txBody>
          <a:bodyPr/>
          <a:lstStyle/>
          <a:p>
            <a:pPr>
              <a:defRPr/>
            </a:pPr>
            <a:r>
              <a:rPr lang="en-US" smtClean="0"/>
              <a:t>May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802.11-17/0561r1</a:t>
            </a:r>
            <a:endParaRPr lang="en-US"/>
          </a:p>
        </p:txBody>
      </p:sp>
      <p:sp>
        <p:nvSpPr>
          <p:cNvPr id="5" name="Date Placeholder 4"/>
          <p:cNvSpPr>
            <a:spLocks noGrp="1"/>
          </p:cNvSpPr>
          <p:nvPr>
            <p:ph type="dt" idx="11"/>
          </p:nvPr>
        </p:nvSpPr>
        <p:spPr/>
        <p:txBody>
          <a:bodyPr/>
          <a:lstStyle/>
          <a:p>
            <a:pPr>
              <a:defRPr/>
            </a:pPr>
            <a:r>
              <a:rPr lang="en-US" smtClean="0"/>
              <a:t>May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802.11-17/0561r1</a:t>
            </a:r>
            <a:endParaRPr lang="en-US"/>
          </a:p>
        </p:txBody>
      </p:sp>
      <p:sp>
        <p:nvSpPr>
          <p:cNvPr id="5" name="Date Placeholder 4"/>
          <p:cNvSpPr>
            <a:spLocks noGrp="1"/>
          </p:cNvSpPr>
          <p:nvPr>
            <p:ph type="dt" idx="11"/>
          </p:nvPr>
        </p:nvSpPr>
        <p:spPr/>
        <p:txBody>
          <a:bodyPr/>
          <a:lstStyle/>
          <a:p>
            <a:pPr>
              <a:defRPr/>
            </a:pPr>
            <a:r>
              <a:rPr lang="en-US" smtClean="0"/>
              <a:t>May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802.11-17/0561r1</a:t>
            </a:r>
            <a:endParaRPr lang="en-US"/>
          </a:p>
        </p:txBody>
      </p:sp>
      <p:sp>
        <p:nvSpPr>
          <p:cNvPr id="5" name="Date Placeholder 4"/>
          <p:cNvSpPr>
            <a:spLocks noGrp="1"/>
          </p:cNvSpPr>
          <p:nvPr>
            <p:ph type="dt" idx="11"/>
          </p:nvPr>
        </p:nvSpPr>
        <p:spPr/>
        <p:txBody>
          <a:bodyPr/>
          <a:lstStyle/>
          <a:p>
            <a:pPr>
              <a:defRPr/>
            </a:pPr>
            <a:r>
              <a:rPr lang="en-US" smtClean="0"/>
              <a:t>May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2541588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802.11-17/0561r1</a:t>
            </a:r>
            <a:endParaRPr lang="en-US"/>
          </a:p>
        </p:txBody>
      </p:sp>
      <p:sp>
        <p:nvSpPr>
          <p:cNvPr id="5" name="Date Placeholder 4"/>
          <p:cNvSpPr>
            <a:spLocks noGrp="1"/>
          </p:cNvSpPr>
          <p:nvPr>
            <p:ph type="dt" idx="11"/>
          </p:nvPr>
        </p:nvSpPr>
        <p:spPr/>
        <p:txBody>
          <a:bodyPr/>
          <a:lstStyle/>
          <a:p>
            <a:pPr>
              <a:defRPr/>
            </a:pPr>
            <a:r>
              <a:rPr lang="en-US" smtClean="0"/>
              <a:t>May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802.11-17/0561r1</a:t>
            </a:r>
            <a:endParaRPr lang="en-US"/>
          </a:p>
        </p:txBody>
      </p:sp>
      <p:sp>
        <p:nvSpPr>
          <p:cNvPr id="5" name="Date Placeholder 4"/>
          <p:cNvSpPr>
            <a:spLocks noGrp="1"/>
          </p:cNvSpPr>
          <p:nvPr>
            <p:ph type="dt" idx="11"/>
          </p:nvPr>
        </p:nvSpPr>
        <p:spPr/>
        <p:txBody>
          <a:bodyPr/>
          <a:lstStyle/>
          <a:p>
            <a:pPr>
              <a:defRPr/>
            </a:pPr>
            <a:r>
              <a:rPr lang="en-US" smtClean="0"/>
              <a:t>May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802.11-17/0561r1</a:t>
            </a:r>
            <a:endParaRPr lang="en-US" altLang="en-US" sz="1400" smtClean="0"/>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May 2017</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17</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extLst>
      <p:ext uri="{BB962C8B-B14F-4D97-AF65-F5344CB8AC3E}">
        <p14:creationId xmlns:p14="http://schemas.microsoft.com/office/powerpoint/2010/main" val="12193814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802.11-17/0561r1</a:t>
            </a:r>
            <a:endParaRPr lang="en-US"/>
          </a:p>
        </p:txBody>
      </p:sp>
      <p:sp>
        <p:nvSpPr>
          <p:cNvPr id="5" name="Date Placeholder 4"/>
          <p:cNvSpPr>
            <a:spLocks noGrp="1"/>
          </p:cNvSpPr>
          <p:nvPr>
            <p:ph type="dt" idx="11"/>
          </p:nvPr>
        </p:nvSpPr>
        <p:spPr/>
        <p:txBody>
          <a:bodyPr/>
          <a:lstStyle/>
          <a:p>
            <a:pPr>
              <a:defRPr/>
            </a:pPr>
            <a:r>
              <a:rPr lang="en-US" smtClean="0"/>
              <a:t>May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802.11-17/0561r1</a:t>
            </a:r>
            <a:endParaRPr lang="en-US"/>
          </a:p>
        </p:txBody>
      </p:sp>
      <p:sp>
        <p:nvSpPr>
          <p:cNvPr id="5" name="Date Placeholder 4"/>
          <p:cNvSpPr>
            <a:spLocks noGrp="1"/>
          </p:cNvSpPr>
          <p:nvPr>
            <p:ph type="dt" idx="11"/>
          </p:nvPr>
        </p:nvSpPr>
        <p:spPr/>
        <p:txBody>
          <a:bodyPr/>
          <a:lstStyle/>
          <a:p>
            <a:pPr>
              <a:defRPr/>
            </a:pPr>
            <a:r>
              <a:rPr lang="en-US" smtClean="0"/>
              <a:t>May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802.11-17/0561r1</a:t>
            </a:r>
            <a:endParaRPr lang="en-US"/>
          </a:p>
        </p:txBody>
      </p:sp>
      <p:sp>
        <p:nvSpPr>
          <p:cNvPr id="12291" name="Rectangle 3"/>
          <p:cNvSpPr>
            <a:spLocks noGrp="1" noChangeArrowheads="1"/>
          </p:cNvSpPr>
          <p:nvPr>
            <p:ph type="dt" sz="quarter" idx="1"/>
          </p:nvPr>
        </p:nvSpPr>
        <p:spPr>
          <a:noFill/>
        </p:spPr>
        <p:txBody>
          <a:bodyPr/>
          <a:lstStyle/>
          <a:p>
            <a:r>
              <a:rPr lang="en-US" smtClean="0"/>
              <a:t>May 2017</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extLst>
      <p:ext uri="{BB962C8B-B14F-4D97-AF65-F5344CB8AC3E}">
        <p14:creationId xmlns:p14="http://schemas.microsoft.com/office/powerpoint/2010/main" val="9750944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802.11-17/0561r1</a:t>
            </a:r>
            <a:endParaRPr lang="en-US"/>
          </a:p>
        </p:txBody>
      </p:sp>
      <p:sp>
        <p:nvSpPr>
          <p:cNvPr id="5" name="Date Placeholder 4"/>
          <p:cNvSpPr>
            <a:spLocks noGrp="1"/>
          </p:cNvSpPr>
          <p:nvPr>
            <p:ph type="dt" idx="11"/>
          </p:nvPr>
        </p:nvSpPr>
        <p:spPr/>
        <p:txBody>
          <a:bodyPr/>
          <a:lstStyle/>
          <a:p>
            <a:pPr>
              <a:defRPr/>
            </a:pPr>
            <a:r>
              <a:rPr lang="en-US" smtClean="0"/>
              <a:t>May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4839819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802.11-17/0561r1</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May 2017</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802.11-17/0561r1</a:t>
            </a:r>
            <a:endParaRPr lang="en-US"/>
          </a:p>
        </p:txBody>
      </p:sp>
      <p:sp>
        <p:nvSpPr>
          <p:cNvPr id="5" name="Date Placeholder 4"/>
          <p:cNvSpPr>
            <a:spLocks noGrp="1"/>
          </p:cNvSpPr>
          <p:nvPr>
            <p:ph type="dt" idx="11"/>
          </p:nvPr>
        </p:nvSpPr>
        <p:spPr/>
        <p:txBody>
          <a:bodyPr/>
          <a:lstStyle/>
          <a:p>
            <a:pPr>
              <a:defRPr/>
            </a:pPr>
            <a:r>
              <a:rPr lang="en-US" smtClean="0"/>
              <a:t>May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1997792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802.11-17/0561r1</a:t>
            </a:r>
            <a:endParaRPr lang="en-US"/>
          </a:p>
        </p:txBody>
      </p:sp>
      <p:sp>
        <p:nvSpPr>
          <p:cNvPr id="5" name="Date Placeholder 4"/>
          <p:cNvSpPr>
            <a:spLocks noGrp="1"/>
          </p:cNvSpPr>
          <p:nvPr>
            <p:ph type="dt" idx="11"/>
          </p:nvPr>
        </p:nvSpPr>
        <p:spPr/>
        <p:txBody>
          <a:bodyPr/>
          <a:lstStyle/>
          <a:p>
            <a:pPr>
              <a:defRPr/>
            </a:pPr>
            <a:r>
              <a:rPr lang="en-US" smtClean="0"/>
              <a:t>May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802.11-17/0561r1</a:t>
            </a:r>
            <a:endParaRPr lang="en-US"/>
          </a:p>
        </p:txBody>
      </p:sp>
      <p:sp>
        <p:nvSpPr>
          <p:cNvPr id="5" name="Date Placeholder 4"/>
          <p:cNvSpPr>
            <a:spLocks noGrp="1"/>
          </p:cNvSpPr>
          <p:nvPr>
            <p:ph type="dt" idx="11"/>
          </p:nvPr>
        </p:nvSpPr>
        <p:spPr/>
        <p:txBody>
          <a:bodyPr/>
          <a:lstStyle/>
          <a:p>
            <a:pPr>
              <a:defRPr/>
            </a:pPr>
            <a:r>
              <a:rPr lang="en-US" smtClean="0"/>
              <a:t>May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802.11-17/0561r1</a:t>
            </a:r>
            <a:endParaRPr lang="en-US"/>
          </a:p>
        </p:txBody>
      </p:sp>
      <p:sp>
        <p:nvSpPr>
          <p:cNvPr id="5" name="Date Placeholder 4"/>
          <p:cNvSpPr>
            <a:spLocks noGrp="1"/>
          </p:cNvSpPr>
          <p:nvPr>
            <p:ph type="dt" idx="11"/>
          </p:nvPr>
        </p:nvSpPr>
        <p:spPr/>
        <p:txBody>
          <a:bodyPr/>
          <a:lstStyle/>
          <a:p>
            <a:pPr>
              <a:defRPr/>
            </a:pPr>
            <a:r>
              <a:rPr lang="en-US" smtClean="0"/>
              <a:t>May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extLst>
      <p:ext uri="{BB962C8B-B14F-4D97-AF65-F5344CB8AC3E}">
        <p14:creationId xmlns:p14="http://schemas.microsoft.com/office/powerpoint/2010/main" val="40291100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802.11-17/0561r1</a:t>
            </a:r>
            <a:endParaRPr lang="en-US"/>
          </a:p>
        </p:txBody>
      </p:sp>
      <p:sp>
        <p:nvSpPr>
          <p:cNvPr id="5" name="Date Placeholder 4"/>
          <p:cNvSpPr>
            <a:spLocks noGrp="1"/>
          </p:cNvSpPr>
          <p:nvPr>
            <p:ph type="dt" idx="11"/>
          </p:nvPr>
        </p:nvSpPr>
        <p:spPr/>
        <p:txBody>
          <a:bodyPr/>
          <a:lstStyle/>
          <a:p>
            <a:pPr>
              <a:defRPr/>
            </a:pPr>
            <a:r>
              <a:rPr lang="en-US" smtClean="0"/>
              <a:t>May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802.11-17/0561r1</a:t>
            </a:r>
            <a:endParaRPr lang="en-US"/>
          </a:p>
        </p:txBody>
      </p:sp>
      <p:sp>
        <p:nvSpPr>
          <p:cNvPr id="13315" name="Rectangle 3"/>
          <p:cNvSpPr>
            <a:spLocks noGrp="1" noChangeArrowheads="1"/>
          </p:cNvSpPr>
          <p:nvPr>
            <p:ph type="dt" sz="quarter" idx="1"/>
          </p:nvPr>
        </p:nvSpPr>
        <p:spPr>
          <a:noFill/>
        </p:spPr>
        <p:txBody>
          <a:bodyPr/>
          <a:lstStyle/>
          <a:p>
            <a:r>
              <a:rPr lang="en-US" smtClean="0"/>
              <a:t>May 2017</a:t>
            </a:r>
            <a:endParaRPr lang="en-US"/>
          </a:p>
        </p:txBody>
      </p:sp>
      <p:sp>
        <p:nvSpPr>
          <p:cNvPr id="13316"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extLst>
      <p:ext uri="{BB962C8B-B14F-4D97-AF65-F5344CB8AC3E}">
        <p14:creationId xmlns:p14="http://schemas.microsoft.com/office/powerpoint/2010/main" val="14977536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8</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8</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1939316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9</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9</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extLst>
      <p:ext uri="{BB962C8B-B14F-4D97-AF65-F5344CB8AC3E}">
        <p14:creationId xmlns:p14="http://schemas.microsoft.com/office/powerpoint/2010/main" val="2437324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04800"/>
            <a:ext cx="1752600" cy="276999"/>
          </a:xfrm>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May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May 2017</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802.11-17/0561r1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ec/dcn/16/ec-16-0201-00-00EC-ieee-802-lmsc-chairs-guidelines.pdf" TargetMode="External"/><Relationship Id="rId3" Type="http://schemas.openxmlformats.org/officeDocument/2006/relationships/hyperlink" Target="http://standards.ieee.org/board/aud/LMSC.pdf" TargetMode="External"/><Relationship Id="rId7" Type="http://schemas.openxmlformats.org/officeDocument/2006/relationships/hyperlink" Target="http://grouper.ieee.org/groups/802/PNP/approved/IEEE_802_LMSC_OM_approved_120725.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ieee802.org/PNP/approved/IEEE_802_WG_PandP_v19.pdf" TargetMode="External"/><Relationship Id="rId11" Type="http://schemas.openxmlformats.org/officeDocument/2006/relationships/hyperlink" Target="http://www.ieee802.org/devdocs.shtml" TargetMode="External"/><Relationship Id="rId5" Type="http://schemas.openxmlformats.org/officeDocument/2006/relationships/hyperlink" Target="https://mentor.ieee.org/802-ec/dcn/17/ec-17-0016-06-00EC-march-2017-rule-changes.pdf" TargetMode="External"/><Relationship Id="rId10" Type="http://schemas.openxmlformats.org/officeDocument/2006/relationships/hyperlink" Target="http://www.ieee802.org/11/Rules/rules.shtml" TargetMode="External"/><Relationship Id="rId4" Type="http://schemas.openxmlformats.org/officeDocument/2006/relationships/hyperlink" Target="http://www.ieee802.org/PNP/approved/IEEE_802_OM_v18.pdf" TargetMode="External"/><Relationship Id="rId9" Type="http://schemas.openxmlformats.org/officeDocument/2006/relationships/hyperlink" Target="https://mentor.ieee.org/802-ec/dcn/16/ec-16-0180-03-00EC-ieee-802-participation-slide.pptx"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4/11-14-0629-19-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ec/dcn/16/ec-16-0180-03-00EC-ieee-802-participation-slide.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4/11-14-0629-19-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4/11-14-0629-19-0000-802-11-operations-manual.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ec/dcn/16/ec-16-0180-03-00EC-ieee-802-participation-slide.ppt"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ec/dcn/16/ec-16-0180-03-00EC-ieee-802-participation-slide.ppt"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04800"/>
            <a:ext cx="1828800" cy="276999"/>
          </a:xfrm>
          <a:noFill/>
        </p:spPr>
        <p:txBody>
          <a:bodyPr/>
          <a:lstStyle/>
          <a:p>
            <a:r>
              <a:rPr lang="en-US" smtClean="0"/>
              <a:t>May 2017</a:t>
            </a:r>
            <a:endParaRPr lang="en-US" dirty="0"/>
          </a:p>
        </p:txBody>
      </p:sp>
      <p:sp>
        <p:nvSpPr>
          <p:cNvPr id="1028" name="Footer Placeholder 4"/>
          <p:cNvSpPr>
            <a:spLocks noGrp="1"/>
          </p:cNvSpPr>
          <p:nvPr>
            <p:ph type="ftr" sz="quarter" idx="11"/>
          </p:nvPr>
        </p:nvSpPr>
        <p:spPr>
          <a:noFill/>
        </p:spPr>
        <p:txBody>
          <a:bodyPr/>
          <a:lstStyle/>
          <a:p>
            <a:r>
              <a:rPr lang="en-US" smtClean="0"/>
              <a:t>D. Stanley, HP Enterprise</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2</a:t>
            </a:r>
            <a:r>
              <a:rPr lang="en-US" baseline="30000" dirty="0" smtClean="0"/>
              <a:t>nd</a:t>
            </a:r>
            <a:r>
              <a:rPr lang="en-US" dirty="0" smtClean="0"/>
              <a:t>  Vice Chair Report May 2017</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a:t>
            </a:r>
            <a:r>
              <a:rPr lang="en-US" sz="2000" b="0" dirty="0" smtClean="0"/>
              <a:t>2017-05-08</a:t>
            </a:r>
            <a:endParaRPr lang="en-US" sz="2000" b="0" dirty="0" smtClean="0"/>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1409304665"/>
              </p:ext>
            </p:extLst>
          </p:nvPr>
        </p:nvGraphicFramePr>
        <p:xfrm>
          <a:off x="606425" y="2297113"/>
          <a:ext cx="7804150" cy="2614612"/>
        </p:xfrm>
        <a:graphic>
          <a:graphicData uri="http://schemas.openxmlformats.org/presentationml/2006/ole">
            <mc:AlternateContent xmlns:mc="http://schemas.openxmlformats.org/markup-compatibility/2006">
              <mc:Choice xmlns:v="urn:schemas-microsoft-com:vml" Requires="v">
                <p:oleObj spid="_x0000_s1317" name="Document" r:id="rId4" imgW="8239149" imgH="2760161" progId="Word.Document.8">
                  <p:embed/>
                </p:oleObj>
              </mc:Choice>
              <mc:Fallback>
                <p:oleObj name="Document" r:id="rId4" imgW="8239149" imgH="2760161" progId="Word.Document.8">
                  <p:embed/>
                  <p:pic>
                    <p:nvPicPr>
                      <p:cNvPr id="0" name="Object 4"/>
                      <p:cNvPicPr>
                        <a:picLocks noChangeAspect="1" noChangeArrowheads="1"/>
                      </p:cNvPicPr>
                      <p:nvPr/>
                    </p:nvPicPr>
                    <p:blipFill>
                      <a:blip r:embed="rId5"/>
                      <a:srcRect/>
                      <a:stretch>
                        <a:fillRect/>
                      </a:stretch>
                    </p:blipFill>
                    <p:spPr bwMode="auto">
                      <a:xfrm>
                        <a:off x="606425" y="2297113"/>
                        <a:ext cx="7804150" cy="2614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9906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May 2017</a:t>
            </a:r>
            <a:endParaRPr lang="en-US"/>
          </a:p>
        </p:txBody>
      </p:sp>
      <p:sp>
        <p:nvSpPr>
          <p:cNvPr id="8195" name="Footer Placeholder 4"/>
          <p:cNvSpPr>
            <a:spLocks noGrp="1"/>
          </p:cNvSpPr>
          <p:nvPr>
            <p:ph type="ftr" sz="quarter" idx="11"/>
          </p:nvPr>
        </p:nvSpPr>
        <p:spPr>
          <a:noFill/>
        </p:spPr>
        <p:txBody>
          <a:bodyPr/>
          <a:lstStyle/>
          <a:p>
            <a:r>
              <a:rPr lang="en-US" smtClean="0"/>
              <a:t>D.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rules documents </a:t>
            </a:r>
          </a:p>
        </p:txBody>
      </p:sp>
      <p:sp>
        <p:nvSpPr>
          <p:cNvPr id="8198" name="Rectangle 3"/>
          <p:cNvSpPr>
            <a:spLocks noGrp="1" noChangeArrowheads="1"/>
          </p:cNvSpPr>
          <p:nvPr>
            <p:ph type="body" idx="1"/>
          </p:nvPr>
        </p:nvSpPr>
        <p:spPr>
          <a:xfrm>
            <a:off x="685800" y="1371600"/>
            <a:ext cx="8382000" cy="5181600"/>
          </a:xfrm>
          <a:noFill/>
        </p:spPr>
        <p:txBody>
          <a:bodyPr/>
          <a:lstStyle/>
          <a:p>
            <a:r>
              <a:rPr lang="en-US" sz="2000" dirty="0"/>
              <a:t>IEEE 802 Policies &amp; Procedures </a:t>
            </a:r>
            <a:r>
              <a:rPr lang="en-US" sz="2000" dirty="0" smtClean="0"/>
              <a:t>(Approved June 2014)</a:t>
            </a:r>
            <a:endParaRPr lang="en-US" sz="2000" dirty="0"/>
          </a:p>
          <a:p>
            <a:pPr lvl="1"/>
            <a:r>
              <a:rPr lang="en-US" sz="1600" dirty="0" smtClean="0">
                <a:hlinkClick r:id="rId3"/>
              </a:rPr>
              <a:t>http</a:t>
            </a:r>
            <a:r>
              <a:rPr lang="en-US" sz="1600" dirty="0">
                <a:hlinkClick r:id="rId3"/>
              </a:rPr>
              <a:t>://standards.ieee.org/board/aud/LMSC.pdf</a:t>
            </a:r>
            <a:endParaRPr lang="en-US" sz="1600" dirty="0"/>
          </a:p>
          <a:p>
            <a:r>
              <a:rPr lang="en-US" sz="2000" dirty="0"/>
              <a:t>IEEE 802 Operations Manual </a:t>
            </a:r>
            <a:r>
              <a:rPr lang="en-US" sz="2000" dirty="0" smtClean="0"/>
              <a:t>(Approved 17 Mar 2017)</a:t>
            </a:r>
            <a:endParaRPr lang="en-US" sz="2000" dirty="0"/>
          </a:p>
          <a:p>
            <a:pPr lvl="1">
              <a:lnSpc>
                <a:spcPct val="80000"/>
              </a:lnSpc>
              <a:defRPr/>
            </a:pPr>
            <a:r>
              <a:rPr lang="en-US" altLang="en-US" sz="1600" dirty="0">
                <a:hlinkClick r:id="rId4"/>
              </a:rPr>
              <a:t>http://</a:t>
            </a:r>
            <a:r>
              <a:rPr lang="en-US" altLang="en-US" sz="1600" dirty="0" smtClean="0">
                <a:hlinkClick r:id="rId4"/>
              </a:rPr>
              <a:t>www.ieee802.org/PNP/approved/IEEE_802_OM_v19.pdf </a:t>
            </a:r>
            <a:r>
              <a:rPr lang="en-US" altLang="en-US" sz="1600" dirty="0" smtClean="0"/>
              <a:t>as </a:t>
            </a:r>
            <a:r>
              <a:rPr lang="en-US" altLang="en-US" sz="1600" dirty="0"/>
              <a:t>updated in </a:t>
            </a:r>
            <a:r>
              <a:rPr lang="en-US" altLang="en-US" sz="1600" dirty="0">
                <a:hlinkClick r:id="rId5"/>
              </a:rPr>
              <a:t>https://</a:t>
            </a:r>
            <a:r>
              <a:rPr lang="en-US" altLang="en-US" sz="1600" dirty="0" smtClean="0">
                <a:hlinkClick r:id="rId5"/>
              </a:rPr>
              <a:t>mentor.ieee.org/802-ec/dcn/17/ec-17-0016-06-00EC-march-2017-rule-changes.pdf</a:t>
            </a:r>
            <a:r>
              <a:rPr lang="en-US" altLang="en-US" sz="1600" dirty="0" smtClean="0"/>
              <a:t> </a:t>
            </a:r>
          </a:p>
          <a:p>
            <a:pPr>
              <a:lnSpc>
                <a:spcPct val="80000"/>
              </a:lnSpc>
              <a:defRPr/>
            </a:pPr>
            <a:r>
              <a:rPr lang="en-US" sz="2000" dirty="0" smtClean="0"/>
              <a:t>IEEE 802 Working Group Policies &amp;Procedures (29 Jul 2016)</a:t>
            </a:r>
            <a:r>
              <a:rPr lang="en-US" altLang="en-US" sz="2000" dirty="0" smtClean="0"/>
              <a:t> </a:t>
            </a:r>
          </a:p>
          <a:p>
            <a:pPr lvl="1"/>
            <a:r>
              <a:rPr lang="en-US" altLang="en-US" sz="1600" dirty="0">
                <a:hlinkClick r:id="rId6"/>
              </a:rPr>
              <a:t>http://</a:t>
            </a:r>
            <a:r>
              <a:rPr lang="en-US" altLang="en-US" sz="1600" dirty="0" smtClean="0">
                <a:hlinkClick r:id="rId6"/>
              </a:rPr>
              <a:t>www.ieee802.org/PNP/approved/IEEE_802_WG_PandP_v19.pdf</a:t>
            </a:r>
            <a:r>
              <a:rPr lang="en-US" altLang="en-US" sz="1600" dirty="0" smtClean="0"/>
              <a:t> </a:t>
            </a:r>
          </a:p>
          <a:p>
            <a:r>
              <a:rPr lang="en-US" sz="2000" dirty="0" smtClean="0"/>
              <a:t>IEEE </a:t>
            </a:r>
            <a:r>
              <a:rPr lang="en-US" sz="2000" dirty="0"/>
              <a:t>802 LMSC Chair's Guidelines </a:t>
            </a:r>
            <a:r>
              <a:rPr lang="en-US" sz="2000" dirty="0" smtClean="0"/>
              <a:t>(Approved 17 Mar </a:t>
            </a:r>
            <a:r>
              <a:rPr lang="en-US" sz="2000" dirty="0" smtClean="0"/>
              <a:t>2017)</a:t>
            </a:r>
            <a:endParaRPr lang="en-US" sz="2000" dirty="0">
              <a:hlinkClick r:id="rId7"/>
            </a:endParaRPr>
          </a:p>
          <a:p>
            <a:pPr lvl="1"/>
            <a:r>
              <a:rPr lang="en-US" sz="1600" dirty="0">
                <a:hlinkClick r:id="rId8"/>
              </a:rPr>
              <a:t>https://</a:t>
            </a:r>
            <a:r>
              <a:rPr lang="en-US" sz="1600" dirty="0" smtClean="0">
                <a:hlinkClick r:id="rId8"/>
              </a:rPr>
              <a:t>mentor.ieee.org/802-ec/dcn/16/ec-16-0201-00-00EC-ieee-802-lmsc-chairs-guidelines.pdf</a:t>
            </a:r>
            <a:r>
              <a:rPr lang="en-US" sz="1600" dirty="0" smtClean="0"/>
              <a:t> </a:t>
            </a:r>
            <a:r>
              <a:rPr lang="en-US" altLang="en-US" sz="1600" dirty="0"/>
              <a:t>as updated in </a:t>
            </a:r>
            <a:r>
              <a:rPr lang="en-US" altLang="en-US" sz="1600" dirty="0">
                <a:hlinkClick r:id="rId5"/>
              </a:rPr>
              <a:t>https://mentor.ieee.org/802-ec/dcn/17/ec-17-0016-06-00EC-march-2017-rule-changes.pdf</a:t>
            </a:r>
            <a:r>
              <a:rPr lang="en-US" altLang="en-US" sz="1600" dirty="0"/>
              <a:t> </a:t>
            </a:r>
            <a:endParaRPr lang="en-US" sz="1600" dirty="0" smtClean="0"/>
          </a:p>
          <a:p>
            <a:r>
              <a:rPr lang="en-US" sz="2000" dirty="0" smtClean="0"/>
              <a:t>Participation in IEEE 802 Meetings</a:t>
            </a:r>
          </a:p>
          <a:p>
            <a:pPr lvl="1"/>
            <a:r>
              <a:rPr lang="en-US" sz="1600" u="sng" dirty="0" smtClean="0">
                <a:hlinkClick r:id="rId9"/>
              </a:rPr>
              <a:t>https://mentor.ieee.org/802-ec/dcn/16/ec-16-0180-03-00EC-ieee-802-participation-slide.pptx</a:t>
            </a:r>
            <a:endParaRPr lang="en-US" sz="1600" u="sng" dirty="0" smtClean="0"/>
          </a:p>
          <a:p>
            <a:pPr lvl="1"/>
            <a:endParaRPr lang="en-US" sz="1600" dirty="0" smtClean="0"/>
          </a:p>
          <a:p>
            <a:r>
              <a:rPr lang="en-US" sz="1600" dirty="0" smtClean="0"/>
              <a:t>Policies and Procedures hierarchy: </a:t>
            </a:r>
            <a:r>
              <a:rPr lang="en-US" sz="1600" dirty="0" smtClean="0">
                <a:hlinkClick r:id="rId10"/>
              </a:rPr>
              <a:t>http://www.ieee802.org/11/Rules/rules.shtml</a:t>
            </a:r>
            <a:endParaRPr lang="en-US" sz="1600" dirty="0" smtClean="0"/>
          </a:p>
          <a:p>
            <a:pPr marL="342900" lvl="1" indent="-342900">
              <a:buFontTx/>
              <a:buChar char="•"/>
            </a:pPr>
            <a:r>
              <a:rPr lang="en-US" altLang="en-US" sz="1600" b="1" dirty="0" smtClean="0"/>
              <a:t>IEEE </a:t>
            </a:r>
            <a:r>
              <a:rPr lang="en-US" altLang="en-US" sz="1600" b="1" dirty="0"/>
              <a:t>802 Procedural document website: </a:t>
            </a:r>
            <a:r>
              <a:rPr lang="en-US" altLang="en-US" sz="1600" dirty="0">
                <a:hlinkClick r:id="rId11"/>
              </a:rPr>
              <a:t>http://www.ieee802.org/devdocs.shtml</a:t>
            </a:r>
            <a:r>
              <a:rPr lang="en-US" altLang="en-US" sz="16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dirty="0" smtClean="0"/>
              <a:t>March 2017 802 Rules Changes </a:t>
            </a:r>
            <a:endParaRPr lang="en-US" dirty="0"/>
          </a:p>
        </p:txBody>
      </p:sp>
      <p:sp>
        <p:nvSpPr>
          <p:cNvPr id="3" name="Content Placeholder 2"/>
          <p:cNvSpPr>
            <a:spLocks noGrp="1"/>
          </p:cNvSpPr>
          <p:nvPr>
            <p:ph idx="1"/>
          </p:nvPr>
        </p:nvSpPr>
        <p:spPr>
          <a:xfrm>
            <a:off x="609600" y="1600200"/>
            <a:ext cx="8382000" cy="4648200"/>
          </a:xfrm>
        </p:spPr>
        <p:txBody>
          <a:bodyPr/>
          <a:lstStyle/>
          <a:p>
            <a:r>
              <a:rPr lang="en-US" dirty="0" smtClean="0"/>
              <a:t>No changes to LMSC P&amp;P, WG P&amp;P </a:t>
            </a:r>
          </a:p>
          <a:p>
            <a:r>
              <a:rPr lang="en-US" dirty="0" smtClean="0"/>
              <a:t>Proposed changes to OM</a:t>
            </a:r>
          </a:p>
          <a:p>
            <a:pPr lvl="1"/>
            <a:r>
              <a:rPr lang="en-US" dirty="0" smtClean="0"/>
              <a:t>Allow Industry Connections Activity as a subgroup of the Sponsor</a:t>
            </a:r>
          </a:p>
          <a:p>
            <a:r>
              <a:rPr lang="en-US" dirty="0" smtClean="0"/>
              <a:t>Proposed changes to Chair’s guidelines</a:t>
            </a:r>
          </a:p>
          <a:p>
            <a:pPr lvl="1"/>
            <a:r>
              <a:rPr lang="en-US" dirty="0" smtClean="0"/>
              <a:t>Minor changes to Participation slide (from “You” to “Participants”); consideration of moving Participation to WG P&amp;P or OM in July</a:t>
            </a:r>
          </a:p>
          <a:p>
            <a:pPr lvl="1"/>
            <a:r>
              <a:rPr lang="en-US" dirty="0" smtClean="0"/>
              <a:t>Changes to tutorial requirements – post abstract 15 days in advance of the meeting (was 7 days). Change tutorial document 7 days in advance (was 24 hours). Add posting deadline for recording </a:t>
            </a:r>
            <a:r>
              <a:rPr lang="en-US" b="0" dirty="0"/>
              <a:t>secretary. Change tutorial times to allow for transitions: "6:00 pm–7:20 pm, 7:30 pm– 8:50 pm, 9:00pm–10:30 </a:t>
            </a:r>
            <a:r>
              <a:rPr lang="en-US" b="0" dirty="0" smtClean="0"/>
              <a:t>pm”</a:t>
            </a:r>
          </a:p>
          <a:p>
            <a:pPr lvl="1"/>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extLst>
      <p:ext uri="{BB962C8B-B14F-4D97-AF65-F5344CB8AC3E}">
        <p14:creationId xmlns:p14="http://schemas.microsoft.com/office/powerpoint/2010/main" val="23032809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May 2017</a:t>
            </a:r>
            <a:endParaRPr lang="en-US"/>
          </a:p>
        </p:txBody>
      </p:sp>
      <p:sp>
        <p:nvSpPr>
          <p:cNvPr id="8195" name="Footer Placeholder 4"/>
          <p:cNvSpPr>
            <a:spLocks noGrp="1"/>
          </p:cNvSpPr>
          <p:nvPr>
            <p:ph type="ftr" sz="quarter" idx="11"/>
          </p:nvPr>
        </p:nvSpPr>
        <p:spPr>
          <a:noFill/>
        </p:spPr>
        <p:txBody>
          <a:bodyPr/>
          <a:lstStyle/>
          <a:p>
            <a:r>
              <a:rPr lang="en-US" smtClean="0"/>
              <a:t>D.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802.11 rules documents </a:t>
            </a:r>
          </a:p>
        </p:txBody>
      </p:sp>
      <p:sp>
        <p:nvSpPr>
          <p:cNvPr id="8198" name="Rectangle 3"/>
          <p:cNvSpPr>
            <a:spLocks noGrp="1" noChangeArrowheads="1"/>
          </p:cNvSpPr>
          <p:nvPr>
            <p:ph type="body" idx="1"/>
          </p:nvPr>
        </p:nvSpPr>
        <p:spPr>
          <a:xfrm>
            <a:off x="685800" y="1676400"/>
            <a:ext cx="8382000" cy="3352800"/>
          </a:xfrm>
          <a:noFill/>
        </p:spPr>
        <p:txBody>
          <a:bodyPr/>
          <a:lstStyle/>
          <a:p>
            <a:r>
              <a:rPr lang="en-US" dirty="0" smtClean="0"/>
              <a:t>IEEE 802.11 WG OM: (Approved 17 Mar 2017)</a:t>
            </a:r>
          </a:p>
          <a:p>
            <a:pPr lvl="1"/>
            <a:r>
              <a:rPr lang="en-US" altLang="en-US" sz="1800" dirty="0" smtClean="0">
                <a:hlinkClick r:id="rId3"/>
              </a:rPr>
              <a:t>https://mentor.ieee.org/802.11/dcn/14/11-14-0629-19-0000-802-11-operations-manual.docx</a:t>
            </a:r>
            <a:r>
              <a:rPr lang="en-US" altLang="en-US" sz="1800" dirty="0" smtClean="0"/>
              <a:t> </a:t>
            </a:r>
          </a:p>
          <a:p>
            <a:r>
              <a:rPr lang="en-US" dirty="0" smtClean="0"/>
              <a:t>Use of Participation slide in IEEE 802 Meetings</a:t>
            </a:r>
          </a:p>
          <a:p>
            <a:pPr lvl="1"/>
            <a:r>
              <a:rPr lang="en-US" sz="1800" u="sng" dirty="0" smtClean="0">
                <a:hlinkClick r:id="rId4"/>
              </a:rPr>
              <a:t>https://mentor.ieee.org/802-ec/dcn/16/ec-16-0180-03-00EC-ieee-802-participation-slide.pptx</a:t>
            </a:r>
            <a:endParaRPr lang="en-US" sz="1800" dirty="0" smtClean="0"/>
          </a:p>
          <a:p>
            <a:pPr marL="0" indent="0">
              <a:buNone/>
            </a:pPr>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extLst>
      <p:ext uri="{BB962C8B-B14F-4D97-AF65-F5344CB8AC3E}">
        <p14:creationId xmlns:p14="http://schemas.microsoft.com/office/powerpoint/2010/main" val="20011084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2017 IEEE 802.11 OM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11-14-0629-19</a:t>
            </a:r>
            <a:r>
              <a:rPr lang="en-US" dirty="0" smtClean="0"/>
              <a:t> contains </a:t>
            </a:r>
            <a:r>
              <a:rPr lang="en-US" dirty="0"/>
              <a:t>the current IEEE </a:t>
            </a:r>
            <a:r>
              <a:rPr lang="en-US" dirty="0" smtClean="0"/>
              <a:t>802.11 </a:t>
            </a:r>
            <a:r>
              <a:rPr lang="en-US" dirty="0"/>
              <a:t>Operations Manual (approved </a:t>
            </a:r>
            <a:r>
              <a:rPr lang="en-US" dirty="0" smtClean="0"/>
              <a:t>March 2017). </a:t>
            </a:r>
          </a:p>
          <a:p>
            <a:r>
              <a:rPr lang="en-US" dirty="0" smtClean="0"/>
              <a:t>Changes include:</a:t>
            </a:r>
            <a:endParaRPr lang="en-US" dirty="0"/>
          </a:p>
          <a:p>
            <a:pPr lvl="1"/>
            <a:r>
              <a:rPr lang="en-US" dirty="0" smtClean="0"/>
              <a:t>Appendix C figure re: attendance loss (from 4 of 6 to 2 of 3)</a:t>
            </a:r>
          </a:p>
          <a:p>
            <a:pPr lvl="1"/>
            <a:r>
              <a:rPr lang="en-US" dirty="0" smtClean="0"/>
              <a:t>Remove references to Regulatory SC</a:t>
            </a:r>
          </a:p>
          <a:p>
            <a:pPr lvl="1"/>
            <a:r>
              <a:rPr lang="en-US" dirty="0" smtClean="0"/>
              <a:t>Remove obsolete “other 2” (802 operation) reference</a:t>
            </a:r>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Please Return Ballots on WGLBs to avoid loss of voting rights</a:t>
            </a:r>
            <a:endParaRPr lang="en-US" dirty="0"/>
          </a:p>
        </p:txBody>
      </p:sp>
      <p:sp>
        <p:nvSpPr>
          <p:cNvPr id="3" name="Content Placeholder 2"/>
          <p:cNvSpPr>
            <a:spLocks noGrp="1"/>
          </p:cNvSpPr>
          <p:nvPr>
            <p:ph idx="1"/>
          </p:nvPr>
        </p:nvSpPr>
        <p:spPr>
          <a:xfrm>
            <a:off x="304800" y="1905000"/>
            <a:ext cx="8382000" cy="4724400"/>
          </a:xfrm>
        </p:spPr>
        <p:txBody>
          <a:bodyPr/>
          <a:lstStyle/>
          <a:p>
            <a:r>
              <a:rPr lang="en-US" dirty="0"/>
              <a:t>Document </a:t>
            </a:r>
            <a:r>
              <a:rPr lang="en-US" dirty="0">
                <a:hlinkClick r:id="rId3"/>
              </a:rPr>
              <a:t>11-14-0629-19</a:t>
            </a:r>
            <a:r>
              <a:rPr lang="en-US" dirty="0" smtClean="0"/>
              <a:t> ,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r>
              <a:rPr lang="en-US" i="1" dirty="0" smtClean="0"/>
              <a:t>.</a:t>
            </a:r>
          </a:p>
          <a:p>
            <a:r>
              <a:rPr lang="en-US" dirty="0" smtClean="0"/>
              <a:t>The length of a WG letter ballot series is “1” if the initial WGLB fails</a:t>
            </a:r>
          </a:p>
          <a:p>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extLst>
      <p:ext uri="{BB962C8B-B14F-4D97-AF65-F5344CB8AC3E}">
        <p14:creationId xmlns:p14="http://schemas.microsoft.com/office/powerpoint/2010/main" val="42746316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May 2017</a:t>
            </a:r>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HP Enterprise</a:t>
            </a:r>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 </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May 2017</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May 2017</a:t>
            </a:r>
            <a:endParaRPr lang="en-US"/>
          </a:p>
        </p:txBody>
      </p:sp>
      <p:sp>
        <p:nvSpPr>
          <p:cNvPr id="3075" name="Footer Placeholder 4"/>
          <p:cNvSpPr>
            <a:spLocks noGrp="1"/>
          </p:cNvSpPr>
          <p:nvPr>
            <p:ph type="ftr" sz="quarter" idx="11"/>
          </p:nvPr>
        </p:nvSpPr>
        <p:spPr>
          <a:noFill/>
        </p:spPr>
        <p:txBody>
          <a:bodyPr/>
          <a:lstStyle/>
          <a:p>
            <a:r>
              <a:rPr lang="en-US" smtClean="0"/>
              <a:t>D. Stanley, HP Enterprise</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Patent Slides </a:t>
            </a:r>
          </a:p>
          <a:p>
            <a:pPr lvl="1">
              <a:buFontTx/>
              <a:buNone/>
            </a:pPr>
            <a:r>
              <a:rPr lang="en-US" dirty="0" smtClean="0"/>
              <a:t>	Policies and Procedures and Operations Manual for IEEE-SA, IEEE 802, and IEEE 802.11</a:t>
            </a:r>
          </a:p>
          <a:p>
            <a:pPr lvl="1">
              <a:buFontTx/>
              <a:buNone/>
            </a:pPr>
            <a:r>
              <a:rPr lang="en-US" dirty="0"/>
              <a:t>	</a:t>
            </a:r>
            <a:r>
              <a:rPr lang="en-US" dirty="0" smtClean="0"/>
              <a:t>Reminder on Posting Documents</a:t>
            </a:r>
          </a:p>
          <a:p>
            <a:pPr lvl="1">
              <a:buFontTx/>
              <a:buNone/>
            </a:pPr>
            <a:r>
              <a:rPr lang="en-US" dirty="0" smtClean="0"/>
              <a:t>	Joining the 802.11 email reflectors </a:t>
            </a:r>
          </a:p>
          <a:p>
            <a:pPr lvl="1">
              <a:buNone/>
            </a:pPr>
            <a:r>
              <a:rPr lang="en-US" dirty="0"/>
              <a:t>	Joining 802 All List Server</a:t>
            </a:r>
          </a:p>
          <a:p>
            <a:pPr lvl="1">
              <a:buFontTx/>
              <a:buNone/>
            </a:pPr>
            <a:r>
              <a:rPr lang="en-US" dirty="0"/>
              <a:t>	</a:t>
            </a:r>
            <a:r>
              <a:rPr lang="en-US" dirty="0" smtClean="0"/>
              <a:t>Known proposed changes to 802 P&amp;P, 802 OM, 802WG P&amp;P, Chair’s Guidelines</a:t>
            </a:r>
          </a:p>
          <a:p>
            <a:pPr lvl="1">
              <a:buNone/>
            </a:pPr>
            <a:r>
              <a:rPr lang="en-US" dirty="0"/>
              <a:t>	Proposed revisions to 802.11 </a:t>
            </a:r>
            <a:r>
              <a:rPr lang="en-US" dirty="0" smtClean="0"/>
              <a:t>OM</a:t>
            </a:r>
          </a:p>
          <a:p>
            <a:pPr lvl="1">
              <a:buNone/>
            </a:pPr>
            <a:endParaRPr lang="en-US" dirty="0" smtClean="0"/>
          </a:p>
          <a:p>
            <a:pPr>
              <a:buNone/>
            </a:pPr>
            <a:r>
              <a:rPr lang="en-US" sz="2000" b="0" dirty="0" smtClean="0"/>
              <a:t>R1: corrections to slide 12 Chair’s Guideline date, reference</a:t>
            </a:r>
            <a:endParaRPr lang="en-US" sz="2000" b="0" dirty="0" smtClean="0"/>
          </a:p>
          <a:p>
            <a:pPr lvl="1">
              <a:buNone/>
            </a:pPr>
            <a:endParaRPr lang="en-US" dirty="0" smtClean="0"/>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IEEE 802 </a:t>
            </a:r>
            <a:r>
              <a:rPr lang="en-US" dirty="0"/>
              <a:t>Participation slide </a:t>
            </a:r>
            <a:r>
              <a:rPr lang="en-US" dirty="0">
                <a:hlinkClick r:id="rId3"/>
              </a:rPr>
              <a:t>https://</a:t>
            </a:r>
            <a:r>
              <a:rPr lang="en-US" dirty="0" smtClean="0">
                <a:hlinkClick r:id="rId3"/>
              </a:rPr>
              <a:t>mentor.ieee.org/802-ec/dcn/16/ec-16-0180-03-00EC-ieee-802-participation-slide.ppt</a:t>
            </a:r>
            <a:r>
              <a:rPr lang="en-US" dirty="0" smtClean="0"/>
              <a:t> </a:t>
            </a:r>
          </a:p>
        </p:txBody>
      </p:sp>
      <p:sp>
        <p:nvSpPr>
          <p:cNvPr id="4" name="Date Placeholder 3"/>
          <p:cNvSpPr>
            <a:spLocks noGrp="1"/>
          </p:cNvSpPr>
          <p:nvPr>
            <p:ph type="dt" sz="half" idx="10"/>
          </p:nvPr>
        </p:nvSpPr>
        <p:spPr/>
        <p:txBody>
          <a:bodyPr/>
          <a:lstStyle/>
          <a:p>
            <a:pPr>
              <a:defRPr/>
            </a:pPr>
            <a:r>
              <a:rPr lang="en-US" smtClean="0"/>
              <a:t>May 2017</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22</a:t>
            </a:fld>
            <a:endParaRPr lang="en-US"/>
          </a:p>
        </p:txBody>
      </p:sp>
    </p:spTree>
    <p:extLst>
      <p:ext uri="{BB962C8B-B14F-4D97-AF65-F5344CB8AC3E}">
        <p14:creationId xmlns:p14="http://schemas.microsoft.com/office/powerpoint/2010/main" val="2114147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Second Vice Chair Report</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May 2017</a:t>
            </a:r>
            <a:endParaRPr lang="en-US"/>
          </a:p>
        </p:txBody>
      </p:sp>
      <p:sp>
        <p:nvSpPr>
          <p:cNvPr id="4099" name="Footer Placeholder 2"/>
          <p:cNvSpPr>
            <a:spLocks noGrp="1"/>
          </p:cNvSpPr>
          <p:nvPr>
            <p:ph type="ftr" sz="quarter" idx="11"/>
          </p:nvPr>
        </p:nvSpPr>
        <p:spPr>
          <a:noFill/>
        </p:spPr>
        <p:txBody>
          <a:bodyPr/>
          <a:lstStyle/>
          <a:p>
            <a:r>
              <a:rPr lang="en-US" smtClean="0"/>
              <a:t>D. Stanley, HP Enterprise</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May 2017</a:t>
            </a:r>
            <a:endParaRPr lang="en-US"/>
          </a:p>
        </p:txBody>
      </p:sp>
      <p:sp>
        <p:nvSpPr>
          <p:cNvPr id="5123" name="Footer Placeholder 2"/>
          <p:cNvSpPr>
            <a:spLocks noGrp="1"/>
          </p:cNvSpPr>
          <p:nvPr>
            <p:ph type="ftr" sz="quarter" idx="11"/>
          </p:nvPr>
        </p:nvSpPr>
        <p:spPr>
          <a:noFill/>
        </p:spPr>
        <p:txBody>
          <a:bodyPr/>
          <a:lstStyle/>
          <a:p>
            <a:r>
              <a:rPr lang="en-US" smtClean="0"/>
              <a:t>D. Stanley, HP Enterprise</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May 2017</a:t>
            </a:r>
            <a:endParaRPr lang="en-US"/>
          </a:p>
        </p:txBody>
      </p:sp>
      <p:sp>
        <p:nvSpPr>
          <p:cNvPr id="6147" name="Footer Placeholder 2"/>
          <p:cNvSpPr>
            <a:spLocks noGrp="1"/>
          </p:cNvSpPr>
          <p:nvPr>
            <p:ph type="ftr" sz="quarter" idx="11"/>
          </p:nvPr>
        </p:nvSpPr>
        <p:spPr>
          <a:noFill/>
        </p:spPr>
        <p:txBody>
          <a:bodyPr/>
          <a:lstStyle/>
          <a:p>
            <a:r>
              <a:rPr lang="en-US" smtClean="0"/>
              <a:t>D. Stanley, HP Enterprise</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May 2017</a:t>
            </a:r>
            <a:endParaRPr lang="en-US"/>
          </a:p>
        </p:txBody>
      </p:sp>
      <p:sp>
        <p:nvSpPr>
          <p:cNvPr id="7171" name="Footer Placeholder 2"/>
          <p:cNvSpPr>
            <a:spLocks noGrp="1"/>
          </p:cNvSpPr>
          <p:nvPr>
            <p:ph type="ftr" sz="quarter" idx="11"/>
          </p:nvPr>
        </p:nvSpPr>
        <p:spPr>
          <a:noFill/>
        </p:spPr>
        <p:txBody>
          <a:bodyPr/>
          <a:lstStyle/>
          <a:p>
            <a:r>
              <a:rPr lang="en-US" smtClean="0"/>
              <a:t>D. Stanley, HP Enterprise</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8</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685800" y="609600"/>
            <a:ext cx="8001000" cy="1160463"/>
          </a:xfrm>
          <a:ln/>
        </p:spPr>
        <p:txBody>
          <a:bodyPr lIns="90000" tIns="46800" rIns="90000" bIns="46800"/>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sz="3200" b="1">
                <a:solidFill>
                  <a:srgbClr val="000000"/>
                </a:solidFill>
              </a:rPr>
              <a:t>Participation in IEEE 802 Meetings</a:t>
            </a:r>
          </a:p>
        </p:txBody>
      </p:sp>
      <p:sp>
        <p:nvSpPr>
          <p:cNvPr id="4101" name="Text Box 5"/>
          <p:cNvSpPr txBox="1">
            <a:spLocks noChangeArrowheads="1"/>
          </p:cNvSpPr>
          <p:nvPr/>
        </p:nvSpPr>
        <p:spPr bwMode="auto">
          <a:xfrm>
            <a:off x="685800" y="16764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ea typeface="MS Gothic" panose="020B0609070205080204" pitchFamily="49" charset="-128"/>
              </a:rPr>
              <a:t>All participation in IEEE 802 Working Group meetings 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CCCCFF"/>
                </a:solidFill>
                <a:ea typeface="MS Gothic" panose="020B0609070205080204" pitchFamily="49" charset="-128"/>
                <a:hlinkClick r:id="rId4"/>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a:t>
            </a:r>
            <a:r>
              <a:rPr lang="en-GB" altLang="en-US" dirty="0" smtClean="0">
                <a:ea typeface="MS Gothic" panose="020B0609070205080204" pitchFamily="49" charset="-128"/>
                <a:hlinkClick r:id="rId5"/>
              </a:rPr>
              <a:t>www.ieee802.org/devdocs.shtml</a:t>
            </a:r>
            <a:r>
              <a:rPr lang="en-GB" altLang="en-US" dirty="0" smtClean="0">
                <a:ea typeface="MS Gothic" panose="020B0609070205080204" pitchFamily="49" charset="-128"/>
              </a:rPr>
              <a:t> and Participation slide</a:t>
            </a:r>
            <a:r>
              <a:rPr lang="en-GB" altLang="en-US" dirty="0">
                <a:ea typeface="MS Gothic" panose="020B0609070205080204" pitchFamily="49" charset="-128"/>
              </a:rPr>
              <a:t>: </a:t>
            </a:r>
            <a:r>
              <a:rPr lang="en-GB" altLang="en-US" dirty="0">
                <a:ea typeface="MS Gothic" panose="020B0609070205080204" pitchFamily="49" charset="-128"/>
                <a:hlinkClick r:id="rId6"/>
              </a:rPr>
              <a:t>https://</a:t>
            </a:r>
            <a:r>
              <a:rPr lang="en-GB" altLang="en-US" dirty="0" smtClean="0">
                <a:ea typeface="MS Gothic" panose="020B0609070205080204" pitchFamily="49" charset="-128"/>
                <a:hlinkClick r:id="rId6"/>
              </a:rPr>
              <a:t>mentor.ieee.org/802-ec/dcn/16/ec-16-0180-03-00EC-ieee-802-participation-slide.ppt</a:t>
            </a:r>
            <a:r>
              <a:rPr lang="en-GB" altLang="en-US" dirty="0" smtClean="0">
                <a:ea typeface="MS Gothic" panose="020B0609070205080204" pitchFamily="49" charset="-128"/>
              </a:rPr>
              <a:t> )</a:t>
            </a:r>
            <a:br>
              <a:rPr lang="en-GB" altLang="en-US" dirty="0" smtClean="0">
                <a:ea typeface="MS Gothic" panose="020B0609070205080204" pitchFamily="49" charset="-128"/>
              </a:rPr>
            </a:br>
            <a:endParaRPr lang="en-GB" altLang="en-US" dirty="0">
              <a:ea typeface="MS Gothic" panose="020B0609070205080204" pitchFamily="49" charset="-128"/>
            </a:endParaRPr>
          </a:p>
          <a:p>
            <a:pPr>
              <a:spcBef>
                <a:spcPts val="600"/>
              </a:spcBef>
              <a:buClrTx/>
              <a:buFontTx/>
              <a:buNone/>
            </a:pPr>
            <a:endParaRPr lang="en-GB" altLang="en-US" sz="1600" b="1"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May 2017</a:t>
            </a:r>
            <a:endParaRPr lang="en-US" dirty="0"/>
          </a:p>
        </p:txBody>
      </p:sp>
      <p:sp>
        <p:nvSpPr>
          <p:cNvPr id="3" name="Footer Placeholder 2"/>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404735585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3600" b="1" dirty="0" smtClean="0">
                <a:solidFill>
                  <a:srgbClr val="000000"/>
                </a:solidFill>
                <a:latin typeface="+mj-lt"/>
                <a:cs typeface="DejaVu Sans" pitchFamily="34" charset="0"/>
              </a:rPr>
              <a:t>802 Ground </a:t>
            </a:r>
            <a:r>
              <a:rPr lang="en-US" sz="3600" b="1" dirty="0">
                <a:solidFill>
                  <a:srgbClr val="000000"/>
                </a:solidFill>
                <a:latin typeface="+mj-lt"/>
                <a:cs typeface="DejaVu Sans" pitchFamily="34" charset="0"/>
              </a:rPr>
              <a:t>rules</a:t>
            </a:r>
            <a:endParaRPr lang="en-US" sz="1050" b="1" dirty="0">
              <a:solidFill>
                <a:srgbClr val="000000"/>
              </a:solidFill>
              <a:latin typeface="+mj-lt"/>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latin typeface="+mj-lt"/>
                <a:cs typeface="DejaVu Sans" pitchFamily="34" charset="0"/>
              </a:rPr>
              <a:t>Respect … give it, get it</a:t>
            </a:r>
          </a:p>
          <a:p>
            <a:pPr indent="-457200">
              <a:buSzPct val="100000"/>
              <a:buFont typeface="Arial" panose="020B0604020202020204" pitchFamily="34" charset="0"/>
              <a:buChar char="•"/>
            </a:pPr>
            <a:r>
              <a:rPr lang="en-US" sz="2400" b="1" dirty="0">
                <a:latin typeface="+mj-lt"/>
                <a:cs typeface="DejaVu Sans" pitchFamily="34" charset="0"/>
              </a:rPr>
              <a:t>NO product pitches</a:t>
            </a:r>
          </a:p>
          <a:p>
            <a:pPr indent="-457200">
              <a:buSzPct val="100000"/>
              <a:buFont typeface="Arial" panose="020B0604020202020204" pitchFamily="34" charset="0"/>
              <a:buChar char="•"/>
            </a:pPr>
            <a:r>
              <a:rPr lang="en-US" sz="2400" b="1" dirty="0">
                <a:latin typeface="+mj-lt"/>
                <a:cs typeface="DejaVu Sans" pitchFamily="34" charset="0"/>
              </a:rPr>
              <a:t>NO corporate pitches</a:t>
            </a:r>
          </a:p>
          <a:p>
            <a:pPr indent="-457200">
              <a:buSzPct val="100000"/>
              <a:buFont typeface="Arial" panose="020B0604020202020204" pitchFamily="34" charset="0"/>
              <a:buChar char="•"/>
            </a:pPr>
            <a:r>
              <a:rPr lang="en-US" sz="2400" b="1" dirty="0">
                <a:latin typeface="+mj-lt"/>
                <a:cs typeface="DejaVu Sans" pitchFamily="34" charset="0"/>
              </a:rPr>
              <a:t>NO prices</a:t>
            </a:r>
          </a:p>
          <a:p>
            <a:pPr indent="-457200">
              <a:buSzPct val="100000"/>
              <a:buFont typeface="Arial" panose="020B0604020202020204" pitchFamily="34" charset="0"/>
              <a:buChar char="•"/>
            </a:pPr>
            <a:r>
              <a:rPr lang="en-US" sz="2400" b="1" dirty="0">
                <a:latin typeface="+mj-lt"/>
                <a:cs typeface="DejaVu Sans" pitchFamily="34" charset="0"/>
              </a:rPr>
              <a:t>NO restrictive notices – </a:t>
            </a:r>
            <a:endParaRPr lang="en-US" sz="2400" b="1" dirty="0" smtClean="0">
              <a:latin typeface="+mj-lt"/>
              <a:cs typeface="DejaVu Sans" pitchFamily="34" charset="0"/>
            </a:endParaRPr>
          </a:p>
          <a:p>
            <a:pPr indent="-457200">
              <a:buSzPct val="100000"/>
              <a:buFont typeface="Arial" panose="020B0604020202020204" pitchFamily="34" charset="0"/>
              <a:buChar char="•"/>
            </a:pPr>
            <a:r>
              <a:rPr lang="en-US" sz="2400" b="1" dirty="0" smtClean="0">
                <a:solidFill>
                  <a:srgbClr val="000000"/>
                </a:solidFill>
                <a:latin typeface="+mj-lt"/>
                <a:cs typeface="DejaVu Sans" pitchFamily="34" charset="0"/>
              </a:rPr>
              <a:t>Presentations </a:t>
            </a:r>
            <a:r>
              <a:rPr lang="en-US" sz="2400" b="1" dirty="0">
                <a:solidFill>
                  <a:srgbClr val="000000"/>
                </a:solidFill>
                <a:latin typeface="+mj-lt"/>
                <a:cs typeface="DejaVu Sans" pitchFamily="34" charset="0"/>
              </a:rPr>
              <a:t>must be openly available</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May 2017</a:t>
            </a:r>
            <a:endParaRPr lang="en-US"/>
          </a:p>
        </p:txBody>
      </p:sp>
      <p:sp>
        <p:nvSpPr>
          <p:cNvPr id="11" name="Footer Placeholder 10"/>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42964</TotalTime>
  <Words>1739</Words>
  <Application>Microsoft Office PowerPoint</Application>
  <PresentationFormat>On-screen Show (4:3)</PresentationFormat>
  <Paragraphs>313</Paragraphs>
  <Slides>22</Slides>
  <Notes>22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0" baseType="lpstr">
      <vt:lpstr>MS Gothic</vt:lpstr>
      <vt:lpstr>Arial</vt:lpstr>
      <vt:lpstr>DejaVu Sans</vt:lpstr>
      <vt:lpstr>Helvetica</vt:lpstr>
      <vt:lpstr>Monotype Sorts</vt:lpstr>
      <vt:lpstr>Times New Roman</vt:lpstr>
      <vt:lpstr>802-11-Submission</vt:lpstr>
      <vt:lpstr>Document</vt:lpstr>
      <vt:lpstr>2nd  Vice Chair Report May 2017</vt:lpstr>
      <vt:lpstr>Abstract</vt:lpstr>
      <vt:lpstr>Monday–  802.11 Opening Plenary</vt:lpstr>
      <vt:lpstr>Participants, Patents, and Duty to Inform</vt:lpstr>
      <vt:lpstr>Patent Related Links</vt:lpstr>
      <vt:lpstr>Call for Potentially Essential Patents</vt:lpstr>
      <vt:lpstr>Other Guidelines for IEEE WG Meetings</vt:lpstr>
      <vt:lpstr>Participation in IEEE 802 Meetings</vt:lpstr>
      <vt:lpstr>PowerPoint Presentation</vt:lpstr>
      <vt:lpstr>IEEE-SA policy documents</vt:lpstr>
      <vt:lpstr>Current IEEE-SA Rule documents</vt:lpstr>
      <vt:lpstr>Current IEEE 802 rules documents </vt:lpstr>
      <vt:lpstr>March 2017 802 Rules Changes </vt:lpstr>
      <vt:lpstr>Current IEEE 802.11 rules documents </vt:lpstr>
      <vt:lpstr>March 2017 IEEE 802.11 OM changes</vt:lpstr>
      <vt:lpstr>Please Return Ballots on WGLBs to avoid loss of voting rights</vt:lpstr>
      <vt:lpstr>Email Reflectors</vt:lpstr>
      <vt:lpstr>IEEE 802-ALL EMAIL List Server</vt:lpstr>
      <vt:lpstr>Reminder for Posting Documents</vt:lpstr>
      <vt:lpstr>Wednesday –  802.11 Mid-Week Plenary</vt:lpstr>
      <vt:lpstr>Friday –  802.11 Closing Plenary</vt:lpstr>
      <vt:lpstr>References</vt:lpstr>
    </vt:vector>
  </TitlesOfParts>
  <Company>Aruba Networks, an HP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dc:title>
  <dc:subject>11-15/-223r0</dc:subject>
  <dc:creator>dstanley@arubanetworks.com;dorothy.stanley@hpe.com</dc:creator>
  <cp:keywords>May 2017</cp:keywords>
  <dc:description>Dorothy Stanley (Hewlett Packard Enterprise))</dc:description>
  <cp:lastModifiedBy>Stanley, Dorothy</cp:lastModifiedBy>
  <cp:revision>312</cp:revision>
  <cp:lastPrinted>2014-04-08T14:44:21Z</cp:lastPrinted>
  <dcterms:created xsi:type="dcterms:W3CDTF">2012-03-12T21:29:33Z</dcterms:created>
  <dcterms:modified xsi:type="dcterms:W3CDTF">2017-05-08T00:23:00Z</dcterms:modified>
</cp:coreProperties>
</file>