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613" r:id="rId4"/>
    <p:sldId id="589" r:id="rId5"/>
    <p:sldId id="621" r:id="rId6"/>
    <p:sldId id="622" r:id="rId7"/>
    <p:sldId id="623" r:id="rId8"/>
    <p:sldId id="624" r:id="rId9"/>
    <p:sldId id="625" r:id="rId10"/>
    <p:sldId id="620" r:id="rId11"/>
    <p:sldId id="557" r:id="rId12"/>
    <p:sldId id="616" r:id="rId13"/>
    <p:sldId id="619" r:id="rId14"/>
    <p:sldId id="617" r:id="rId15"/>
    <p:sldId id="618" r:id="rId16"/>
    <p:sldId id="626" r:id="rId17"/>
    <p:sldId id="590" r:id="rId18"/>
    <p:sldId id="516" r:id="rId19"/>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5" autoAdjust="0"/>
    <p:restoredTop sz="97436" autoAdjust="0"/>
  </p:normalViewPr>
  <p:slideViewPr>
    <p:cSldViewPr>
      <p:cViewPr>
        <p:scale>
          <a:sx n="140" d="100"/>
          <a:sy n="140" d="100"/>
        </p:scale>
        <p:origin x="1652" y="480"/>
      </p:cViewPr>
      <p:guideLst>
        <p:guide orient="horz" pos="2160"/>
        <p:guide pos="288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802.11-17/0xxxr0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802.11-17/0xxxr0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2017</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802.11-17/0xxxr0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204398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14</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5098239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15</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658851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16</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79283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802.11-17/0xxxr0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802.11-17/0xxxr0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18</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802.11-17/0xxxr0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802.11-17/0xxxr0</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802.11-17/0xxxr0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802.11-17/0xxxr0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44763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802.11-17/0559r0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standards.ieee.org/about/sba/index.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1/dcn/14/11-14-0629-19-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6/ec-16-0201-00-00EC-ieee-802-lmsc-chairs-guideline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8.pdf" TargetMode="External"/><Relationship Id="rId9" Type="http://schemas.openxmlformats.org/officeDocument/2006/relationships/hyperlink" Target="http://www.ieee802.org/11/Rules/rules.s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TGmd</a:t>
            </a:r>
            <a:r>
              <a:rPr lang="en-US" altLang="en-US" dirty="0" smtClean="0"/>
              <a:t> May 2017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2017-04-03</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520700" y="2274888"/>
          <a:ext cx="8102600" cy="2498725"/>
        </p:xfrm>
        <a:graphic>
          <a:graphicData uri="http://schemas.openxmlformats.org/presentationml/2006/ole">
            <mc:AlternateContent xmlns:mc="http://schemas.openxmlformats.org/markup-compatibility/2006">
              <mc:Choice xmlns:v="urn:schemas-microsoft-com:vml" Requires="v">
                <p:oleObj spid="_x0000_s3197"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520700" y="2274888"/>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IEEE 802 Executive Committee</a:t>
            </a:r>
          </a:p>
        </p:txBody>
      </p:sp>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a:ea typeface="MS Gothic" panose="020B0609070205080204" pitchFamily="49" charset="-128"/>
              </a:rPr>
              <a:t>•     </a:t>
            </a:r>
            <a:r>
              <a:rPr lang="en-GB" altLang="en-US" sz="1400" b="1">
                <a:ea typeface="MS Gothic" panose="020B0609070205080204" pitchFamily="49" charset="-128"/>
              </a:rPr>
              <a:t>Participants in the IEEE standards development individual process shall act based on their qualifications and experience. (</a:t>
            </a:r>
            <a:r>
              <a:rPr lang="en-GB" altLang="en-US" sz="1400" b="1" u="sng">
                <a:solidFill>
                  <a:srgbClr val="CCCCFF"/>
                </a:solidFill>
                <a:ea typeface="MS Gothic" panose="020B0609070205080204" pitchFamily="49" charset="-128"/>
                <a:hlinkClick r:id="rId3"/>
              </a:rPr>
              <a:t>https://standards.ieee.org/develop/policies/bylaws/sb_bylaws.pdf</a:t>
            </a:r>
            <a:r>
              <a:rPr lang="en-GB" altLang="en-US" sz="1400" b="1">
                <a:ea typeface="MS Gothic" panose="020B0609070205080204" pitchFamily="49" charset="-128"/>
              </a:rPr>
              <a:t>section 5.2.1)</a:t>
            </a:r>
          </a:p>
          <a:p>
            <a:pPr>
              <a:spcBef>
                <a:spcPts val="600"/>
              </a:spcBef>
              <a:buClrTx/>
              <a:buFontTx/>
              <a:buNone/>
            </a:pPr>
            <a:r>
              <a:rPr lang="en-GB" altLang="en-US" sz="1400" b="1">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a:solidFill>
                  <a:srgbClr val="CCCCFF"/>
                </a:solidFill>
                <a:ea typeface="MS Gothic" panose="020B0609070205080204" pitchFamily="49" charset="-128"/>
                <a:hlinkClick r:id="rId4"/>
              </a:rPr>
              <a:t>https://standards.ieee.org/develop/policies/bylaws/sb_bylaws.pdf </a:t>
            </a:r>
            <a:r>
              <a:rPr lang="en-GB" altLang="en-US" sz="1400" b="1">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a:ea typeface="MS Gothic" panose="020B0609070205080204" pitchFamily="49" charset="-128"/>
              </a:rPr>
              <a:t>(Latest revision of IEEE 802 LMSC Working Group Policies and Procedures: </a:t>
            </a:r>
            <a:r>
              <a:rPr lang="en-GB" altLang="en-US">
                <a:ea typeface="MS Gothic" panose="020B0609070205080204" pitchFamily="49" charset="-128"/>
                <a:hlinkClick r:id="rId5"/>
              </a:rPr>
              <a:t>http://www.ieee802.org/devdocs.shtml</a:t>
            </a:r>
            <a:r>
              <a:rPr lang="en-GB" altLang="en-US">
                <a:ea typeface="MS Gothic" panose="020B0609070205080204" pitchFamily="49" charset="-128"/>
              </a:rPr>
              <a:t>)</a:t>
            </a:r>
          </a:p>
          <a:p>
            <a:pPr>
              <a:spcBef>
                <a:spcPts val="600"/>
              </a:spcBef>
              <a:buClrTx/>
              <a:buFontTx/>
              <a:buNone/>
            </a:pPr>
            <a:endParaRPr lang="en-GB" altLang="en-US" sz="1600" b="1">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2426185282"/>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endParaRPr lang="en-US" sz="1800" smtClean="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Standard and </a:t>
            </a:r>
            <a:r>
              <a:rPr lang="en-US" altLang="en-US" dirty="0" smtClean="0"/>
              <a:t>Amendment Ratification</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802.11-2016 approved &amp; published December </a:t>
            </a:r>
            <a:r>
              <a:rPr lang="en-US" altLang="en-US" sz="2000" dirty="0" smtClean="0">
                <a:solidFill>
                  <a:srgbClr val="006600"/>
                </a:solidFill>
              </a:rPr>
              <a:t>2016</a:t>
            </a:r>
          </a:p>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802.11ai-2016 approved &amp; published December 2016</a:t>
            </a:r>
          </a:p>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802.11ah-2016 approved December 2016; publication expected April 2016</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P802.11aq – Aug 2017</a:t>
            </a:r>
          </a:p>
          <a:p>
            <a:pPr>
              <a:lnSpc>
                <a:spcPct val="80000"/>
              </a:lnSpc>
            </a:pPr>
            <a:r>
              <a:rPr lang="en-US" altLang="en-US" sz="2000" dirty="0" smtClean="0">
                <a:solidFill>
                  <a:srgbClr val="006600"/>
                </a:solidFill>
              </a:rPr>
              <a:t>P802.11ak – Nov 2017</a:t>
            </a:r>
          </a:p>
          <a:p>
            <a:pPr>
              <a:lnSpc>
                <a:spcPct val="80000"/>
              </a:lnSpc>
            </a:pPr>
            <a:r>
              <a:rPr lang="en-US" altLang="en-US" sz="2000" dirty="0" smtClean="0">
                <a:solidFill>
                  <a:srgbClr val="006600"/>
                </a:solidFill>
              </a:rPr>
              <a:t>P802.11aj – Dec 2017</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P802.11ax – July 2019</a:t>
            </a:r>
          </a:p>
          <a:p>
            <a:pPr>
              <a:lnSpc>
                <a:spcPct val="80000"/>
              </a:lnSpc>
            </a:pPr>
            <a:r>
              <a:rPr lang="en-US" altLang="en-US" sz="2000" dirty="0" smtClean="0">
                <a:solidFill>
                  <a:srgbClr val="006600"/>
                </a:solidFill>
              </a:rPr>
              <a:t>P802.11ay – Nov 2019</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P802.11ba – Jul 2020</a:t>
            </a:r>
          </a:p>
          <a:p>
            <a:pPr>
              <a:lnSpc>
                <a:spcPct val="80000"/>
              </a:lnSpc>
            </a:pPr>
            <a:r>
              <a:rPr lang="en-US" altLang="en-US" sz="2000" dirty="0" smtClean="0">
                <a:solidFill>
                  <a:srgbClr val="006600"/>
                </a:solidFill>
              </a:rPr>
              <a:t>P802.11az </a:t>
            </a:r>
            <a:r>
              <a:rPr lang="en-US" altLang="en-US" sz="2000" dirty="0">
                <a:solidFill>
                  <a:srgbClr val="006600"/>
                </a:solidFill>
              </a:rPr>
              <a:t>– Mar 2021</a:t>
            </a:r>
          </a:p>
          <a:p>
            <a:pPr>
              <a:lnSpc>
                <a:spcPct val="80000"/>
              </a:lnSpc>
            </a:pPr>
            <a:endParaRPr lang="en-US" altLang="en-US" sz="20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endParaRPr lang="en-US" sz="1800" smtClean="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In Progress - </a:t>
            </a:r>
            <a:r>
              <a:rPr lang="en-US" altLang="en-US" dirty="0" err="1" smtClean="0"/>
              <a:t>TGmd</a:t>
            </a:r>
            <a:r>
              <a:rPr lang="en-US" altLang="en-US" dirty="0" smtClean="0"/>
              <a:t> </a:t>
            </a:r>
            <a:r>
              <a:rPr lang="en-US" altLang="en-US" dirty="0" smtClean="0"/>
              <a:t>Plan of Record </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March 2017 – PAR Approval</a:t>
            </a:r>
          </a:p>
          <a:p>
            <a:pPr>
              <a:lnSpc>
                <a:spcPct val="80000"/>
              </a:lnSpc>
            </a:pPr>
            <a:r>
              <a:rPr lang="en-US" altLang="en-US" sz="2000" dirty="0" smtClean="0"/>
              <a:t>May 2017 – Initial meeting, issue comment collection on IEEE </a:t>
            </a:r>
            <a:r>
              <a:rPr lang="en-US" altLang="en-US" sz="2000" dirty="0" err="1" smtClean="0"/>
              <a:t>Std</a:t>
            </a:r>
            <a:r>
              <a:rPr lang="en-US" altLang="en-US" sz="2000" dirty="0" smtClean="0"/>
              <a:t> 802.11-2016</a:t>
            </a:r>
          </a:p>
          <a:p>
            <a:pPr>
              <a:lnSpc>
                <a:spcPct val="80000"/>
              </a:lnSpc>
            </a:pPr>
            <a:r>
              <a:rPr lang="en-US" altLang="en-US" sz="2000" dirty="0" smtClean="0"/>
              <a:t>July 2017 – </a:t>
            </a:r>
            <a:r>
              <a:rPr lang="en-US" altLang="en-US" sz="2000" dirty="0" smtClean="0"/>
              <a:t>Begin p</a:t>
            </a:r>
            <a:r>
              <a:rPr lang="en-US" altLang="en-US" sz="2000" dirty="0" smtClean="0"/>
              <a:t>rocessing </a:t>
            </a:r>
            <a:r>
              <a:rPr lang="en-US" altLang="en-US" sz="2000" dirty="0" smtClean="0"/>
              <a:t>CC input, 11ai, 11ah integration</a:t>
            </a:r>
            <a:endParaRPr lang="en-US" altLang="en-US" sz="2000" dirty="0"/>
          </a:p>
          <a:p>
            <a:pPr>
              <a:lnSpc>
                <a:spcPct val="80000"/>
              </a:lnSpc>
            </a:pPr>
            <a:r>
              <a:rPr lang="en-US" altLang="en-US" sz="2000" dirty="0" smtClean="0"/>
              <a:t>March </a:t>
            </a:r>
            <a:r>
              <a:rPr lang="en-US" altLang="en-US" sz="2000" dirty="0" smtClean="0"/>
              <a:t>2018 </a:t>
            </a:r>
            <a:r>
              <a:rPr lang="en-US" altLang="en-US" sz="2000" dirty="0"/>
              <a:t>– </a:t>
            </a:r>
            <a:r>
              <a:rPr lang="en-US" altLang="en-US" sz="2000" dirty="0" smtClean="0"/>
              <a:t>Complete 11aq, </a:t>
            </a:r>
            <a:r>
              <a:rPr lang="en-US" altLang="en-US" sz="2000" dirty="0" smtClean="0"/>
              <a:t>11ak integration</a:t>
            </a:r>
            <a:endParaRPr lang="en-US" altLang="en-US" sz="2000" dirty="0"/>
          </a:p>
          <a:p>
            <a:pPr>
              <a:lnSpc>
                <a:spcPct val="80000"/>
              </a:lnSpc>
            </a:pPr>
            <a:r>
              <a:rPr lang="en-US" altLang="en-US" sz="2000" dirty="0" smtClean="0"/>
              <a:t>July </a:t>
            </a:r>
            <a:r>
              <a:rPr lang="en-US" altLang="en-US" sz="2000" dirty="0" smtClean="0"/>
              <a:t>2018 </a:t>
            </a:r>
            <a:r>
              <a:rPr lang="en-US" altLang="en-US" sz="2000" dirty="0"/>
              <a:t>– </a:t>
            </a:r>
            <a:r>
              <a:rPr lang="en-US" altLang="en-US" sz="2000" dirty="0" smtClean="0"/>
              <a:t>Initial D1.0 </a:t>
            </a:r>
            <a:r>
              <a:rPr lang="en-US" altLang="en-US" sz="2000" dirty="0"/>
              <a:t>WG Letter ballot </a:t>
            </a:r>
          </a:p>
          <a:p>
            <a:pPr>
              <a:lnSpc>
                <a:spcPct val="80000"/>
              </a:lnSpc>
            </a:pPr>
            <a:r>
              <a:rPr lang="en-US" altLang="en-US" sz="2000" dirty="0" smtClean="0"/>
              <a:t>Dec 2018 </a:t>
            </a:r>
            <a:r>
              <a:rPr lang="en-US" altLang="en-US" sz="2000" dirty="0"/>
              <a:t>–D2.0 Recirculation </a:t>
            </a:r>
            <a:r>
              <a:rPr lang="en-US" altLang="en-US" sz="2000" dirty="0" smtClean="0"/>
              <a:t>LB </a:t>
            </a:r>
            <a:r>
              <a:rPr lang="en-US" altLang="en-US" sz="2000" dirty="0" smtClean="0"/>
              <a:t>(11aj integration)</a:t>
            </a:r>
            <a:endParaRPr lang="en-US" altLang="en-US" sz="2000" dirty="0"/>
          </a:p>
          <a:p>
            <a:pPr>
              <a:lnSpc>
                <a:spcPct val="80000"/>
              </a:lnSpc>
            </a:pPr>
            <a:r>
              <a:rPr lang="en-US" altLang="en-US" sz="2000" dirty="0" smtClean="0"/>
              <a:t>March </a:t>
            </a:r>
            <a:r>
              <a:rPr lang="en-US" altLang="en-US" sz="2000" dirty="0" smtClean="0"/>
              <a:t>2019 – D3.0 Recirculation LB</a:t>
            </a:r>
          </a:p>
          <a:p>
            <a:pPr>
              <a:lnSpc>
                <a:spcPct val="80000"/>
              </a:lnSpc>
            </a:pPr>
            <a:r>
              <a:rPr lang="en-US" altLang="en-US" sz="2000" dirty="0" smtClean="0"/>
              <a:t>June 2019 – Initial SB</a:t>
            </a:r>
          </a:p>
          <a:p>
            <a:pPr>
              <a:lnSpc>
                <a:spcPct val="80000"/>
              </a:lnSpc>
            </a:pPr>
            <a:r>
              <a:rPr lang="en-US" altLang="en-US" sz="2000" dirty="0" smtClean="0">
                <a:solidFill>
                  <a:srgbClr val="0070C0"/>
                </a:solidFill>
              </a:rPr>
              <a:t>&lt;11ax &amp; more schedule dependency&gt;</a:t>
            </a:r>
            <a:endParaRPr lang="en-US" altLang="en-US" sz="2000" dirty="0" smtClean="0">
              <a:solidFill>
                <a:srgbClr val="0070C0"/>
              </a:solidFill>
            </a:endParaRPr>
          </a:p>
          <a:p>
            <a:pPr>
              <a:lnSpc>
                <a:spcPct val="80000"/>
              </a:lnSpc>
            </a:pPr>
            <a:r>
              <a:rPr lang="en-US" altLang="en-US" sz="2000" dirty="0" smtClean="0"/>
              <a:t>March 2020 - D4.0 </a:t>
            </a:r>
            <a:r>
              <a:rPr lang="en-US" altLang="en-US" sz="2000" dirty="0" smtClean="0"/>
              <a:t>Recirculation Sponsor </a:t>
            </a:r>
            <a:r>
              <a:rPr lang="en-US" altLang="en-US" sz="2000" dirty="0" smtClean="0"/>
              <a:t>Ballot </a:t>
            </a:r>
          </a:p>
          <a:p>
            <a:pPr>
              <a:lnSpc>
                <a:spcPct val="80000"/>
              </a:lnSpc>
            </a:pPr>
            <a:r>
              <a:rPr lang="en-US" altLang="en-US" sz="2000" dirty="0" smtClean="0"/>
              <a:t>May 2020 – </a:t>
            </a:r>
            <a:r>
              <a:rPr lang="en-US" altLang="en-US" sz="2000" dirty="0" smtClean="0"/>
              <a:t>Dec 2020 11ay, 11ba integration</a:t>
            </a:r>
          </a:p>
          <a:p>
            <a:pPr>
              <a:lnSpc>
                <a:spcPct val="80000"/>
              </a:lnSpc>
            </a:pPr>
            <a:r>
              <a:rPr lang="en-US" altLang="en-US" sz="2000" dirty="0" smtClean="0"/>
              <a:t>March </a:t>
            </a:r>
            <a:r>
              <a:rPr lang="en-US" altLang="en-US" sz="2000" dirty="0" smtClean="0"/>
              <a:t>2021 - D5.0 </a:t>
            </a:r>
            <a:r>
              <a:rPr lang="en-US" altLang="en-US" sz="2000" dirty="0" smtClean="0"/>
              <a:t>Recirculation </a:t>
            </a:r>
            <a:r>
              <a:rPr lang="en-US" altLang="en-US" sz="2000" dirty="0"/>
              <a:t>SB </a:t>
            </a:r>
            <a:r>
              <a:rPr lang="en-US" altLang="en-US" sz="2000" dirty="0" smtClean="0"/>
              <a:t>recirculation </a:t>
            </a:r>
          </a:p>
          <a:p>
            <a:pPr>
              <a:lnSpc>
                <a:spcPct val="80000"/>
              </a:lnSpc>
            </a:pPr>
            <a:r>
              <a:rPr lang="en-US" altLang="en-US" sz="2000" dirty="0" smtClean="0"/>
              <a:t>September 2021 - D6.0 Second Recirculation </a:t>
            </a:r>
          </a:p>
          <a:p>
            <a:pPr>
              <a:lnSpc>
                <a:spcPct val="80000"/>
              </a:lnSpc>
            </a:pPr>
            <a:r>
              <a:rPr lang="en-US" altLang="en-US" sz="2000" dirty="0" smtClean="0"/>
              <a:t>October 2021 – D7.0 Third Recirculation</a:t>
            </a:r>
            <a:endParaRPr lang="en-US" altLang="en-US" sz="2000" dirty="0"/>
          </a:p>
          <a:p>
            <a:pPr>
              <a:lnSpc>
                <a:spcPct val="80000"/>
              </a:lnSpc>
            </a:pPr>
            <a:r>
              <a:rPr lang="en-US" altLang="en-US" sz="2000" dirty="0" smtClean="0"/>
              <a:t>December  2021 – </a:t>
            </a:r>
            <a:r>
              <a:rPr lang="en-US" altLang="en-US" sz="2000" dirty="0" err="1" smtClean="0"/>
              <a:t>RevCom</a:t>
            </a:r>
            <a:r>
              <a:rPr lang="en-US" altLang="en-US" sz="2000" dirty="0" smtClean="0"/>
              <a:t>/SASB Approval</a:t>
            </a:r>
            <a:endParaRPr lang="en-US" altLang="en-US" sz="2000" dirty="0"/>
          </a:p>
        </p:txBody>
      </p:sp>
      <p:sp>
        <p:nvSpPr>
          <p:cNvPr id="2" name="Rectangle 1"/>
          <p:cNvSpPr/>
          <p:nvPr/>
        </p:nvSpPr>
        <p:spPr>
          <a:xfrm>
            <a:off x="5257800" y="1066800"/>
            <a:ext cx="3700854" cy="707886"/>
          </a:xfrm>
          <a:prstGeom prst="rect">
            <a:avLst/>
          </a:prstGeom>
          <a:noFill/>
        </p:spPr>
        <p:txBody>
          <a:bodyPr wrap="square" lIns="91440" tIns="45720" rIns="91440" bIns="45720">
            <a:spAutoFit/>
          </a:bodyPr>
          <a:lstStyle/>
          <a:p>
            <a:pPr algn="ctr"/>
            <a:r>
              <a:rPr lang="en-US" sz="4000" b="1" spc="50" dirty="0" smtClean="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15782923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endParaRPr lang="en-US" sz="1800" smtClean="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smtClean="0"/>
              <a:t>Chair confirmation</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Confirm</a:t>
            </a:r>
            <a:r>
              <a:rPr lang="en-US" altLang="en-US" sz="2800" dirty="0" smtClean="0"/>
              <a:t> </a:t>
            </a:r>
            <a:r>
              <a:rPr lang="en-US" altLang="en-US" sz="2800" dirty="0" smtClean="0"/>
              <a:t>Dorothy Stanley as </a:t>
            </a:r>
            <a:r>
              <a:rPr lang="en-US" altLang="en-US" sz="2800" dirty="0" err="1" smtClean="0"/>
              <a:t>TGmd</a:t>
            </a:r>
            <a:r>
              <a:rPr lang="en-US" altLang="en-US" sz="2800" dirty="0" smtClean="0"/>
              <a:t> chair</a:t>
            </a:r>
          </a:p>
          <a:p>
            <a:pPr>
              <a:lnSpc>
                <a:spcPct val="80000"/>
              </a:lnSpc>
            </a:pPr>
            <a:endParaRPr lang="en-US" altLang="en-US" sz="2800" dirty="0" smtClean="0"/>
          </a:p>
          <a:p>
            <a:pPr>
              <a:lnSpc>
                <a:spcPct val="80000"/>
              </a:lnSpc>
            </a:pPr>
            <a:r>
              <a:rPr lang="en-US" altLang="en-US" sz="2800" dirty="0" smtClean="0"/>
              <a:t>Moved:</a:t>
            </a:r>
          </a:p>
          <a:p>
            <a:pPr>
              <a:lnSpc>
                <a:spcPct val="80000"/>
              </a:lnSpc>
            </a:pPr>
            <a:r>
              <a:rPr lang="en-US" altLang="en-US" sz="2800" dirty="0" smtClean="0"/>
              <a:t>Seconded:</a:t>
            </a:r>
          </a:p>
          <a:p>
            <a:pPr>
              <a:lnSpc>
                <a:spcPct val="80000"/>
              </a:lnSpc>
            </a:pPr>
            <a:r>
              <a:rPr lang="en-US" altLang="en-US" sz="2800" dirty="0" smtClean="0"/>
              <a:t>Result:</a:t>
            </a:r>
          </a:p>
          <a:p>
            <a:pPr>
              <a:lnSpc>
                <a:spcPct val="80000"/>
              </a:lnSpc>
            </a:pPr>
            <a:endParaRPr lang="en-US" altLang="en-US" sz="1800" dirty="0"/>
          </a:p>
        </p:txBody>
      </p:sp>
      <p:sp>
        <p:nvSpPr>
          <p:cNvPr id="2" name="Rectangle 1"/>
          <p:cNvSpPr/>
          <p:nvPr/>
        </p:nvSpPr>
        <p:spPr>
          <a:xfrm>
            <a:off x="274780" y="5181600"/>
            <a:ext cx="8488220" cy="535531"/>
          </a:xfrm>
          <a:prstGeom prst="rect">
            <a:avLst/>
          </a:prstGeom>
        </p:spPr>
        <p:txBody>
          <a:bodyPr wrap="square">
            <a:spAutoFit/>
          </a:bodyPr>
          <a:lstStyle/>
          <a:p>
            <a:pPr marL="0" indent="0">
              <a:lnSpc>
                <a:spcPct val="80000"/>
              </a:lnSpc>
              <a:buNone/>
            </a:pPr>
            <a:r>
              <a:rPr lang="en-US" altLang="en-US" i="1" dirty="0"/>
              <a:t>From </a:t>
            </a:r>
            <a:r>
              <a:rPr lang="en-US" altLang="en-US" i="1" dirty="0">
                <a:hlinkClick r:id="rId3"/>
              </a:rPr>
              <a:t>https://mentor.ieee.org/802.11/dcn/14/11-14-0629-19-0000-802-11-operations-manual.docx</a:t>
            </a:r>
            <a:r>
              <a:rPr lang="en-US" altLang="en-US" i="1" dirty="0"/>
              <a:t> Section </a:t>
            </a:r>
            <a:r>
              <a:rPr lang="en-US" altLang="en-US" i="1" dirty="0" smtClean="0"/>
              <a:t>4.2: </a:t>
            </a:r>
            <a:r>
              <a:rPr lang="en-US" i="1" dirty="0"/>
              <a:t>The TG Chair shall be appointed by the WG Chair and confirmed by a WG majority approval. The TG Chair is re-affirmed every 2 years: one session after the WG Chair is elected</a:t>
            </a:r>
            <a:r>
              <a:rPr lang="en-US" i="1" dirty="0" smtClean="0"/>
              <a:t>.”</a:t>
            </a:r>
            <a:endParaRPr lang="en-GB" i="1" dirty="0"/>
          </a:p>
        </p:txBody>
      </p:sp>
    </p:spTree>
    <p:extLst>
      <p:ext uri="{BB962C8B-B14F-4D97-AF65-F5344CB8AC3E}">
        <p14:creationId xmlns:p14="http://schemas.microsoft.com/office/powerpoint/2010/main" val="32259330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endParaRPr lang="en-US" sz="1800" smtClean="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14</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smtClean="0"/>
              <a:t>Vice chair </a:t>
            </a:r>
            <a:r>
              <a:rPr lang="en-US" altLang="en-US" sz="3600" dirty="0" smtClean="0"/>
              <a:t>confirmation </a:t>
            </a:r>
            <a:endParaRPr lang="en-US" altLang="en-US" sz="3600" dirty="0" smtClean="0"/>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Elect &lt;&gt; </a:t>
            </a:r>
            <a:r>
              <a:rPr lang="en-US" altLang="en-US" sz="2800" dirty="0" smtClean="0"/>
              <a:t>as </a:t>
            </a:r>
            <a:r>
              <a:rPr lang="en-US" altLang="en-US" sz="2800" dirty="0" err="1" smtClean="0"/>
              <a:t>TGmd</a:t>
            </a:r>
            <a:r>
              <a:rPr lang="en-US" altLang="en-US" sz="2800" dirty="0" smtClean="0"/>
              <a:t> vice </a:t>
            </a:r>
            <a:r>
              <a:rPr lang="en-US" altLang="en-US" sz="2800" dirty="0" smtClean="0"/>
              <a:t>chair</a:t>
            </a:r>
          </a:p>
          <a:p>
            <a:pPr>
              <a:lnSpc>
                <a:spcPct val="80000"/>
              </a:lnSpc>
            </a:pPr>
            <a:r>
              <a:rPr lang="en-US" altLang="en-US" sz="2800" dirty="0" smtClean="0"/>
              <a:t>Elect &lt;&gt; </a:t>
            </a:r>
            <a:r>
              <a:rPr lang="en-US" altLang="en-US" sz="2800" dirty="0"/>
              <a:t>as </a:t>
            </a:r>
            <a:r>
              <a:rPr lang="en-US" altLang="en-US" sz="2800" dirty="0" err="1"/>
              <a:t>TGmd</a:t>
            </a:r>
            <a:r>
              <a:rPr lang="en-US" altLang="en-US" sz="2800" dirty="0"/>
              <a:t> vice </a:t>
            </a:r>
            <a:r>
              <a:rPr lang="en-US" altLang="en-US" sz="2800" dirty="0" smtClean="0"/>
              <a:t>chair</a:t>
            </a:r>
          </a:p>
          <a:p>
            <a:pPr>
              <a:lnSpc>
                <a:spcPct val="80000"/>
              </a:lnSpc>
            </a:pPr>
            <a:endParaRPr lang="en-US" altLang="en-US" sz="2800" dirty="0"/>
          </a:p>
          <a:p>
            <a:pPr>
              <a:lnSpc>
                <a:spcPct val="80000"/>
              </a:lnSpc>
            </a:pPr>
            <a:r>
              <a:rPr lang="en-US" altLang="en-US" sz="2800" dirty="0"/>
              <a:t>Volunteers to date</a:t>
            </a:r>
            <a:r>
              <a:rPr lang="en-US" altLang="en-US" sz="2800" dirty="0" smtClean="0"/>
              <a:t>:</a:t>
            </a:r>
            <a:endParaRPr lang="en-US" altLang="en-US" sz="2800" dirty="0" smtClean="0"/>
          </a:p>
          <a:p>
            <a:pPr>
              <a:lnSpc>
                <a:spcPct val="80000"/>
              </a:lnSpc>
            </a:pPr>
            <a:endParaRPr lang="en-US" altLang="en-US" sz="2800" dirty="0" smtClean="0"/>
          </a:p>
          <a:p>
            <a:pPr>
              <a:lnSpc>
                <a:spcPct val="80000"/>
              </a:lnSpc>
            </a:pPr>
            <a:r>
              <a:rPr lang="en-US" altLang="en-US" sz="2800" dirty="0" smtClean="0"/>
              <a:t>Moved:</a:t>
            </a:r>
          </a:p>
          <a:p>
            <a:pPr>
              <a:lnSpc>
                <a:spcPct val="80000"/>
              </a:lnSpc>
            </a:pPr>
            <a:r>
              <a:rPr lang="en-US" altLang="en-US" sz="2800" dirty="0" smtClean="0"/>
              <a:t>Seconded:</a:t>
            </a:r>
          </a:p>
          <a:p>
            <a:pPr>
              <a:lnSpc>
                <a:spcPct val="80000"/>
              </a:lnSpc>
            </a:pPr>
            <a:r>
              <a:rPr lang="en-US" altLang="en-US" sz="2800" dirty="0" smtClean="0"/>
              <a:t>Result</a:t>
            </a:r>
            <a:r>
              <a:rPr lang="en-US" altLang="en-US" sz="2800" dirty="0" smtClean="0"/>
              <a:t>:</a:t>
            </a:r>
          </a:p>
          <a:p>
            <a:pPr marL="0" indent="0">
              <a:lnSpc>
                <a:spcPct val="80000"/>
              </a:lnSpc>
              <a:buNone/>
            </a:pPr>
            <a:endParaRPr lang="en-US" altLang="en-US" sz="1400" b="0" dirty="0" smtClean="0"/>
          </a:p>
          <a:p>
            <a:pPr marL="0" indent="0">
              <a:lnSpc>
                <a:spcPct val="80000"/>
              </a:lnSpc>
              <a:buNone/>
            </a:pPr>
            <a:endParaRPr lang="en-US" altLang="en-US" sz="1400" b="0" dirty="0"/>
          </a:p>
          <a:p>
            <a:pPr marL="0" indent="0">
              <a:lnSpc>
                <a:spcPct val="80000"/>
              </a:lnSpc>
              <a:buNone/>
            </a:pPr>
            <a:r>
              <a:rPr lang="en-US" altLang="en-US" sz="1400" b="0" i="1" dirty="0" smtClean="0"/>
              <a:t>From </a:t>
            </a:r>
            <a:r>
              <a:rPr lang="en-US" altLang="en-US" sz="1400" b="0" i="1" dirty="0">
                <a:hlinkClick r:id="rId3"/>
              </a:rPr>
              <a:t>https://mentor.ieee.org/802.11/dcn/14/11-14-0629-19-0000-802-11-operations-manual.docx</a:t>
            </a:r>
            <a:r>
              <a:rPr lang="en-US" altLang="en-US" sz="1400" b="0" i="1" dirty="0"/>
              <a:t> Section </a:t>
            </a:r>
            <a:r>
              <a:rPr lang="en-US" altLang="en-US" sz="1400" b="0" i="1" dirty="0" smtClean="0"/>
              <a:t>4.3: </a:t>
            </a:r>
            <a:r>
              <a:rPr lang="en-US" sz="1400" b="0" i="1" dirty="0" smtClean="0"/>
              <a:t>TG </a:t>
            </a:r>
            <a:r>
              <a:rPr lang="en-US" sz="1400" b="0" i="1" dirty="0"/>
              <a:t>Vice-Chair is elected by a TG majority approval and confirmed by a WG majority approval.  The TG Vice-Chair is reaffirmed every 2 years; one session after the WG Chair is elected.</a:t>
            </a:r>
            <a:endParaRPr lang="en-GB" sz="1400" b="0" i="1" dirty="0"/>
          </a:p>
          <a:p>
            <a:pPr>
              <a:lnSpc>
                <a:spcPct val="80000"/>
              </a:lnSpc>
            </a:pPr>
            <a:endParaRPr lang="en-US" altLang="en-US" sz="2800" dirty="0" smtClean="0"/>
          </a:p>
          <a:p>
            <a:pPr>
              <a:lnSpc>
                <a:spcPct val="80000"/>
              </a:lnSpc>
            </a:pPr>
            <a:endParaRPr lang="en-US" altLang="en-US" sz="1800" dirty="0"/>
          </a:p>
        </p:txBody>
      </p:sp>
    </p:spTree>
    <p:extLst>
      <p:ext uri="{BB962C8B-B14F-4D97-AF65-F5344CB8AC3E}">
        <p14:creationId xmlns:p14="http://schemas.microsoft.com/office/powerpoint/2010/main" val="40304220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endParaRPr lang="en-US" sz="1800" smtClean="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15</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smtClean="0"/>
              <a:t>Editor confirmation</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Confirm </a:t>
            </a:r>
            <a:r>
              <a:rPr lang="en-US" altLang="en-US" sz="2800" dirty="0" smtClean="0"/>
              <a:t>&lt;&gt;</a:t>
            </a:r>
            <a:r>
              <a:rPr lang="en-US" altLang="en-US" sz="2800" dirty="0" smtClean="0"/>
              <a:t> </a:t>
            </a:r>
            <a:r>
              <a:rPr lang="en-US" altLang="en-US" sz="2800" dirty="0"/>
              <a:t>as </a:t>
            </a:r>
            <a:r>
              <a:rPr lang="en-US" altLang="en-US" sz="2800" dirty="0" err="1"/>
              <a:t>TGmd</a:t>
            </a:r>
            <a:r>
              <a:rPr lang="en-US" altLang="en-US" sz="2800" dirty="0"/>
              <a:t> editor</a:t>
            </a:r>
          </a:p>
          <a:p>
            <a:pPr>
              <a:lnSpc>
                <a:spcPct val="80000"/>
              </a:lnSpc>
            </a:pPr>
            <a:endParaRPr lang="en-US" altLang="en-US" sz="2800" dirty="0" smtClean="0"/>
          </a:p>
          <a:p>
            <a:pPr>
              <a:lnSpc>
                <a:spcPct val="80000"/>
              </a:lnSpc>
            </a:pPr>
            <a:r>
              <a:rPr lang="en-US" altLang="en-US" sz="2800" dirty="0" smtClean="0"/>
              <a:t>Volunteers to date: Emily Qi</a:t>
            </a:r>
          </a:p>
          <a:p>
            <a:pPr>
              <a:lnSpc>
                <a:spcPct val="80000"/>
              </a:lnSpc>
            </a:pPr>
            <a:endParaRPr lang="en-US" altLang="en-US" sz="2800" dirty="0" smtClean="0"/>
          </a:p>
          <a:p>
            <a:pPr>
              <a:lnSpc>
                <a:spcPct val="80000"/>
              </a:lnSpc>
            </a:pPr>
            <a:r>
              <a:rPr lang="en-US" altLang="en-US" sz="2800" dirty="0" smtClean="0"/>
              <a:t>Moved:</a:t>
            </a:r>
          </a:p>
          <a:p>
            <a:pPr>
              <a:lnSpc>
                <a:spcPct val="80000"/>
              </a:lnSpc>
            </a:pPr>
            <a:r>
              <a:rPr lang="en-US" altLang="en-US" sz="2800" dirty="0" smtClean="0"/>
              <a:t>Seconded:</a:t>
            </a:r>
          </a:p>
          <a:p>
            <a:pPr>
              <a:lnSpc>
                <a:spcPct val="80000"/>
              </a:lnSpc>
            </a:pPr>
            <a:r>
              <a:rPr lang="en-US" altLang="en-US" sz="2800" dirty="0" smtClean="0"/>
              <a:t>Result</a:t>
            </a:r>
            <a:r>
              <a:rPr lang="en-US" altLang="en-US" sz="2800" dirty="0" smtClean="0"/>
              <a:t>:</a:t>
            </a:r>
          </a:p>
          <a:p>
            <a:pPr>
              <a:lnSpc>
                <a:spcPct val="80000"/>
              </a:lnSpc>
            </a:pPr>
            <a:endParaRPr lang="en-US" altLang="en-US" sz="2800" dirty="0" smtClean="0"/>
          </a:p>
          <a:p>
            <a:pPr>
              <a:lnSpc>
                <a:spcPct val="80000"/>
              </a:lnSpc>
            </a:pPr>
            <a:endParaRPr lang="en-US" altLang="en-US" sz="2800" dirty="0"/>
          </a:p>
          <a:p>
            <a:pPr marL="0" indent="0">
              <a:lnSpc>
                <a:spcPct val="80000"/>
              </a:lnSpc>
              <a:buNone/>
            </a:pPr>
            <a:r>
              <a:rPr lang="en-US" altLang="en-US" sz="1400" b="0" i="1" dirty="0"/>
              <a:t>From </a:t>
            </a:r>
            <a:r>
              <a:rPr lang="en-US" altLang="en-US" sz="1400" b="0" i="1" dirty="0">
                <a:hlinkClick r:id="rId3"/>
              </a:rPr>
              <a:t>https://</a:t>
            </a:r>
            <a:r>
              <a:rPr lang="en-US" altLang="en-US" sz="1400" b="0" i="1" dirty="0" smtClean="0">
                <a:hlinkClick r:id="rId3"/>
              </a:rPr>
              <a:t>mentor.ieee.org/802.11/dcn/14/11-14-0629-19-0000-802-11-operations-manual.docx</a:t>
            </a:r>
            <a:r>
              <a:rPr lang="en-US" altLang="en-US" sz="1400" b="0" i="1" dirty="0" smtClean="0"/>
              <a:t> Section 4.5: “</a:t>
            </a:r>
            <a:r>
              <a:rPr lang="en-US" sz="1400" b="0" i="1" dirty="0" smtClean="0"/>
              <a:t>The </a:t>
            </a:r>
            <a:r>
              <a:rPr lang="en-US" sz="1400" b="0" i="1" dirty="0"/>
              <a:t>TG Technical Editor shall be appointed by the TG Chair and confirmed by a TG majority approval</a:t>
            </a:r>
            <a:r>
              <a:rPr lang="en-US" sz="1400" b="0" i="1" dirty="0" smtClean="0"/>
              <a:t>.”</a:t>
            </a:r>
            <a:endParaRPr lang="en-GB" sz="1400" b="0" i="1" dirty="0"/>
          </a:p>
          <a:p>
            <a:pPr>
              <a:lnSpc>
                <a:spcPct val="80000"/>
              </a:lnSpc>
            </a:pPr>
            <a:endParaRPr lang="en-US" altLang="en-US" sz="2800" dirty="0" smtClean="0"/>
          </a:p>
          <a:p>
            <a:pPr>
              <a:lnSpc>
                <a:spcPct val="80000"/>
              </a:lnSpc>
            </a:pPr>
            <a:endParaRPr lang="en-US" altLang="en-US" sz="1800" dirty="0"/>
          </a:p>
        </p:txBody>
      </p:sp>
    </p:spTree>
    <p:extLst>
      <p:ext uri="{BB962C8B-B14F-4D97-AF65-F5344CB8AC3E}">
        <p14:creationId xmlns:p14="http://schemas.microsoft.com/office/powerpoint/2010/main" val="15254960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endParaRPr lang="en-US" sz="1800" smtClean="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16</a:t>
            </a:fld>
            <a:endParaRPr lang="en-US" smtClean="0"/>
          </a:p>
        </p:txBody>
      </p:sp>
      <p:sp>
        <p:nvSpPr>
          <p:cNvPr id="4101" name="Rectangle 2"/>
          <p:cNvSpPr>
            <a:spLocks noGrp="1" noChangeArrowheads="1"/>
          </p:cNvSpPr>
          <p:nvPr>
            <p:ph type="title"/>
          </p:nvPr>
        </p:nvSpPr>
        <p:spPr>
          <a:xfrm>
            <a:off x="686233" y="838200"/>
            <a:ext cx="7772400" cy="457200"/>
          </a:xfrm>
        </p:spPr>
        <p:txBody>
          <a:bodyPr/>
          <a:lstStyle/>
          <a:p>
            <a:r>
              <a:rPr lang="en-US" altLang="en-US" sz="3600" dirty="0" smtClean="0"/>
              <a:t>Motion - Comment Collection</a:t>
            </a:r>
            <a:endParaRPr lang="en-US" altLang="en-US" sz="3600" dirty="0" smtClean="0"/>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Approve a 30 day comment collection on </a:t>
            </a:r>
            <a:r>
              <a:rPr lang="en-US" altLang="en-US" sz="2800" dirty="0" err="1" smtClean="0"/>
              <a:t>TGmd</a:t>
            </a:r>
            <a:r>
              <a:rPr lang="en-US" altLang="en-US" sz="2800" dirty="0" smtClean="0"/>
              <a:t> D0.xx (IEEE </a:t>
            </a:r>
            <a:r>
              <a:rPr lang="en-US" altLang="en-US" sz="2800" dirty="0" err="1" smtClean="0"/>
              <a:t>Std</a:t>
            </a:r>
            <a:r>
              <a:rPr lang="en-US" altLang="en-US" sz="2800" dirty="0" smtClean="0"/>
              <a:t> 802.11™-2016)</a:t>
            </a:r>
            <a:endParaRPr lang="en-US" altLang="en-US" sz="2800" dirty="0" smtClean="0"/>
          </a:p>
          <a:p>
            <a:pPr>
              <a:lnSpc>
                <a:spcPct val="80000"/>
              </a:lnSpc>
            </a:pPr>
            <a:endParaRPr lang="en-US" altLang="en-US" sz="2800" dirty="0" smtClean="0"/>
          </a:p>
          <a:p>
            <a:pPr>
              <a:lnSpc>
                <a:spcPct val="80000"/>
              </a:lnSpc>
            </a:pPr>
            <a:r>
              <a:rPr lang="en-US" altLang="en-US" sz="2800" dirty="0" smtClean="0"/>
              <a:t>Moved:</a:t>
            </a:r>
          </a:p>
          <a:p>
            <a:pPr>
              <a:lnSpc>
                <a:spcPct val="80000"/>
              </a:lnSpc>
            </a:pPr>
            <a:r>
              <a:rPr lang="en-US" altLang="en-US" sz="2800" dirty="0" smtClean="0"/>
              <a:t>Seconded:</a:t>
            </a:r>
          </a:p>
          <a:p>
            <a:pPr>
              <a:lnSpc>
                <a:spcPct val="80000"/>
              </a:lnSpc>
            </a:pPr>
            <a:r>
              <a:rPr lang="en-US" altLang="en-US" sz="2800" dirty="0" smtClean="0"/>
              <a:t>Result:</a:t>
            </a:r>
          </a:p>
          <a:p>
            <a:pPr>
              <a:lnSpc>
                <a:spcPct val="80000"/>
              </a:lnSpc>
            </a:pPr>
            <a:endParaRPr lang="en-US" altLang="en-US" sz="1800" dirty="0"/>
          </a:p>
        </p:txBody>
      </p:sp>
    </p:spTree>
    <p:extLst>
      <p:ext uri="{BB962C8B-B14F-4D97-AF65-F5344CB8AC3E}">
        <p14:creationId xmlns:p14="http://schemas.microsoft.com/office/powerpoint/2010/main" val="42163786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endParaRPr lang="en-US" sz="1800" smtClean="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May - July 2017 Meeting Planning</a:t>
            </a:r>
          </a:p>
        </p:txBody>
      </p:sp>
      <p:sp>
        <p:nvSpPr>
          <p:cNvPr id="25606" name="Rectangle 3"/>
          <p:cNvSpPr>
            <a:spLocks noGrp="1" noChangeArrowheads="1"/>
          </p:cNvSpPr>
          <p:nvPr>
            <p:ph type="body" idx="1"/>
          </p:nvPr>
        </p:nvSpPr>
        <p:spPr>
          <a:xfrm>
            <a:off x="685800" y="2286000"/>
            <a:ext cx="7772400" cy="3962400"/>
          </a:xfrm>
        </p:spPr>
        <p:txBody>
          <a:bodyPr/>
          <a:lstStyle/>
          <a:p>
            <a:r>
              <a:rPr lang="en-US" altLang="en-US" sz="2000" dirty="0" smtClean="0"/>
              <a:t>Objectives: Comment collection and </a:t>
            </a:r>
            <a:r>
              <a:rPr lang="en-US" altLang="en-US" sz="2000" dirty="0" err="1" smtClean="0"/>
              <a:t>TGai</a:t>
            </a:r>
            <a:r>
              <a:rPr lang="en-US" altLang="en-US" sz="2000" dirty="0" smtClean="0"/>
              <a:t> roll-in</a:t>
            </a:r>
          </a:p>
          <a:p>
            <a:r>
              <a:rPr lang="en-US" altLang="en-US" sz="2000" dirty="0" smtClean="0"/>
              <a:t>Conference </a:t>
            </a:r>
            <a:r>
              <a:rPr lang="en-US" altLang="en-US" sz="2000" dirty="0"/>
              <a:t>c</a:t>
            </a:r>
            <a:r>
              <a:rPr lang="en-US" altLang="en-US" sz="2000" dirty="0" smtClean="0"/>
              <a:t>alls 10am Eastern  2 hours </a:t>
            </a:r>
          </a:p>
          <a:p>
            <a:pPr lvl="1"/>
            <a:r>
              <a:rPr lang="en-US" altLang="en-US" sz="1800" dirty="0" smtClean="0"/>
              <a:t>Scheduled with 10 day notice as needed</a:t>
            </a:r>
          </a:p>
          <a:p>
            <a:r>
              <a:rPr lang="en-US" altLang="en-US" sz="2000" dirty="0" smtClean="0"/>
              <a:t>Schedule review</a:t>
            </a:r>
          </a:p>
          <a:p>
            <a:r>
              <a:rPr lang="en-US" altLang="en-US" sz="2000" dirty="0" smtClean="0"/>
              <a:t>Availability of 11md in the IEEE store</a:t>
            </a:r>
          </a:p>
          <a:p>
            <a:pPr lvl="1"/>
            <a:r>
              <a:rPr lang="en-US" altLang="en-US" sz="1800" dirty="0" smtClean="0"/>
              <a:t>TBD</a:t>
            </a:r>
          </a:p>
          <a:p>
            <a:r>
              <a:rPr lang="en-US" altLang="en-US" sz="2000" dirty="0" smtClean="0"/>
              <a:t>Forward to ISO JTC1/SC6 WG1</a:t>
            </a:r>
          </a:p>
          <a:p>
            <a:pPr lvl="1"/>
            <a:r>
              <a:rPr lang="en-US" altLang="en-US" sz="1800" dirty="0" smtClean="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endParaRPr lang="en-US" sz="1800" smtClean="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18</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a:hlinkClick r:id="rId3"/>
              </a:rPr>
              <a:t>https://</a:t>
            </a:r>
            <a:r>
              <a:rPr lang="en-US" altLang="en-US" sz="2000" dirty="0" smtClean="0">
                <a:hlinkClick r:id="rId3"/>
              </a:rPr>
              <a:t>mentor.ieee.org/802.11/dcn/17/11-17-0004-03-0000-revision-par-proposal-tgmd.doc</a:t>
            </a:r>
            <a:r>
              <a:rPr lang="en-US" altLang="en-US" sz="2000" dirty="0" smtClean="0"/>
              <a:t> </a:t>
            </a:r>
            <a:endParaRPr lang="en-US" altLang="en-US" sz="2000" dirty="0" smtClean="0"/>
          </a:p>
          <a:p>
            <a:r>
              <a:rPr lang="en-US" altLang="en-US" sz="2000" dirty="0"/>
              <a:t>Approved PARs: </a:t>
            </a:r>
            <a:r>
              <a:rPr lang="en-US" altLang="en-US" sz="2000" dirty="0">
                <a:hlinkClick r:id="rId4"/>
              </a:rPr>
              <a:t>https://</a:t>
            </a:r>
            <a:r>
              <a:rPr lang="en-US" altLang="en-US" sz="2000" dirty="0" smtClean="0">
                <a:hlinkClick r:id="rId4"/>
              </a:rPr>
              <a:t>standards.ieee.org/about/sba/index.html</a:t>
            </a:r>
            <a:r>
              <a:rPr lang="en-US" altLang="en-US" sz="2000" dirty="0" smtClean="0"/>
              <a:t> </a:t>
            </a:r>
            <a:endParaRPr lang="en-US" altLang="en-US" sz="2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endParaRPr lang="en-US" sz="1800" smtClean="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a:t>
            </a:r>
            <a:r>
              <a:rPr lang="en-US" altLang="en-US" dirty="0" smtClean="0"/>
              <a:t>2017 session</a:t>
            </a:r>
            <a:r>
              <a:rPr lang="en-US" altLang="en-US" dirty="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endParaRPr lang="en-US" sz="1800" smtClean="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dirty="0" err="1" smtClean="0"/>
              <a:t>TGmc</a:t>
            </a:r>
            <a:r>
              <a:rPr lang="en-US" altLang="en-US" sz="2400" dirty="0" smtClean="0"/>
              <a:t> Agenda</a:t>
            </a:r>
          </a:p>
        </p:txBody>
      </p:sp>
      <p:sp>
        <p:nvSpPr>
          <p:cNvPr id="4103" name="Rectangle 19"/>
          <p:cNvSpPr>
            <a:spLocks noChangeArrowheads="1"/>
          </p:cNvSpPr>
          <p:nvPr/>
        </p:nvSpPr>
        <p:spPr bwMode="auto">
          <a:xfrm>
            <a:off x="305666" y="1752600"/>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a:t>
            </a:r>
            <a:r>
              <a:rPr lang="en-US" altLang="en-US" sz="1800" dirty="0" smtClean="0"/>
              <a:t>PM1 </a:t>
            </a:r>
            <a:endParaRPr lang="en-US" altLang="en-US" sz="1800" dirty="0"/>
          </a:p>
          <a:p>
            <a:pPr lvl="1"/>
            <a:r>
              <a:rPr lang="en-US" altLang="en-US" sz="1600" dirty="0" smtClean="0"/>
              <a:t>Chair’s </a:t>
            </a:r>
            <a:r>
              <a:rPr lang="en-US" altLang="en-US" sz="1600" dirty="0"/>
              <a:t>Welcome, </a:t>
            </a:r>
            <a:r>
              <a:rPr lang="en-US" altLang="en-US" sz="1600" dirty="0" smtClean="0"/>
              <a:t>Policy &amp; patent reminder</a:t>
            </a:r>
          </a:p>
          <a:p>
            <a:pPr lvl="1"/>
            <a:r>
              <a:rPr lang="en-US" altLang="en-US" sz="1600" dirty="0" smtClean="0"/>
              <a:t>Approve agenda</a:t>
            </a:r>
          </a:p>
          <a:p>
            <a:pPr lvl="1"/>
            <a:r>
              <a:rPr lang="en-US" altLang="en-US" sz="1600" dirty="0" smtClean="0"/>
              <a:t>Status</a:t>
            </a:r>
            <a:r>
              <a:rPr lang="en-US" altLang="en-US" sz="1600" dirty="0"/>
              <a:t>, Review of </a:t>
            </a:r>
            <a:r>
              <a:rPr lang="en-US" altLang="en-US" sz="1600" dirty="0" smtClean="0"/>
              <a:t>Objectives</a:t>
            </a:r>
            <a:endParaRPr lang="en-US" altLang="en-US" sz="1600" dirty="0" smtClean="0"/>
          </a:p>
          <a:p>
            <a:pPr lvl="1"/>
            <a:r>
              <a:rPr lang="en-GB" sz="1600" dirty="0" smtClean="0"/>
              <a:t>Draft </a:t>
            </a:r>
            <a:r>
              <a:rPr lang="en-GB" sz="1600" dirty="0" err="1" smtClean="0"/>
              <a:t>w</a:t>
            </a:r>
            <a:r>
              <a:rPr lang="en-GB" sz="1600" dirty="0" err="1" smtClean="0"/>
              <a:t>orkplan</a:t>
            </a:r>
            <a:r>
              <a:rPr lang="en-GB" sz="1600" dirty="0" smtClean="0"/>
              <a:t> &amp; schedule</a:t>
            </a:r>
          </a:p>
          <a:p>
            <a:pPr lvl="1"/>
            <a:r>
              <a:rPr lang="en-GB" sz="1600" dirty="0" smtClean="0"/>
              <a:t>Presentations</a:t>
            </a:r>
            <a:r>
              <a:rPr lang="en-GB" sz="1400" dirty="0" smtClean="0"/>
              <a:t/>
            </a:r>
            <a:br>
              <a:rPr lang="en-GB" sz="1400" dirty="0" smtClean="0"/>
            </a:br>
            <a:endParaRPr lang="en-GB" sz="1400" dirty="0" smtClean="0"/>
          </a:p>
        </p:txBody>
      </p:sp>
      <p:sp>
        <p:nvSpPr>
          <p:cNvPr id="16" name="Rectangle 35"/>
          <p:cNvSpPr>
            <a:spLocks noChangeArrowheads="1"/>
          </p:cNvSpPr>
          <p:nvPr/>
        </p:nvSpPr>
        <p:spPr bwMode="auto">
          <a:xfrm>
            <a:off x="4315691" y="1752600"/>
            <a:ext cx="43434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Tuesday </a:t>
            </a:r>
            <a:r>
              <a:rPr lang="en-US" altLang="en-US" sz="1800" dirty="0" smtClean="0"/>
              <a:t>PM1 </a:t>
            </a:r>
            <a:endParaRPr lang="en-US" altLang="en-US" sz="1800" dirty="0"/>
          </a:p>
          <a:p>
            <a:pPr lvl="1">
              <a:lnSpc>
                <a:spcPct val="80000"/>
              </a:lnSpc>
            </a:pPr>
            <a:r>
              <a:rPr lang="en-US" altLang="en-US" sz="1600" dirty="0" smtClean="0"/>
              <a:t>Presentations</a:t>
            </a:r>
          </a:p>
          <a:p>
            <a:pPr lvl="1"/>
            <a:r>
              <a:rPr lang="en-US" altLang="en-US" sz="1600" dirty="0"/>
              <a:t>Officer confirmation</a:t>
            </a:r>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8" name="Rectangle 35"/>
          <p:cNvSpPr>
            <a:spLocks noChangeArrowheads="1"/>
          </p:cNvSpPr>
          <p:nvPr/>
        </p:nvSpPr>
        <p:spPr bwMode="auto">
          <a:xfrm>
            <a:off x="4495800" y="3234956"/>
            <a:ext cx="43434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smtClean="0"/>
              <a:t>PM1 </a:t>
            </a:r>
            <a:endParaRPr lang="en-US" altLang="en-US" sz="1800" dirty="0"/>
          </a:p>
          <a:p>
            <a:pPr lvl="1">
              <a:lnSpc>
                <a:spcPct val="80000"/>
              </a:lnSpc>
            </a:pPr>
            <a:r>
              <a:rPr lang="en-US" altLang="en-US" sz="1600" dirty="0" smtClean="0"/>
              <a:t>Presentations</a:t>
            </a:r>
          </a:p>
          <a:p>
            <a:pPr lvl="1">
              <a:lnSpc>
                <a:spcPct val="80000"/>
              </a:lnSpc>
            </a:pPr>
            <a:r>
              <a:rPr lang="en-US" altLang="en-US" sz="1600" dirty="0" smtClean="0"/>
              <a:t>Motions</a:t>
            </a:r>
          </a:p>
          <a:p>
            <a:pPr lvl="1">
              <a:lnSpc>
                <a:spcPct val="80000"/>
              </a:lnSpc>
            </a:pPr>
            <a:r>
              <a:rPr lang="en-US" altLang="en-US" sz="1600" dirty="0" smtClean="0"/>
              <a:t>AOB</a:t>
            </a:r>
            <a:r>
              <a:rPr lang="en-US" altLang="en-US" sz="1600" dirty="0"/>
              <a:t>, Adjourn</a:t>
            </a:r>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Tree>
    <p:extLst>
      <p:ext uri="{BB962C8B-B14F-4D97-AF65-F5344CB8AC3E}">
        <p14:creationId xmlns:p14="http://schemas.microsoft.com/office/powerpoint/2010/main" val="383061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2017</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(29 Jul 2016)</a:t>
            </a:r>
          </a:p>
          <a:p>
            <a:pPr lvl="1">
              <a:lnSpc>
                <a:spcPct val="80000"/>
              </a:lnSpc>
              <a:defRPr/>
            </a:pPr>
            <a:r>
              <a:rPr lang="en-US" altLang="en-US" sz="1600" dirty="0">
                <a:hlinkClick r:id="rId4"/>
              </a:rPr>
              <a:t>http://www.ieee802.org/PNP/approved/IEEE_802_OM_v19.pdf </a:t>
            </a:r>
            <a:endParaRPr lang="en-US" altLang="en-US" sz="1600" dirty="0"/>
          </a:p>
          <a:p>
            <a:pPr>
              <a:lnSpc>
                <a:spcPct val="80000"/>
              </a:lnSpc>
              <a:defRPr/>
            </a:pPr>
            <a:r>
              <a:rPr lang="en-US" sz="2000" dirty="0"/>
              <a:t>IEEE 802 Working Group Policies &amp;Procedures (29 Jul 2016)</a:t>
            </a:r>
            <a:r>
              <a:rPr lang="en-US" altLang="en-US" sz="2000" dirty="0"/>
              <a:t> </a:t>
            </a:r>
          </a:p>
          <a:p>
            <a:pPr lvl="1"/>
            <a:r>
              <a:rPr lang="en-US" altLang="en-US" sz="1600" dirty="0">
                <a:hlinkClick r:id="rId5"/>
              </a:rPr>
              <a:t>http://www.ieee802.org/PNP/approved/IEEE_802_WG_PandP_v19.pdf</a:t>
            </a:r>
            <a:r>
              <a:rPr lang="en-US" altLang="en-US" sz="1600" dirty="0"/>
              <a:t> </a:t>
            </a:r>
          </a:p>
          <a:p>
            <a:r>
              <a:rPr lang="en-US" sz="2000" dirty="0"/>
              <a:t>IEEE 802 LMSC Chair's Guidelines (</a:t>
            </a:r>
            <a:r>
              <a:rPr lang="en-US" sz="2000" dirty="0" smtClean="0"/>
              <a:t>11 Nov </a:t>
            </a:r>
            <a:r>
              <a:rPr lang="en-US" sz="2000" dirty="0"/>
              <a:t>2016)</a:t>
            </a:r>
            <a:endParaRPr lang="en-US" sz="2000" dirty="0">
              <a:hlinkClick r:id="rId6"/>
            </a:endParaRPr>
          </a:p>
          <a:p>
            <a:pPr lvl="1"/>
            <a:r>
              <a:rPr lang="en-US" sz="1600" dirty="0">
                <a:hlinkClick r:id="rId7"/>
              </a:rPr>
              <a:t>https://</a:t>
            </a:r>
            <a:r>
              <a:rPr lang="en-US" sz="1600" dirty="0" smtClean="0">
                <a:hlinkClick r:id="rId7"/>
              </a:rPr>
              <a:t>mentor.ieee.org/802-ec/dcn/16/ec-16-0201-00-00EC-ieee-802-lmsc-chairs-guidelines.pdf</a:t>
            </a:r>
            <a:r>
              <a:rPr lang="en-US" sz="1600" dirty="0" smtClean="0"/>
              <a:t>  </a:t>
            </a:r>
          </a:p>
          <a:p>
            <a:r>
              <a:rPr lang="en-US" sz="2000" dirty="0" smtClean="0"/>
              <a:t>IEEE </a:t>
            </a:r>
            <a:r>
              <a:rPr lang="en-US" sz="2000" dirty="0"/>
              <a:t>802.11 WG OM: </a:t>
            </a:r>
            <a:r>
              <a:rPr lang="en-US" sz="2000" dirty="0" smtClean="0"/>
              <a:t>(</a:t>
            </a:r>
            <a:r>
              <a:rPr lang="en-US" sz="2000" dirty="0" smtClean="0"/>
              <a:t>17</a:t>
            </a:r>
            <a:r>
              <a:rPr lang="en-US" sz="2000" dirty="0" smtClean="0"/>
              <a:t> Mar 2017)</a:t>
            </a:r>
            <a:endParaRPr lang="en-US" sz="2000" dirty="0"/>
          </a:p>
          <a:p>
            <a:pPr lvl="1"/>
            <a:r>
              <a:rPr lang="en-US" altLang="en-US" sz="1600" dirty="0">
                <a:hlinkClick r:id="rId8"/>
              </a:rPr>
              <a:t>https://</a:t>
            </a:r>
            <a:r>
              <a:rPr lang="en-US" altLang="en-US" sz="1600" dirty="0" smtClean="0">
                <a:hlinkClick r:id="rId8"/>
              </a:rPr>
              <a:t>mentor.ieee.org/802.11/dcn/14/11-14-0629-19-0000-802-11-operations-manual.docx</a:t>
            </a:r>
            <a:r>
              <a:rPr lang="en-US" altLang="en-US" sz="1600" dirty="0" smtClean="0"/>
              <a:t> </a:t>
            </a:r>
          </a:p>
          <a:p>
            <a:r>
              <a:rPr lang="en-US" sz="2000" dirty="0" smtClean="0"/>
              <a:t>Policies </a:t>
            </a:r>
            <a:r>
              <a:rPr lang="en-US" sz="20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b="1" dirty="0"/>
              <a:t>IEEE 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4</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04800" y="944562"/>
            <a:ext cx="8610600" cy="55324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anose="020B0604020202020204" pitchFamily="34" charset="0"/>
              <a:buChar char="•"/>
            </a:pPr>
            <a:r>
              <a:rPr lang="en-US" altLang="en-US" sz="1400" b="1" dirty="0" smtClean="0"/>
              <a:t>Show slides #1 through #4 of this presentation</a:t>
            </a:r>
          </a:p>
          <a:p>
            <a:pPr lvl="1">
              <a:lnSpc>
                <a:spcPct val="80000"/>
              </a:lnSpc>
              <a:buFont typeface="Arial" panose="020B0604020202020204" pitchFamily="34" charset="0"/>
              <a:buChar char="•"/>
            </a:pPr>
            <a:r>
              <a:rPr lang="en-US" altLang="en-US" sz="1400" b="1" dirty="0" smtClean="0"/>
              <a:t>Advise the WG attendees that:</a:t>
            </a:r>
            <a:r>
              <a:rPr lang="en-US" altLang="en-US" sz="1400" dirty="0" smtClean="0"/>
              <a:t> </a:t>
            </a:r>
          </a:p>
          <a:p>
            <a:pPr lvl="2">
              <a:lnSpc>
                <a:spcPct val="80000"/>
              </a:lnSpc>
              <a:buFont typeface="Arial" panose="020B0604020202020204"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anose="020B0604020202020204"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anose="020B0604020202020204"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anose="020B0604020202020204"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smtClean="0"/>
              <a:t>standard </a:t>
            </a:r>
          </a:p>
          <a:p>
            <a:pPr lvl="2">
              <a:lnSpc>
                <a:spcPct val="80000"/>
              </a:lnSpc>
              <a:buFont typeface="Arial" panose="020B0604020202020204"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smtClean="0"/>
          </a:p>
          <a:p>
            <a:pPr lvl="1">
              <a:lnSpc>
                <a:spcPct val="80000"/>
              </a:lnSpc>
              <a:spcBef>
                <a:spcPct val="5000"/>
              </a:spcBef>
              <a:buFont typeface="Arial" panose="020B0604020202020204"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endParaRPr lang="en-US" altLang="en-US" sz="1200" dirty="0" smtClean="0"/>
          </a:p>
        </p:txBody>
      </p:sp>
      <p:sp>
        <p:nvSpPr>
          <p:cNvPr id="7171" name="Rectangle 1026"/>
          <p:cNvSpPr>
            <a:spLocks noGrp="1" noChangeArrowheads="1"/>
          </p:cNvSpPr>
          <p:nvPr>
            <p:ph type="title"/>
          </p:nvPr>
        </p:nvSpPr>
        <p:spPr>
          <a:xfrm>
            <a:off x="699448" y="480219"/>
            <a:ext cx="7772400" cy="609600"/>
          </a:xfrm>
        </p:spPr>
        <p:txBody>
          <a:bodyPr lIns="90487" tIns="44450" rIns="90487" bIns="44450"/>
          <a:lstStyle/>
          <a:p>
            <a:r>
              <a:rPr lang="en-US" altLang="en-US" sz="24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367632"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90500" y="534194"/>
            <a:ext cx="8839200" cy="838200"/>
          </a:xfrm>
        </p:spPr>
        <p:txBody>
          <a:bodyPr/>
          <a:lstStyle/>
          <a:p>
            <a:r>
              <a:rPr lang="en-US" altLang="en-US" sz="3200" u="sng" dirty="0" smtClean="0"/>
              <a:t>Participants, Patents, and Duty to Inform</a:t>
            </a:r>
            <a:endParaRPr lang="en-US" altLang="en-US" sz="3200" dirty="0" smtClean="0"/>
          </a:p>
        </p:txBody>
      </p:sp>
      <p:sp>
        <p:nvSpPr>
          <p:cNvPr id="8195" name="Rectangle 1027"/>
          <p:cNvSpPr>
            <a:spLocks noGrp="1" noChangeArrowheads="1"/>
          </p:cNvSpPr>
          <p:nvPr>
            <p:ph type="body" idx="1"/>
          </p:nvPr>
        </p:nvSpPr>
        <p:spPr>
          <a:xfrm>
            <a:off x="-76200" y="14478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76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http://standards.ieee.org/develop/policies/bylaws/sect6-7.html#6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http://standards.ieee.org/develop/policies/opman/sect6.html#6.3</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http://standards.ieee.org/about/sasb/patcom/materials.html</a:t>
            </a:r>
          </a:p>
        </p:txBody>
      </p:sp>
      <p:sp>
        <p:nvSpPr>
          <p:cNvPr id="9220" name="Text Box 6"/>
          <p:cNvSpPr txBox="1">
            <a:spLocks noChangeArrowheads="1"/>
          </p:cNvSpPr>
          <p:nvPr/>
        </p:nvSpPr>
        <p:spPr bwMode="auto">
          <a:xfrm>
            <a:off x="762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696913" y="1761697"/>
            <a:ext cx="7772400" cy="4114800"/>
          </a:xfrm>
        </p:spPr>
        <p:txBody>
          <a:bodyPr/>
          <a:lstStyle/>
          <a:p>
            <a:pPr>
              <a:buFont typeface="Arial" panose="020B0604020202020204" pitchFamily="34" charset="0"/>
              <a:buChar char="•"/>
            </a:pPr>
            <a:r>
              <a:rPr lang="en-US" alt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dirty="0" smtClean="0"/>
              <a:t>Either speak up now or</a:t>
            </a:r>
          </a:p>
          <a:p>
            <a:pPr lvl="1">
              <a:buFont typeface="Arial" panose="020B0604020202020204" pitchFamily="34" charset="0"/>
              <a:buChar char="•"/>
            </a:pPr>
            <a:r>
              <a:rPr lang="en-US" altLang="en-US" sz="2000" dirty="0" smtClean="0"/>
              <a:t>Provide the chair of this group with the identity of the holder(s) of any and all such claims as soon as possible or</a:t>
            </a:r>
          </a:p>
          <a:p>
            <a:pPr lvl="1">
              <a:buFont typeface="Arial" panose="020B0604020202020204" pitchFamily="34" charset="0"/>
              <a:buChar char="•"/>
            </a:pPr>
            <a:r>
              <a:rPr lang="en-US" altLang="en-US" sz="2000" dirty="0" smtClean="0"/>
              <a:t>Cause an LOA to be submitted</a:t>
            </a:r>
          </a:p>
        </p:txBody>
      </p:sp>
      <p:sp>
        <p:nvSpPr>
          <p:cNvPr id="10244" name="Text Box 1028"/>
          <p:cNvSpPr txBox="1">
            <a:spLocks noChangeArrowheads="1"/>
          </p:cNvSpPr>
          <p:nvPr/>
        </p:nvSpPr>
        <p:spPr bwMode="auto">
          <a:xfrm>
            <a:off x="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16173" y="759619"/>
            <a:ext cx="8458200" cy="609600"/>
          </a:xfrm>
        </p:spPr>
        <p:txBody>
          <a:bodyPr/>
          <a:lstStyle/>
          <a:p>
            <a:r>
              <a:rPr lang="en-US" altLang="en-US" sz="3200" u="sng" dirty="0"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428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5715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459438</TotalTime>
  <Words>1478</Words>
  <Application>Microsoft Office PowerPoint</Application>
  <PresentationFormat>On-screen Show (4:3)</PresentationFormat>
  <Paragraphs>312</Paragraphs>
  <Slides>18</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MS Gothic</vt:lpstr>
      <vt:lpstr>ＭＳ Ｐゴシック</vt:lpstr>
      <vt:lpstr>Arial</vt:lpstr>
      <vt:lpstr>Helvetica</vt:lpstr>
      <vt:lpstr>Monotype Sorts</vt:lpstr>
      <vt:lpstr>Times New Roman</vt:lpstr>
      <vt:lpstr>802-11-Submission</vt:lpstr>
      <vt:lpstr>Document</vt:lpstr>
      <vt:lpstr>IEEE 802.11 TGmd May 2017 Agenda</vt:lpstr>
      <vt:lpstr>Abstract</vt:lpstr>
      <vt:lpstr>TGmc Agenda</vt:lpstr>
      <vt:lpstr>Current IEEE 802, 802.11 rules documents </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Standard and Amendment Ratification</vt:lpstr>
      <vt:lpstr>In Progress - TGmd Plan of Record </vt:lpstr>
      <vt:lpstr>Chair confirmation</vt:lpstr>
      <vt:lpstr>Vice chair confirmation </vt:lpstr>
      <vt:lpstr>Editor confirmation</vt:lpstr>
      <vt:lpstr>Motion - Comment Collection</vt:lpstr>
      <vt:lpstr>May - July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2017</cp:keywords>
  <cp:lastModifiedBy>Stanley, Dorothy</cp:lastModifiedBy>
  <cp:revision>2750</cp:revision>
  <cp:lastPrinted>1998-02-10T13:28:06Z</cp:lastPrinted>
  <dcterms:created xsi:type="dcterms:W3CDTF">2005-01-04T21:26:55Z</dcterms:created>
  <dcterms:modified xsi:type="dcterms:W3CDTF">2017-04-03T22:26:36Z</dcterms:modified>
</cp:coreProperties>
</file>