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37" r:id="rId17"/>
    <p:sldId id="355" r:id="rId18"/>
    <p:sldId id="320" r:id="rId19"/>
    <p:sldId id="351" r:id="rId20"/>
    <p:sldId id="353" r:id="rId21"/>
    <p:sldId id="354" r:id="rId22"/>
    <p:sldId id="359" r:id="rId23"/>
    <p:sldId id="323" r:id="rId24"/>
    <p:sldId id="280" r:id="rId25"/>
    <p:sldId id="281"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11" d="100"/>
          <a:sy n="111" d="100"/>
        </p:scale>
        <p:origin x="40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May 2017</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802.11-17/0556r2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5/11-15-0355-04-0arc-mib-truthvalue-usage-patterns.docx" TargetMode="External"/><Relationship Id="rId7" Type="http://schemas.openxmlformats.org/officeDocument/2006/relationships/hyperlink" Target="https://mentor.ieee.org/802.11/dcn/17/11-17-0136-02-0arc-bridging-architecture-consideration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6/11-16-1436-01-0arc-yang-modelling-and-netconf-protocol-discussion.pptx" TargetMode="External"/><Relationship Id="rId5" Type="http://schemas.openxmlformats.org/officeDocument/2006/relationships/hyperlink" Target="https://mentor.ieee.org/802.11/dcn/09/11-09-0533-01-0arc-recomendation-re-mib-types-and-usage.ppt" TargetMode="External"/><Relationship Id="rId10" Type="http://schemas.openxmlformats.org/officeDocument/2006/relationships/hyperlink" Target="https://mentor.ieee.org/802.11/dcn/14/11-14-1213-01-0arc-ap-arch-concepts-and-distribution-system-access.pptx" TargetMode="External"/><Relationship Id="rId4" Type="http://schemas.openxmlformats.org/officeDocument/2006/relationships/hyperlink" Target="https://mentor.ieee.org/802.11/dcn/17/11-17-0475-03-0arc-mib-pattern-analysis.xlsx" TargetMode="External"/><Relationship Id="rId9" Type="http://schemas.openxmlformats.org/officeDocument/2006/relationships/hyperlink" Target="https://mentor.ieee.org/802.11/dcn/15/11-15-0454-00-0arc-some-more-ds-architecture-concept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531-00-0arc-arc-sc-march-2017-meeting-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5" Type="http://schemas.openxmlformats.org/officeDocument/2006/relationships/hyperlink" Target="https://mentor.ieee.org/802.11/dcn/17/11-17-0475-03-0arc-mib-pattern-analysis.xlsx" TargetMode="External"/><Relationship Id="rId4" Type="http://schemas.openxmlformats.org/officeDocument/2006/relationships/hyperlink" Target="https://mentor.ieee.org/802.11/dcn/15/11-15-0355-04-0arc-mib-truthvalue-usage-patterns.docx"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ARC-SC-agenda-May-2017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2017-05-08</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425"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May 2017</a:t>
            </a:r>
          </a:p>
        </p:txBody>
      </p:sp>
      <p:sp>
        <p:nvSpPr>
          <p:cNvPr id="11267" name="Rectangle 3"/>
          <p:cNvSpPr>
            <a:spLocks noGrp="1" noChangeArrowheads="1"/>
          </p:cNvSpPr>
          <p:nvPr>
            <p:ph idx="1"/>
          </p:nvPr>
        </p:nvSpPr>
        <p:spPr>
          <a:xfrm>
            <a:off x="685800" y="1295400"/>
            <a:ext cx="7772400" cy="4953000"/>
          </a:xfrm>
        </p:spPr>
        <p:txBody>
          <a:bodyPr/>
          <a:lstStyle/>
          <a:p>
            <a:pPr marL="0" indent="0" eaLnBrk="1" hangingPunct="1">
              <a:lnSpc>
                <a:spcPct val="90000"/>
              </a:lnSpc>
              <a:buFontTx/>
              <a:buNone/>
              <a:defRPr/>
            </a:pPr>
            <a:r>
              <a:rPr lang="en-US" sz="1800" dirty="0">
                <a:solidFill>
                  <a:srgbClr val="000000"/>
                </a:solidFill>
              </a:rPr>
              <a:t>Tuesday, May 9, AM2  </a:t>
            </a:r>
            <a:endParaRPr lang="en-US" sz="1400" dirty="0"/>
          </a:p>
          <a:p>
            <a:pPr eaLnBrk="1" hangingPunct="1">
              <a:lnSpc>
                <a:spcPct val="90000"/>
              </a:lnSpc>
              <a:defRPr/>
            </a:pPr>
            <a:r>
              <a:rPr lang="en-US" sz="1400" dirty="0"/>
              <a:t>Administrative: Minutes</a:t>
            </a:r>
          </a:p>
          <a:p>
            <a:pPr marL="342900" lvl="1" indent="-342900" eaLnBrk="1" hangingPunct="1">
              <a:lnSpc>
                <a:spcPct val="90000"/>
              </a:lnSpc>
              <a:buFontTx/>
              <a:buChar char="•"/>
              <a:defRPr/>
            </a:pPr>
            <a:r>
              <a:rPr lang="en-US" sz="1400" b="1" dirty="0"/>
              <a:t>IEEE 1588 mapping to IEEE 802.11</a:t>
            </a:r>
          </a:p>
          <a:p>
            <a:pPr marL="342900" lvl="1" indent="-342900" eaLnBrk="1" hangingPunct="1">
              <a:lnSpc>
                <a:spcPct val="90000"/>
              </a:lnSpc>
              <a:buFontTx/>
              <a:buChar char="•"/>
              <a:defRPr/>
            </a:pPr>
            <a:r>
              <a:rPr lang="en-US" sz="1400" b="1" dirty="0"/>
              <a:t>802 activities</a:t>
            </a:r>
          </a:p>
          <a:p>
            <a:pPr marL="342900" lvl="1" indent="-342900" eaLnBrk="1" hangingPunct="1">
              <a:lnSpc>
                <a:spcPct val="90000"/>
              </a:lnSpc>
              <a:buFontTx/>
              <a:buChar char="•"/>
              <a:defRPr/>
            </a:pPr>
            <a:r>
              <a:rPr lang="en-US" sz="1400" b="1" dirty="0"/>
              <a:t>IETF/802 coordination</a:t>
            </a:r>
            <a:endParaRPr lang="en-US" sz="1400" dirty="0"/>
          </a:p>
          <a:p>
            <a:pPr marL="342900" lvl="1" indent="-342900" eaLnBrk="1" hangingPunct="1">
              <a:lnSpc>
                <a:spcPct val="90000"/>
              </a:lnSpc>
              <a:spcBef>
                <a:spcPts val="432"/>
              </a:spcBef>
              <a:buFont typeface="Arial" pitchFamily="34" charset="0"/>
              <a:buChar char="•"/>
              <a:defRPr/>
            </a:pPr>
            <a:r>
              <a:rPr lang="en-US" sz="1400" b="1" dirty="0"/>
              <a:t>MIB attributes Design Pattern - </a:t>
            </a:r>
            <a:r>
              <a:rPr lang="en-US" sz="1400" dirty="0">
                <a:hlinkClick r:id="rId3"/>
              </a:rPr>
              <a:t>11-15/0355r4</a:t>
            </a:r>
            <a:r>
              <a:rPr lang="en-US" sz="1400" dirty="0"/>
              <a:t>, </a:t>
            </a:r>
            <a:r>
              <a:rPr lang="en-US" sz="1400" dirty="0">
                <a:hlinkClick r:id="rId4"/>
              </a:rPr>
              <a:t>11-17/0475r3</a:t>
            </a:r>
            <a:r>
              <a:rPr lang="en-US" sz="1400" dirty="0"/>
              <a:t>, </a:t>
            </a:r>
            <a:r>
              <a:rPr lang="en-US" sz="1400" dirty="0">
                <a:hlinkClick r:id="rId5"/>
              </a:rPr>
              <a:t>11-09/0533r1</a:t>
            </a:r>
            <a:r>
              <a:rPr lang="en-US" sz="1400" dirty="0"/>
              <a:t> </a:t>
            </a:r>
          </a:p>
          <a:p>
            <a:pPr marL="342900" lvl="1" indent="-342900" eaLnBrk="1" hangingPunct="1">
              <a:lnSpc>
                <a:spcPct val="90000"/>
              </a:lnSpc>
              <a:buFont typeface="Arial" pitchFamily="34" charset="0"/>
              <a:buChar char="•"/>
              <a:defRPr/>
            </a:pPr>
            <a:r>
              <a:rPr lang="en-US" sz="1400" b="1" dirty="0"/>
              <a:t>YANG/NETCONF modeling discussions – </a:t>
            </a:r>
            <a:r>
              <a:rPr lang="en-US" sz="1400" dirty="0">
                <a:hlinkClick r:id="rId6"/>
              </a:rPr>
              <a:t>11-16/1436r1</a:t>
            </a:r>
            <a:r>
              <a:rPr lang="en-US" sz="1400" dirty="0"/>
              <a:t> </a:t>
            </a:r>
          </a:p>
          <a:p>
            <a:pPr marL="342900" lvl="1" indent="-342900" eaLnBrk="1" hangingPunct="1">
              <a:lnSpc>
                <a:spcPct val="90000"/>
              </a:lnSpc>
              <a:buFont typeface="Arial" pitchFamily="34" charset="0"/>
              <a:buChar char="•"/>
              <a:defRPr/>
            </a:pPr>
            <a:r>
              <a:rPr lang="en-US" sz="1400" b="1" dirty="0"/>
              <a:t>AP/DS/Portal architecture and 802 and GLK concepts - </a:t>
            </a:r>
            <a:r>
              <a:rPr lang="en-US" altLang="en-US" sz="1400" dirty="0">
                <a:hlinkClick r:id="rId7"/>
              </a:rPr>
              <a:t>11-17/0136r2</a:t>
            </a:r>
            <a:r>
              <a:rPr lang="en-US" sz="1400" b="1" dirty="0"/>
              <a:t>, </a:t>
            </a:r>
            <a:r>
              <a:rPr lang="en-US" sz="1400" dirty="0">
                <a:hlinkClick r:id="rId8"/>
              </a:rPr>
              <a:t>11-16/0720r0</a:t>
            </a:r>
            <a:r>
              <a:rPr lang="en-US" sz="1400" b="1" dirty="0"/>
              <a:t>, </a:t>
            </a:r>
            <a:r>
              <a:rPr lang="en-US" sz="1400" dirty="0">
                <a:hlinkClick r:id="rId9"/>
              </a:rPr>
              <a:t>11-15/0454r0</a:t>
            </a:r>
            <a:r>
              <a:rPr lang="en-US" sz="1400" b="1" dirty="0"/>
              <a:t>, </a:t>
            </a:r>
            <a:r>
              <a:rPr lang="en-US" sz="1400" dirty="0">
                <a:hlinkClick r:id="rId10"/>
              </a:rPr>
              <a:t>11-14/1213r1</a:t>
            </a:r>
            <a:r>
              <a:rPr lang="en-US" sz="1400" b="1" dirty="0"/>
              <a:t> (slides 9-11)</a:t>
            </a:r>
          </a:p>
          <a:p>
            <a:pPr marL="342900" lvl="1" indent="-342900" eaLnBrk="1" hangingPunct="1">
              <a:lnSpc>
                <a:spcPct val="90000"/>
              </a:lnSpc>
              <a:buFont typeface="Arial" pitchFamily="34" charset="0"/>
              <a:buChar char="•"/>
              <a:defRPr/>
            </a:pPr>
            <a:r>
              <a:rPr lang="en-US" sz="1400" b="1" dirty="0"/>
              <a:t>“What is an ESS?”</a:t>
            </a:r>
            <a:endParaRPr lang="en-US" sz="1400" dirty="0"/>
          </a:p>
          <a:p>
            <a:pPr marL="0" indent="0" eaLnBrk="1" hangingPunct="1">
              <a:lnSpc>
                <a:spcPct val="90000"/>
              </a:lnSpc>
              <a:buNone/>
              <a:defRPr/>
            </a:pPr>
            <a:r>
              <a:rPr lang="en-US" sz="1800" dirty="0">
                <a:solidFill>
                  <a:srgbClr val="000000"/>
                </a:solidFill>
              </a:rPr>
              <a:t>Wednesday, May 10, AM1  </a:t>
            </a:r>
          </a:p>
          <a:p>
            <a:pPr marL="342900" lvl="1" indent="-342900" eaLnBrk="1" hangingPunct="1">
              <a:lnSpc>
                <a:spcPct val="90000"/>
              </a:lnSpc>
              <a:spcBef>
                <a:spcPts val="432"/>
              </a:spcBef>
              <a:buFont typeface="Arial" pitchFamily="34" charset="0"/>
              <a:buChar char="•"/>
              <a:defRPr/>
            </a:pPr>
            <a:r>
              <a:rPr lang="en-US" sz="1400" b="1" dirty="0"/>
              <a:t>MIB attributes Design Pattern (</a:t>
            </a:r>
            <a:r>
              <a:rPr lang="en-US" sz="1400" b="1" dirty="0" err="1"/>
              <a:t>cont</a:t>
            </a:r>
            <a:r>
              <a:rPr lang="en-US" sz="1400" b="1" dirty="0"/>
              <a:t>)</a:t>
            </a:r>
          </a:p>
          <a:p>
            <a:pPr marL="342900" lvl="1" indent="-342900" eaLnBrk="1" hangingPunct="1">
              <a:lnSpc>
                <a:spcPct val="90000"/>
              </a:lnSpc>
              <a:buFontTx/>
              <a:buChar char="•"/>
              <a:defRPr/>
            </a:pPr>
            <a:r>
              <a:rPr lang="en-US" sz="1400" b="1" dirty="0"/>
              <a:t>AP/DS/Portal architecture and 802 and GLK concepts (</a:t>
            </a:r>
            <a:r>
              <a:rPr lang="en-US" sz="1400" b="1" dirty="0" err="1"/>
              <a:t>cont</a:t>
            </a:r>
            <a:r>
              <a:rPr lang="en-US" sz="1400" b="1" dirty="0"/>
              <a:t>)</a:t>
            </a:r>
          </a:p>
          <a:p>
            <a:pPr marL="342900" lvl="1" indent="-342900" eaLnBrk="1" hangingPunct="1">
              <a:lnSpc>
                <a:spcPct val="90000"/>
              </a:lnSpc>
              <a:buFontTx/>
              <a:buChar char="•"/>
              <a:defRPr/>
            </a:pPr>
            <a:r>
              <a:rPr lang="en-US" sz="1400" b="1" dirty="0"/>
              <a:t>“What is an ESS?” (</a:t>
            </a:r>
            <a:r>
              <a:rPr lang="en-US" sz="1400" b="1" dirty="0" err="1"/>
              <a:t>cont</a:t>
            </a:r>
            <a:r>
              <a:rPr lang="en-US" sz="1400" b="1" dirty="0"/>
              <a:t>)</a:t>
            </a:r>
          </a:p>
          <a:p>
            <a:pPr marL="0" lvl="1" indent="0" eaLnBrk="1" hangingPunct="1">
              <a:lnSpc>
                <a:spcPct val="90000"/>
              </a:lnSpc>
              <a:buNone/>
              <a:defRPr/>
            </a:pPr>
            <a:r>
              <a:rPr lang="en-US" sz="1800" b="1" dirty="0">
                <a:solidFill>
                  <a:srgbClr val="000000"/>
                </a:solidFill>
                <a:ea typeface="+mn-ea"/>
                <a:cs typeface="+mn-cs"/>
              </a:rPr>
              <a:t>Thursday, May 11, AM1</a:t>
            </a:r>
          </a:p>
          <a:p>
            <a:pPr marL="342900" lvl="1" indent="-342900" eaLnBrk="1" hangingPunct="1">
              <a:lnSpc>
                <a:spcPct val="90000"/>
              </a:lnSpc>
              <a:spcBef>
                <a:spcPts val="432"/>
              </a:spcBef>
              <a:buFont typeface="Arial" pitchFamily="34" charset="0"/>
              <a:buChar char="•"/>
              <a:defRPr/>
            </a:pPr>
            <a:r>
              <a:rPr lang="en-US" sz="1400" b="1" dirty="0"/>
              <a:t>MIB attributes Design Pattern (</a:t>
            </a:r>
            <a:r>
              <a:rPr lang="en-US" sz="1400" b="1" dirty="0" err="1"/>
              <a:t>cont</a:t>
            </a:r>
            <a:r>
              <a:rPr lang="en-US" sz="1400" b="1" dirty="0"/>
              <a:t>)</a:t>
            </a:r>
          </a:p>
          <a:p>
            <a:pPr marL="342900" lvl="1" indent="-342900" eaLnBrk="1" hangingPunct="1">
              <a:lnSpc>
                <a:spcPct val="90000"/>
              </a:lnSpc>
              <a:spcBef>
                <a:spcPts val="432"/>
              </a:spcBef>
              <a:buFont typeface="Arial" pitchFamily="34" charset="0"/>
              <a:buChar char="•"/>
              <a:defRPr/>
            </a:pPr>
            <a:r>
              <a:rPr lang="en-US" sz="1400" b="1" dirty="0"/>
              <a:t>AP/DS/Portal architecture and 802 and GLK concepts (</a:t>
            </a:r>
            <a:r>
              <a:rPr lang="en-US" sz="1400" b="1" dirty="0" err="1"/>
              <a:t>cont</a:t>
            </a:r>
            <a:r>
              <a:rPr lang="en-US" sz="1400" b="1" dirty="0"/>
              <a:t>)</a:t>
            </a:r>
          </a:p>
          <a:p>
            <a:pPr marL="342900" lvl="1" indent="-342900" eaLnBrk="1" hangingPunct="1">
              <a:lnSpc>
                <a:spcPct val="90000"/>
              </a:lnSpc>
              <a:spcBef>
                <a:spcPts val="432"/>
              </a:spcBef>
              <a:buFont typeface="Arial" pitchFamily="34" charset="0"/>
              <a:buChar char="•"/>
              <a:defRPr/>
            </a:pPr>
            <a:r>
              <a:rPr lang="en-US" sz="1400" b="1" dirty="0"/>
              <a:t>“What is an ESS?” (</a:t>
            </a:r>
            <a:r>
              <a:rPr lang="en-US" sz="1400" b="1" dirty="0" err="1"/>
              <a:t>cont</a:t>
            </a:r>
            <a:r>
              <a:rPr lang="en-US" sz="1400" b="1" dirty="0"/>
              <a:t>)</a:t>
            </a:r>
          </a:p>
          <a:p>
            <a:pPr marL="342900" lvl="1" indent="-342900" eaLnBrk="1" hangingPunct="1">
              <a:lnSpc>
                <a:spcPct val="90000"/>
              </a:lnSpc>
              <a:spcBef>
                <a:spcPts val="432"/>
              </a:spcBef>
              <a:buFont typeface="Arial" pitchFamily="34" charset="0"/>
              <a:buChar char="•"/>
              <a:defRPr/>
            </a:pPr>
            <a:r>
              <a:rPr lang="en-US" sz="1400" b="1" dirty="0"/>
              <a:t>Future sessions / SC activities</a:t>
            </a:r>
          </a:p>
          <a:p>
            <a:pPr marL="342900" lvl="1" indent="-342900" eaLnBrk="1" hangingPunct="1">
              <a:lnSpc>
                <a:spcPct val="90000"/>
              </a:lnSpc>
              <a:spcBef>
                <a:spcPts val="432"/>
              </a:spcBef>
              <a:buFont typeface="Arial" pitchFamily="34" charset="0"/>
              <a:buChar char="•"/>
              <a:defRPr/>
            </a:pPr>
            <a:endParaRPr lang="en-US" sz="1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March Minutes: </a:t>
            </a:r>
            <a:r>
              <a:rPr lang="en-US" altLang="en-US" dirty="0">
                <a:hlinkClick r:id="rId3"/>
              </a:rPr>
              <a:t>https://mentor.ieee.org/802.11/dcn/17/11-17-0531-00-0arc-arc-sc-march-2017-meeting-minutes.docx</a:t>
            </a:r>
            <a:r>
              <a:rPr lang="en-US" altLang="en-US" dirty="0"/>
              <a:t> </a:t>
            </a:r>
            <a:endParaRPr lang="en-US" altLang="en-US" b="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IEEE 1588 mapping to IEEE 802.11</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802.1Q revision underway, target Sept 2017.  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a:p>
            <a:r>
              <a:rPr lang="en-US" altLang="en-US" dirty="0"/>
              <a:t>802.1AC-2016 published</a:t>
            </a:r>
          </a:p>
          <a:p>
            <a:endParaRPr lang="en-US" altLang="en-US"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104900"/>
            <a:ext cx="7772400" cy="5143500"/>
          </a:xfrm>
        </p:spPr>
        <p:txBody>
          <a:bodyPr/>
          <a:lstStyle/>
          <a:p>
            <a:r>
              <a:rPr lang="en-US" altLang="en-US" sz="2000" dirty="0"/>
              <a:t>Dorothy Stanley present topics of interest:</a:t>
            </a:r>
          </a:p>
          <a:p>
            <a:pPr lvl="1"/>
            <a:r>
              <a:rPr lang="en-US" altLang="en-US" dirty="0"/>
              <a:t>Other?</a:t>
            </a:r>
          </a:p>
          <a:p>
            <a:pPr lvl="2"/>
            <a:r>
              <a:rPr lang="en-US" altLang="en-US" sz="1600" dirty="0"/>
              <a:t>Last IETF meeting: 26-31 March.  Next meeting: ??</a:t>
            </a:r>
          </a:p>
          <a:p>
            <a:pPr lvl="2"/>
            <a:r>
              <a:rPr lang="en-US" altLang="en-US" sz="1600" dirty="0"/>
              <a:t>EC Standing Committee, last meeting: March plenary.  Next meeting: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altLang="en-US" dirty="0"/>
              <a:t>Background:</a:t>
            </a:r>
          </a:p>
          <a:p>
            <a:pPr lvl="1"/>
            <a:r>
              <a:rPr lang="en-US" altLang="en-US" sz="1600" dirty="0">
                <a:hlinkClick r:id="rId2"/>
              </a:rPr>
              <a:t>https://mentor.ieee.org/802.11/dcn/14/11-14-1068-00-0arc-mib-attributes-design-pattern-background.docx</a:t>
            </a:r>
            <a:r>
              <a:rPr lang="en-US" altLang="en-US" sz="1600" dirty="0"/>
              <a:t> </a:t>
            </a:r>
          </a:p>
          <a:p>
            <a:pPr lvl="1"/>
            <a:r>
              <a:rPr lang="en-US" altLang="en-US" sz="1600" dirty="0">
                <a:hlinkClick r:id="rId3"/>
              </a:rPr>
              <a:t>https://mentor.ieee.org/802.11/dcn/14/11-14-1281-04-0arc-mib-attributes-analysis.docx</a:t>
            </a:r>
            <a:r>
              <a:rPr lang="en-US" altLang="en-US" sz="1600" dirty="0"/>
              <a:t> </a:t>
            </a:r>
          </a:p>
          <a:p>
            <a:r>
              <a:rPr lang="en-US" altLang="en-US" sz="2000" dirty="0">
                <a:hlinkClick r:id="rId4"/>
              </a:rPr>
              <a:t>https://mentor.ieee.org/802.11/dcn/15/11-15-0355-04-0arc-mib-truthvalue-usage-patterns.docx</a:t>
            </a:r>
            <a:endParaRPr lang="en-US" altLang="en-US" sz="2000" dirty="0"/>
          </a:p>
          <a:p>
            <a:r>
              <a:rPr lang="en-US" altLang="en-US" sz="2000" dirty="0">
                <a:hlinkClick r:id="rId5"/>
              </a:rPr>
              <a:t>https://mentor.ieee.org/802.11/dcn/17/11-17-0475-03-0arc-mib-pattern-analysis.xlsx</a:t>
            </a:r>
            <a:r>
              <a:rPr lang="en-US" altLang="en-US" sz="2000" dirty="0"/>
              <a:t> </a:t>
            </a:r>
            <a:endParaRPr lang="en-US" altLang="en-U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p:txBody>
      </p:sp>
    </p:spTree>
    <p:extLst>
      <p:ext uri="{BB962C8B-B14F-4D97-AF65-F5344CB8AC3E}">
        <p14:creationId xmlns:p14="http://schemas.microsoft.com/office/powerpoint/2010/main" val="24625187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May 2017, Daejeon, South Korea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May 10</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85800" y="1828800"/>
            <a:ext cx="7772400" cy="990600"/>
          </a:xfrm>
        </p:spPr>
        <p:txBody>
          <a:bodyPr/>
          <a:lstStyle/>
          <a:p>
            <a:pPr eaLnBrk="1" hangingPunct="1"/>
            <a:r>
              <a:rPr lang="en-US" altLang="en-US" dirty="0"/>
              <a:t>Thursday, May 11</a:t>
            </a:r>
            <a:r>
              <a:rPr lang="en-US" altLang="en-US" baseline="30000" dirty="0"/>
              <a:t>th</a:t>
            </a:r>
            <a:r>
              <a:rPr lang="en-US" altLang="en-US" dirty="0"/>
              <a:t>, AM1</a:t>
            </a:r>
          </a:p>
        </p:txBody>
      </p:sp>
      <p:sp>
        <p:nvSpPr>
          <p:cNvPr id="3" name="Rectangle 2"/>
          <p:cNvSpPr txBox="1">
            <a:spLocks noChangeArrowheads="1"/>
          </p:cNvSpPr>
          <p:nvPr/>
        </p:nvSpPr>
        <p:spPr bwMode="auto">
          <a:xfrm>
            <a:off x="685800" y="3276600"/>
            <a:ext cx="7772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457200" indent="-457200" algn="l" eaLnBrk="1" hangingPunct="1">
              <a:buFontTx/>
              <a:buChar char="-"/>
              <a:defRPr/>
            </a:pPr>
            <a:endParaRPr lang="en-US" altLang="en-US" kern="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July 2017</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two individual meeting slots</a:t>
            </a:r>
          </a:p>
          <a:p>
            <a:pPr lvl="1" eaLnBrk="1" hangingPunct="1"/>
            <a:r>
              <a:rPr lang="en-US" altLang="en-US" dirty="0"/>
              <a:t>Usual slot on Wed AM1 </a:t>
            </a:r>
          </a:p>
          <a:p>
            <a:pPr lvl="1" eaLnBrk="1" hangingPunct="1"/>
            <a:r>
              <a:rPr lang="en-US" altLang="en-US" dirty="0"/>
              <a:t>Another slot for standalone ARC work (Monday/Tuesday?)</a:t>
            </a:r>
          </a:p>
          <a:p>
            <a:pPr lvl="1" eaLnBrk="1" hangingPunct="1"/>
            <a:r>
              <a:rPr lang="en-US" altLang="en-US" dirty="0"/>
              <a:t>Another slot (Thursday’s slot)?</a:t>
            </a:r>
          </a:p>
          <a:p>
            <a:pPr lvl="1" eaLnBrk="1" hangingPunct="1"/>
            <a:r>
              <a:rPr lang="en-US" altLang="en-US" dirty="0"/>
              <a:t>Joint sessions: </a:t>
            </a:r>
            <a:r>
              <a:rPr lang="en-US" altLang="en-US" dirty="0" err="1"/>
              <a:t>TGak</a:t>
            </a:r>
            <a:r>
              <a:rPr lang="en-US" altLang="en-US" dirty="0"/>
              <a:t>?  </a:t>
            </a:r>
            <a:r>
              <a:rPr lang="en-US" altLang="en-US" dirty="0" err="1"/>
              <a:t>TGaq</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None planned</a:t>
            </a:r>
          </a:p>
          <a:p>
            <a:pPr lvl="1" eaLnBrk="1" hangingPunct="1"/>
            <a:r>
              <a:rPr lang="en-US" altLang="en-US" dirty="0"/>
              <a:t>May schedule with 10 days notice if discussion warrants</a:t>
            </a:r>
          </a:p>
          <a:p>
            <a:pPr lvl="1" eaLnBrk="1" hangingPunct="1"/>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May 2017 session</a:t>
            </a:r>
          </a:p>
          <a:p>
            <a:pPr eaLnBrk="1" hangingPunct="1"/>
            <a:endParaRPr lang="en-US" altLang="en-US" sz="2000" dirty="0"/>
          </a:p>
          <a:p>
            <a:pPr eaLnBrk="1" hangingPunct="1"/>
            <a:r>
              <a:rPr lang="en-US" altLang="en-US" sz="2000" dirty="0"/>
              <a:t>Chair: Mark Hamilton (Ruckus/Brocade)</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May 9</a:t>
            </a:r>
            <a:r>
              <a:rPr lang="en-US" altLang="en-US" baseline="30000" dirty="0"/>
              <a:t>th</a:t>
            </a:r>
            <a:r>
              <a:rPr lang="en-US" altLang="en-US" dirty="0"/>
              <a:t>, AM2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25685</TotalTime>
  <Words>1487</Words>
  <Application>Microsoft Office PowerPoint</Application>
  <PresentationFormat>On-screen Show (4:3)</PresentationFormat>
  <Paragraphs>217</Paragraphs>
  <Slides>25</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MS Gothic</vt:lpstr>
      <vt:lpstr>MS PGothic</vt:lpstr>
      <vt:lpstr>Arial</vt:lpstr>
      <vt:lpstr>Helvetica</vt:lpstr>
      <vt:lpstr>Monotype Sorts</vt:lpstr>
      <vt:lpstr>Times New Roman</vt:lpstr>
      <vt:lpstr>802-11-Submission</vt:lpstr>
      <vt:lpstr>Document</vt:lpstr>
      <vt:lpstr>ARC-SC-agenda-May-2017 </vt:lpstr>
      <vt:lpstr>Abstract</vt:lpstr>
      <vt:lpstr>IEEE 802.11   Architecture Standing Committee</vt:lpstr>
      <vt:lpstr>Tuesday, May 9th, AM2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May 2017</vt:lpstr>
      <vt:lpstr>ARC Minutes</vt:lpstr>
      <vt:lpstr>IEEE 1588 mapping to IEEE 802.11</vt:lpstr>
      <vt:lpstr>IEEE 802 activities directly related to IEEE 802.11 ARC</vt:lpstr>
      <vt:lpstr>IETF/802 coordination </vt:lpstr>
      <vt:lpstr>Design Pattern for MIB attributes</vt:lpstr>
      <vt:lpstr>Discussion on YANG/NETCONF models</vt:lpstr>
      <vt:lpstr>AP/DS/Portal architecture and 802 concepts</vt:lpstr>
      <vt:lpstr>What is an ESS?</vt:lpstr>
      <vt:lpstr>What is an ESS?  (Continued)</vt:lpstr>
      <vt:lpstr>What is an ESS? – Direction?</vt:lpstr>
      <vt:lpstr>Wednesday, May 10th, AM1</vt:lpstr>
      <vt:lpstr>Thursday, May 11th, AM1</vt:lpstr>
      <vt:lpstr>ARC Future Activities &amp; sessions</vt:lpstr>
      <vt:lpstr>Planning for July 2017</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mhamilto@brocade.com</cp:lastModifiedBy>
  <cp:revision>471</cp:revision>
  <cp:lastPrinted>1998-02-10T13:28:06Z</cp:lastPrinted>
  <dcterms:created xsi:type="dcterms:W3CDTF">2009-07-15T16:38:20Z</dcterms:created>
  <dcterms:modified xsi:type="dcterms:W3CDTF">2017-05-08T23:48:28Z</dcterms:modified>
</cp:coreProperties>
</file>