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69" r:id="rId2"/>
    <p:sldId id="272" r:id="rId3"/>
    <p:sldId id="315" r:id="rId4"/>
    <p:sldId id="338" r:id="rId5"/>
    <p:sldId id="328" r:id="rId6"/>
    <p:sldId id="339" r:id="rId7"/>
    <p:sldId id="340" r:id="rId8"/>
    <p:sldId id="341" r:id="rId9"/>
    <p:sldId id="358" r:id="rId10"/>
    <p:sldId id="342" r:id="rId11"/>
    <p:sldId id="334" r:id="rId12"/>
    <p:sldId id="305" r:id="rId13"/>
    <p:sldId id="311" r:id="rId14"/>
    <p:sldId id="356" r:id="rId15"/>
    <p:sldId id="314" r:id="rId16"/>
    <p:sldId id="337" r:id="rId17"/>
    <p:sldId id="355" r:id="rId18"/>
    <p:sldId id="320" r:id="rId19"/>
    <p:sldId id="351" r:id="rId20"/>
    <p:sldId id="353" r:id="rId21"/>
    <p:sldId id="354" r:id="rId22"/>
    <p:sldId id="359" r:id="rId23"/>
    <p:sldId id="323" r:id="rId24"/>
    <p:sldId id="280" r:id="rId25"/>
    <p:sldId id="281" r:id="rId2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417" autoAdjust="0"/>
    <p:restoredTop sz="98505" autoAdjust="0"/>
  </p:normalViewPr>
  <p:slideViewPr>
    <p:cSldViewPr>
      <p:cViewPr varScale="1">
        <p:scale>
          <a:sx n="91" d="100"/>
          <a:sy n="91" d="100"/>
        </p:scale>
        <p:origin x="438" y="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7" d="100"/>
          <a:sy n="97" d="100"/>
        </p:scale>
        <p:origin x="3306"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10B05505-DE9A-4AC7-A6A3-ED730399AA6C}" type="slidenum">
              <a:rPr lang="en-US" altLang="en-US"/>
              <a:pPr>
                <a:defRPr/>
              </a:pPr>
              <a:t>‹#›</a:t>
            </a:fld>
            <a:endParaRPr lang="en-US" altLang="en-US"/>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3A7FECFB-0B9F-42CC-9CB1-ECDE5E0B8DCF}" type="slidenum">
              <a:rPr lang="en-US" altLang="en-US"/>
              <a:pPr>
                <a:defRPr/>
              </a:pPr>
              <a:t>‹#›</a:t>
            </a:fld>
            <a:endParaRPr lang="en-US" altLang="en-US"/>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399E07E9-C59C-4A08-BC99-C5CF3A83BF24}" type="slidenum">
              <a:rPr lang="en-US" altLang="en-US" smtClean="0"/>
              <a:pPr>
                <a:spcBef>
                  <a:spcPct val="0"/>
                </a:spcBef>
              </a:pPr>
              <a:t>1</a:t>
            </a:fld>
            <a:endParaRPr lang="en-US" altLang="en-US"/>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4012BF7B-569A-4504-8CD0-EA895C2A2031}" type="slidenum">
              <a:rPr lang="en-US" altLang="en-US" smtClean="0"/>
              <a:pPr>
                <a:spcBef>
                  <a:spcPct val="0"/>
                </a:spcBef>
              </a:pPr>
              <a:t>11</a:t>
            </a:fld>
            <a:endParaRPr lang="en-US" altLang="en-US"/>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19760E7A-8042-4119-997C-56EF09532CA8}" type="slidenum">
              <a:rPr lang="en-US" altLang="en-US" smtClean="0"/>
              <a:pPr>
                <a:spcBef>
                  <a:spcPct val="0"/>
                </a:spcBef>
              </a:pPr>
              <a:t>12</a:t>
            </a:fld>
            <a:endParaRPr lang="en-US" altLang="en-US"/>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9366153-B9B8-4CE2-AE11-2A3E0E8D7D37}" type="slidenum">
              <a:rPr lang="en-US" altLang="en-US" smtClean="0"/>
              <a:pPr>
                <a:spcBef>
                  <a:spcPct val="0"/>
                </a:spcBef>
              </a:pPr>
              <a:t>2</a:t>
            </a:fld>
            <a:endParaRPr lang="en-US" altLang="en-US"/>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713BD313-5621-4364-BCE5-083777808051}" type="slidenum">
              <a:rPr lang="en-US" altLang="en-US" smtClean="0"/>
              <a:pPr>
                <a:spcBef>
                  <a:spcPct val="0"/>
                </a:spcBef>
              </a:pPr>
              <a:t>3</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91FF941E-7F59-41A6-BE87-2E9CFC46BF89}" type="slidenum">
              <a:rPr lang="en-US" altLang="en-US" smtClean="0"/>
              <a:pPr>
                <a:spcBef>
                  <a:spcPct val="0"/>
                </a:spcBef>
              </a:pPr>
              <a:t>5</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54113" y="701675"/>
            <a:ext cx="4625975" cy="3468688"/>
          </a:xfrm>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66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663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663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425952D-3313-4D6B-988F-2E1D42A1B010}" type="slidenum">
              <a:rPr lang="en-US" altLang="en-US" smtClean="0"/>
              <a:pPr>
                <a:spcBef>
                  <a:spcPct val="0"/>
                </a:spcBef>
              </a:pPr>
              <a:t>6</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86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867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C2F262B5-A474-4257-8912-A981E300E78D}" type="slidenum">
              <a:rPr lang="en-US" altLang="en-US" smtClean="0"/>
              <a:pPr>
                <a:spcBef>
                  <a:spcPct val="0"/>
                </a:spcBef>
              </a:pPr>
              <a:t>7</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507379C0-164C-466E-BFF3-B0900B917175}" type="slidenum">
              <a:rPr lang="en-US" altLang="en-US" smtClean="0"/>
              <a:pPr>
                <a:spcBef>
                  <a:spcPct val="0"/>
                </a:spcBef>
              </a:pPr>
              <a:t>8</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576813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Times New Roman" panose="02020603050405020304" pitchFamily="18" charset="0"/>
              </a:defRPr>
            </a:lvl1pPr>
            <a:lvl2pPr marL="742950" indent="-285750" defTabSz="966788">
              <a:spcBef>
                <a:spcPct val="30000"/>
              </a:spcBef>
              <a:defRPr sz="1200">
                <a:solidFill>
                  <a:schemeClr val="tx1"/>
                </a:solidFill>
                <a:latin typeface="Times New Roman" panose="02020603050405020304" pitchFamily="18" charset="0"/>
              </a:defRPr>
            </a:lvl2pPr>
            <a:lvl3pPr marL="1143000" indent="-228600" defTabSz="966788">
              <a:spcBef>
                <a:spcPct val="30000"/>
              </a:spcBef>
              <a:defRPr sz="1200">
                <a:solidFill>
                  <a:schemeClr val="tx1"/>
                </a:solidFill>
                <a:latin typeface="Times New Roman" panose="02020603050405020304" pitchFamily="18" charset="0"/>
              </a:defRPr>
            </a:lvl3pPr>
            <a:lvl4pPr marL="1600200" indent="-228600" defTabSz="966788">
              <a:spcBef>
                <a:spcPct val="30000"/>
              </a:spcBef>
              <a:defRPr sz="1200">
                <a:solidFill>
                  <a:schemeClr val="tx1"/>
                </a:solidFill>
                <a:latin typeface="Times New Roman" panose="02020603050405020304" pitchFamily="18" charset="0"/>
              </a:defRPr>
            </a:lvl4pPr>
            <a:lvl5pPr marL="2057400" indent="-228600" defTabSz="966788">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9CFB5B0-7B73-4C46-97A2-84C170C624A7}" type="slidenum">
              <a:rPr lang="en-US" altLang="en-US" sz="1300" smtClean="0"/>
              <a:pPr>
                <a:spcBef>
                  <a:spcPct val="0"/>
                </a:spcBef>
              </a:pPr>
              <a:t>10</a:t>
            </a:fld>
            <a:endParaRPr lang="en-US" altLang="en-US" sz="1300"/>
          </a:p>
        </p:txBody>
      </p:sp>
      <p:sp>
        <p:nvSpPr>
          <p:cNvPr id="32771" name="Rectangle 2"/>
          <p:cNvSpPr>
            <a:spLocks noGrp="1" noRot="1" noChangeAspect="1" noChangeArrowheads="1" noTextEdit="1"/>
          </p:cNvSpPr>
          <p:nvPr>
            <p:ph type="sldImg"/>
          </p:nvPr>
        </p:nvSpPr>
        <p:spPr>
          <a:xfrm>
            <a:off x="1154113" y="701675"/>
            <a:ext cx="4625975" cy="3468688"/>
          </a:xfrm>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A5E6FCC0-65DE-4E5B-9B99-F63A027066A9}" type="slidenum">
              <a:rPr lang="en-US" altLang="en-US"/>
              <a:pPr>
                <a:defRPr/>
              </a:pPr>
              <a:t>‹#›</a:t>
            </a:fld>
            <a:endParaRPr lang="en-US" altLang="en-US"/>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9121D33C-56E8-4214-A79E-6A77218AABD8}" type="slidenum">
              <a:rPr lang="en-US" altLang="en-US"/>
              <a:pPr>
                <a:defRPr/>
              </a:pPr>
              <a:t>‹#›</a:t>
            </a:fld>
            <a:endParaRPr lang="en-US" altLang="en-US"/>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7ED1D26F-38D5-48DA-A46A-2F15EE610592}" type="slidenum">
              <a:rPr lang="en-US" altLang="en-US"/>
              <a:pPr>
                <a:defRPr/>
              </a:pPr>
              <a:t>‹#›</a:t>
            </a:fld>
            <a:endParaRPr lang="en-US" altLang="en-US"/>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FA0271B8-AD49-43D9-840E-60973D554535}" type="slidenum">
              <a:rPr lang="en-US" altLang="en-US"/>
              <a:pPr>
                <a:defRPr/>
              </a:pPr>
              <a:t>‹#›</a:t>
            </a:fld>
            <a:endParaRPr lang="en-US" altLang="en-US"/>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67A2F1DC-ED76-4084-83A0-DDFC6477A0E1}" type="slidenum">
              <a:rPr lang="en-US" altLang="en-US"/>
              <a:pPr>
                <a:defRPr/>
              </a:pPr>
              <a:t>‹#›</a:t>
            </a:fld>
            <a:endParaRPr lang="en-US" altLang="en-US"/>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B643AF0-3F47-4E90-97B4-48AB897F943A}" type="slidenum">
              <a:rPr lang="en-US" altLang="en-US"/>
              <a:pPr>
                <a:defRPr/>
              </a:pPr>
              <a:t>‹#›</a:t>
            </a:fld>
            <a:endParaRPr lang="en-US" altLang="en-US"/>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2E1E8502-BD9A-4B40-8E70-37E5EB2A7797}" type="slidenum">
              <a:rPr lang="en-US" altLang="en-US"/>
              <a:pPr>
                <a:defRPr/>
              </a:pPr>
              <a:t>‹#›</a:t>
            </a:fld>
            <a:endParaRPr lang="en-US" altLang="en-US"/>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3C733E5-256C-43C9-90B7-08C86BDACB9B}" type="slidenum">
              <a:rPr lang="en-US" altLang="en-US"/>
              <a:pPr>
                <a:defRPr/>
              </a:pPr>
              <a:t>‹#›</a:t>
            </a:fld>
            <a:endParaRPr lang="en-US" altLang="en-US"/>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004D3B8-2803-48B6-808D-C8C7AC16D9FB}" type="slidenum">
              <a:rPr lang="en-US" altLang="en-US"/>
              <a:pPr>
                <a:defRPr/>
              </a:pPr>
              <a:t>‹#›</a:t>
            </a:fld>
            <a:endParaRPr lang="en-US" altLang="en-US"/>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A7509DE-EC26-4BA7-8EF7-6BA2E22E6E31}" type="slidenum">
              <a:rPr lang="en-US" altLang="en-US"/>
              <a:pPr>
                <a:defRPr/>
              </a:pPr>
              <a:t>‹#›</a:t>
            </a:fld>
            <a:endParaRPr lang="en-US" altLang="en-US"/>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DA74B62C-C6FC-4CCA-AF72-DD4542866AC4}" type="slidenum">
              <a:rPr lang="en-US" altLang="en-US"/>
              <a:pPr>
                <a:defRPr/>
              </a:pPr>
              <a:t>‹#›</a:t>
            </a:fld>
            <a:endParaRPr lang="en-US" altLang="en-US"/>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7"/>
          <p:cNvSpPr>
            <a:spLocks noChangeArrowheads="1"/>
          </p:cNvSpPr>
          <p:nvPr/>
        </p:nvSpPr>
        <p:spPr bwMode="auto">
          <a:xfrm>
            <a:off x="685800" y="332601"/>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May 2017</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802.11-17/0556r1</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7"/>
          <p:cNvSpPr>
            <a:spLocks noChangeArrowheads="1"/>
          </p:cNvSpPr>
          <p:nvPr userDrawn="1"/>
        </p:nvSpPr>
        <p:spPr bwMode="auto">
          <a:xfrm>
            <a:off x="6089153" y="6476484"/>
            <a:ext cx="251351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Ruckus/Brocade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16/11-16-0720-00-0arc-stacked-architecture-discussion.pptx" TargetMode="External"/><Relationship Id="rId3" Type="http://schemas.openxmlformats.org/officeDocument/2006/relationships/hyperlink" Target="https://mentor.ieee.org/802.11/dcn/15/11-15-0355-04-0arc-mib-truthvalue-usage-patterns.docx" TargetMode="External"/><Relationship Id="rId7" Type="http://schemas.openxmlformats.org/officeDocument/2006/relationships/hyperlink" Target="https://mentor.ieee.org/802.11/dcn/17/11-17-0136-02-0arc-bridging-architecture-considerations.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16/11-16-1436-01-0arc-yang-modelling-and-netconf-protocol-discussion.pptx" TargetMode="External"/><Relationship Id="rId5" Type="http://schemas.openxmlformats.org/officeDocument/2006/relationships/hyperlink" Target="https://mentor.ieee.org/802.11/dcn/09/11-09-0533-01-0arc-recomendation-re-mib-types-and-usage.ppt" TargetMode="External"/><Relationship Id="rId10" Type="http://schemas.openxmlformats.org/officeDocument/2006/relationships/hyperlink" Target="https://mentor.ieee.org/802.11/dcn/14/11-14-1213-01-0arc-ap-arch-concepts-and-distribution-system-access.pptx" TargetMode="External"/><Relationship Id="rId4" Type="http://schemas.openxmlformats.org/officeDocument/2006/relationships/hyperlink" Target="https://mentor.ieee.org/802.11/dcn/17/11-17-0475-02-0arc-mib-pattern-analysis.xlsx" TargetMode="External"/><Relationship Id="rId9" Type="http://schemas.openxmlformats.org/officeDocument/2006/relationships/hyperlink" Target="https://mentor.ieee.org/802.11/dcn/15/11-15-0454-00-0arc-some-more-ds-architecture-concepts.ppt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7/11-17-0531-00-0arc-arc-sc-march-2017-meeting-minutes.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4/11-14-1281-04-0arc-mib-attributes-analysis.docx" TargetMode="External"/><Relationship Id="rId2" Type="http://schemas.openxmlformats.org/officeDocument/2006/relationships/hyperlink" Target="https://mentor.ieee.org/802.11/dcn/14/11-14-1068-00-0arc-mib-attributes-design-pattern-background.docx" TargetMode="External"/><Relationship Id="rId1" Type="http://schemas.openxmlformats.org/officeDocument/2006/relationships/slideLayout" Target="../slideLayouts/slideLayout2.xml"/><Relationship Id="rId5" Type="http://schemas.openxmlformats.org/officeDocument/2006/relationships/hyperlink" Target="https://mentor.ieee.org/802.11/dcn/17/11-17-0475-02-0arc-mib-pattern-analysis.xlsx" TargetMode="External"/><Relationship Id="rId4" Type="http://schemas.openxmlformats.org/officeDocument/2006/relationships/hyperlink" Target="https://mentor.ieee.org/802.11/dcn/15/11-15-0355-04-0arc-mib-truthvalue-usage-patterns.docx"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16/11-16-1436-00-0arc-yang-modelling-and-netconf-protocol-discussion.ppt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3/11-13-0115-15-0arc-considerations-on-ap-architectural-models.doc" TargetMode="External"/><Relationship Id="rId7" Type="http://schemas.openxmlformats.org/officeDocument/2006/relationships/hyperlink" Target="https://mentor.ieee.org/802.11/dcn/16/11-16-0720-00-0arc-stacked-architecture-discussion.pptx" TargetMode="External"/><Relationship Id="rId2" Type="http://schemas.openxmlformats.org/officeDocument/2006/relationships/hyperlink" Target="https://mentor.ieee.org/802.11/dcn/17/11-17-0136-02-0arc-bridging-architecture-considera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15/11-15-0454-00-0arc-some-more-ds-architecture-concepts.pptx" TargetMode="External"/><Relationship Id="rId5" Type="http://schemas.openxmlformats.org/officeDocument/2006/relationships/hyperlink" Target="https://mentor.ieee.org/802.11/dcn/14/11-14-0562-05-00ak-802-11ak-and-802-1ac-convergence-function.pptx" TargetMode="External"/><Relationship Id="rId4" Type="http://schemas.openxmlformats.org/officeDocument/2006/relationships/hyperlink" Target="https://mentor.ieee.org/802.11/dcn/14/11-14-0497-03-0arc-802-11-portal-and-802-1ac-convergence-function.ppt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ARC-SC-agenda-May-2017 </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2017-05-08</a:t>
            </a:r>
          </a:p>
        </p:txBody>
      </p:sp>
      <p:graphicFrame>
        <p:nvGraphicFramePr>
          <p:cNvPr id="15364" name="Object 11"/>
          <p:cNvGraphicFramePr>
            <a:graphicFrameLocks noChangeAspect="1"/>
          </p:cNvGraphicFramePr>
          <p:nvPr>
            <p:extLst>
              <p:ext uri="{D42A27DB-BD31-4B8C-83A1-F6EECF244321}">
                <p14:modId xmlns:p14="http://schemas.microsoft.com/office/powerpoint/2010/main" val="1970024306"/>
              </p:ext>
            </p:extLst>
          </p:nvPr>
        </p:nvGraphicFramePr>
        <p:xfrm>
          <a:off x="522288" y="2301875"/>
          <a:ext cx="7935912" cy="2963720"/>
        </p:xfrm>
        <a:graphic>
          <a:graphicData uri="http://schemas.openxmlformats.org/presentationml/2006/ole">
            <mc:AlternateContent xmlns:mc="http://schemas.openxmlformats.org/markup-compatibility/2006">
              <mc:Choice xmlns:v="urn:schemas-microsoft-com:vml" Requires="v">
                <p:oleObj spid="_x0000_s15422" name="Document" r:id="rId4" imgW="8344953" imgH="3109275" progId="Word.Document.8">
                  <p:embed/>
                </p:oleObj>
              </mc:Choice>
              <mc:Fallback>
                <p:oleObj name="Document" r:id="rId4" imgW="8344953" imgH="3109275" progId="Word.Document.8">
                  <p:embed/>
                  <p:pic>
                    <p:nvPicPr>
                      <p:cNvPr id="0" name="Object 11"/>
                      <p:cNvPicPr>
                        <a:picLocks noChangeAspect="1" noChangeArrowheads="1"/>
                      </p:cNvPicPr>
                      <p:nvPr/>
                    </p:nvPicPr>
                    <p:blipFill>
                      <a:blip r:embed="rId5"/>
                      <a:srcRect/>
                      <a:stretch>
                        <a:fillRect/>
                      </a:stretch>
                    </p:blipFill>
                    <p:spPr bwMode="auto">
                      <a:xfrm>
                        <a:off x="522288" y="2301875"/>
                        <a:ext cx="7935912" cy="2963720"/>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838200"/>
            <a:ext cx="8458200" cy="609600"/>
          </a:xfrm>
        </p:spPr>
        <p:txBody>
          <a:bodyPr/>
          <a:lstStyle/>
          <a:p>
            <a:r>
              <a:rPr lang="en-US" altLang="en-US" u="sng"/>
              <a:t>Other Guidelines for IEEE WG Meetings</a:t>
            </a:r>
          </a:p>
        </p:txBody>
      </p:sp>
      <p:sp>
        <p:nvSpPr>
          <p:cNvPr id="3174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GB" altLang="en-US" u="sng">
              <a:solidFill>
                <a:srgbClr val="000099"/>
              </a:solidFill>
              <a:latin typeface="Helvetica" panose="020B0604020202020204" pitchFamily="34" charset="0"/>
            </a:endParaRPr>
          </a:p>
        </p:txBody>
      </p:sp>
      <p:sp>
        <p:nvSpPr>
          <p:cNvPr id="31748" name="Rectangle 4"/>
          <p:cNvSpPr>
            <a:spLocks noChangeArrowheads="1"/>
          </p:cNvSpPr>
          <p:nvPr/>
        </p:nvSpPr>
        <p:spPr bwMode="auto">
          <a:xfrm>
            <a:off x="533400" y="16764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nSpc>
                <a:spcPct val="80000"/>
              </a:lnSpc>
              <a:spcAft>
                <a:spcPct val="40000"/>
              </a:spcAft>
              <a:buClr>
                <a:srgbClr val="CC3300"/>
              </a:buClr>
              <a:buSzPct val="50000"/>
            </a:pPr>
            <a:r>
              <a:rPr lang="en-US" altLang="en-US" sz="180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a:solidFill>
                  <a:srgbClr val="000099"/>
                </a:solidFill>
                <a:latin typeface="Arial" panose="020B0604020202020204" pitchFamily="34" charset="0"/>
              </a:rPr>
              <a:t>Technical considerations remain primary focus</a:t>
            </a:r>
            <a:endParaRPr lang="en-US" altLang="en-US" sz="140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solidFill>
                  <a:srgbClr val="000099"/>
                </a:solidFill>
                <a:latin typeface="Arial" panose="020B0604020202020204" pitchFamily="34" charset="0"/>
              </a:rPr>
              <a:t>---------------------------------------------------------------   </a:t>
            </a: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See </a:t>
            </a:r>
            <a:r>
              <a:rPr lang="en-US" altLang="en-US" sz="1200" i="1">
                <a:solidFill>
                  <a:srgbClr val="000099"/>
                </a:solidFill>
                <a:latin typeface="Arial" panose="020B0604020202020204" pitchFamily="34" charset="0"/>
              </a:rPr>
              <a:t>IEEE-SA Standards Board Operations Manual</a:t>
            </a:r>
            <a:r>
              <a:rPr lang="en-US" altLang="en-US" sz="1200">
                <a:solidFill>
                  <a:srgbClr val="000099"/>
                </a:solidFill>
                <a:latin typeface="Arial" panose="020B0604020202020204" pitchFamily="34" charset="0"/>
              </a:rPr>
              <a:t>, clause 5.3.10 and </a:t>
            </a:r>
            <a:r>
              <a:rPr lang="en-GB" altLang="en-US" sz="120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a:solidFill>
                  <a:srgbClr val="000099"/>
                </a:solidFill>
                <a:latin typeface="Arial" panose="020B0604020202020204" pitchFamily="34" charset="0"/>
              </a:rPr>
              <a:t> for more details.</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May 2017</a:t>
            </a:r>
          </a:p>
        </p:txBody>
      </p:sp>
      <p:sp>
        <p:nvSpPr>
          <p:cNvPr id="11267" name="Rectangle 3"/>
          <p:cNvSpPr>
            <a:spLocks noGrp="1" noChangeArrowheads="1"/>
          </p:cNvSpPr>
          <p:nvPr>
            <p:ph idx="1"/>
          </p:nvPr>
        </p:nvSpPr>
        <p:spPr>
          <a:xfrm>
            <a:off x="685800" y="1295400"/>
            <a:ext cx="7772400" cy="4953000"/>
          </a:xfrm>
        </p:spPr>
        <p:txBody>
          <a:bodyPr/>
          <a:lstStyle/>
          <a:p>
            <a:pPr marL="0" indent="0" eaLnBrk="1" hangingPunct="1">
              <a:lnSpc>
                <a:spcPct val="90000"/>
              </a:lnSpc>
              <a:buFontTx/>
              <a:buNone/>
              <a:defRPr/>
            </a:pPr>
            <a:r>
              <a:rPr lang="en-US" sz="1800" dirty="0">
                <a:solidFill>
                  <a:srgbClr val="000000"/>
                </a:solidFill>
              </a:rPr>
              <a:t>Tuesday, May 9, AM2  </a:t>
            </a:r>
            <a:endParaRPr lang="en-US" sz="1400" dirty="0"/>
          </a:p>
          <a:p>
            <a:pPr eaLnBrk="1" hangingPunct="1">
              <a:lnSpc>
                <a:spcPct val="90000"/>
              </a:lnSpc>
              <a:defRPr/>
            </a:pPr>
            <a:r>
              <a:rPr lang="en-US" sz="1400" dirty="0"/>
              <a:t>Administrative: Minutes</a:t>
            </a:r>
          </a:p>
          <a:p>
            <a:pPr marL="342900" lvl="1" indent="-342900" eaLnBrk="1" hangingPunct="1">
              <a:lnSpc>
                <a:spcPct val="90000"/>
              </a:lnSpc>
              <a:buFontTx/>
              <a:buChar char="•"/>
              <a:defRPr/>
            </a:pPr>
            <a:r>
              <a:rPr lang="en-US" sz="1400" b="1" dirty="0"/>
              <a:t>IEEE 1588 mapping to IEEE 802.11</a:t>
            </a:r>
          </a:p>
          <a:p>
            <a:pPr marL="342900" lvl="1" indent="-342900" eaLnBrk="1" hangingPunct="1">
              <a:lnSpc>
                <a:spcPct val="90000"/>
              </a:lnSpc>
              <a:buFontTx/>
              <a:buChar char="•"/>
              <a:defRPr/>
            </a:pPr>
            <a:r>
              <a:rPr lang="en-US" sz="1400" b="1" dirty="0"/>
              <a:t>802 activities</a:t>
            </a:r>
          </a:p>
          <a:p>
            <a:pPr marL="342900" lvl="1" indent="-342900" eaLnBrk="1" hangingPunct="1">
              <a:lnSpc>
                <a:spcPct val="90000"/>
              </a:lnSpc>
              <a:buFontTx/>
              <a:buChar char="•"/>
              <a:defRPr/>
            </a:pPr>
            <a:r>
              <a:rPr lang="en-US" sz="1400" b="1" dirty="0"/>
              <a:t>IETF/802 coordination</a:t>
            </a:r>
            <a:endParaRPr lang="en-US" sz="1400" dirty="0"/>
          </a:p>
          <a:p>
            <a:pPr marL="342900" lvl="1" indent="-342900" eaLnBrk="1" hangingPunct="1">
              <a:lnSpc>
                <a:spcPct val="90000"/>
              </a:lnSpc>
              <a:spcBef>
                <a:spcPts val="432"/>
              </a:spcBef>
              <a:buFont typeface="Arial" pitchFamily="34" charset="0"/>
              <a:buChar char="•"/>
              <a:defRPr/>
            </a:pPr>
            <a:r>
              <a:rPr lang="en-US" sz="1400" b="1" dirty="0"/>
              <a:t>MIB attributes Design Pattern - </a:t>
            </a:r>
            <a:r>
              <a:rPr lang="en-US" sz="1400" dirty="0">
                <a:hlinkClick r:id="rId3"/>
              </a:rPr>
              <a:t>11-15/0355r4</a:t>
            </a:r>
            <a:r>
              <a:rPr lang="en-US" sz="1400" dirty="0"/>
              <a:t>, </a:t>
            </a:r>
            <a:r>
              <a:rPr lang="en-US" sz="1400" dirty="0">
                <a:hlinkClick r:id="rId4"/>
              </a:rPr>
              <a:t>11-17/0475r2</a:t>
            </a:r>
            <a:r>
              <a:rPr lang="en-US" sz="1400" dirty="0"/>
              <a:t>, </a:t>
            </a:r>
            <a:r>
              <a:rPr lang="en-US" sz="1400" dirty="0">
                <a:hlinkClick r:id="rId5"/>
              </a:rPr>
              <a:t>11-09/0533r1</a:t>
            </a:r>
            <a:r>
              <a:rPr lang="en-US" sz="1400" dirty="0"/>
              <a:t> </a:t>
            </a:r>
          </a:p>
          <a:p>
            <a:pPr marL="342900" lvl="1" indent="-342900" eaLnBrk="1" hangingPunct="1">
              <a:lnSpc>
                <a:spcPct val="90000"/>
              </a:lnSpc>
              <a:buFont typeface="Arial" pitchFamily="34" charset="0"/>
              <a:buChar char="•"/>
              <a:defRPr/>
            </a:pPr>
            <a:r>
              <a:rPr lang="en-US" sz="1400" b="1" dirty="0"/>
              <a:t>YANG/NETCONF modeling discussions – </a:t>
            </a:r>
            <a:r>
              <a:rPr lang="en-US" sz="1400" dirty="0">
                <a:hlinkClick r:id="rId6"/>
              </a:rPr>
              <a:t>11-16/1436r1</a:t>
            </a:r>
            <a:r>
              <a:rPr lang="en-US" sz="1400" dirty="0"/>
              <a:t> </a:t>
            </a:r>
          </a:p>
          <a:p>
            <a:pPr marL="342900" lvl="1" indent="-342900" eaLnBrk="1" hangingPunct="1">
              <a:lnSpc>
                <a:spcPct val="90000"/>
              </a:lnSpc>
              <a:buFont typeface="Arial" pitchFamily="34" charset="0"/>
              <a:buChar char="•"/>
              <a:defRPr/>
            </a:pPr>
            <a:r>
              <a:rPr lang="en-US" sz="1400" b="1" dirty="0"/>
              <a:t>AP/DS/Portal architecture and 802 and GLK concepts - </a:t>
            </a:r>
            <a:r>
              <a:rPr lang="en-US" altLang="en-US" sz="1400" dirty="0">
                <a:hlinkClick r:id="rId7"/>
              </a:rPr>
              <a:t>11-17/0136r2</a:t>
            </a:r>
            <a:r>
              <a:rPr lang="en-US" sz="1400" b="1" dirty="0"/>
              <a:t>, </a:t>
            </a:r>
            <a:r>
              <a:rPr lang="en-US" sz="1400" dirty="0">
                <a:hlinkClick r:id="rId8"/>
              </a:rPr>
              <a:t>11-16/0720r0</a:t>
            </a:r>
            <a:r>
              <a:rPr lang="en-US" sz="1400" b="1" dirty="0"/>
              <a:t>, </a:t>
            </a:r>
            <a:r>
              <a:rPr lang="en-US" sz="1400" dirty="0">
                <a:hlinkClick r:id="rId9"/>
              </a:rPr>
              <a:t>11-15/0454r0</a:t>
            </a:r>
            <a:r>
              <a:rPr lang="en-US" sz="1400" b="1" dirty="0"/>
              <a:t>, </a:t>
            </a:r>
            <a:r>
              <a:rPr lang="en-US" sz="1400" dirty="0">
                <a:hlinkClick r:id="rId10"/>
              </a:rPr>
              <a:t>11-14/1213r1</a:t>
            </a:r>
            <a:r>
              <a:rPr lang="en-US" sz="1400" b="1" dirty="0"/>
              <a:t> (slides 9-11)</a:t>
            </a:r>
          </a:p>
          <a:p>
            <a:pPr marL="342900" lvl="1" indent="-342900" eaLnBrk="1" hangingPunct="1">
              <a:lnSpc>
                <a:spcPct val="90000"/>
              </a:lnSpc>
              <a:buFont typeface="Arial" pitchFamily="34" charset="0"/>
              <a:buChar char="•"/>
              <a:defRPr/>
            </a:pPr>
            <a:r>
              <a:rPr lang="en-US" sz="1400" b="1" dirty="0"/>
              <a:t>“What is an ESS?”</a:t>
            </a:r>
            <a:endParaRPr lang="en-US" sz="1400" dirty="0"/>
          </a:p>
          <a:p>
            <a:pPr marL="0" indent="0" eaLnBrk="1" hangingPunct="1">
              <a:lnSpc>
                <a:spcPct val="90000"/>
              </a:lnSpc>
              <a:buNone/>
              <a:defRPr/>
            </a:pPr>
            <a:r>
              <a:rPr lang="en-US" sz="1800" dirty="0">
                <a:solidFill>
                  <a:srgbClr val="000000"/>
                </a:solidFill>
              </a:rPr>
              <a:t>Wednesday, May 10, AM1  </a:t>
            </a:r>
          </a:p>
          <a:p>
            <a:pPr marL="342900" lvl="1" indent="-342900" eaLnBrk="1" hangingPunct="1">
              <a:lnSpc>
                <a:spcPct val="90000"/>
              </a:lnSpc>
              <a:spcBef>
                <a:spcPts val="432"/>
              </a:spcBef>
              <a:buFont typeface="Arial" pitchFamily="34" charset="0"/>
              <a:buChar char="•"/>
              <a:defRPr/>
            </a:pPr>
            <a:r>
              <a:rPr lang="en-US" sz="1400" b="1" dirty="0"/>
              <a:t>MIB attributes Design Pattern (</a:t>
            </a:r>
            <a:r>
              <a:rPr lang="en-US" sz="1400" b="1" dirty="0" err="1"/>
              <a:t>cont</a:t>
            </a:r>
            <a:r>
              <a:rPr lang="en-US" sz="1400" b="1" dirty="0"/>
              <a:t>)</a:t>
            </a:r>
          </a:p>
          <a:p>
            <a:pPr marL="342900" lvl="1" indent="-342900" eaLnBrk="1" hangingPunct="1">
              <a:lnSpc>
                <a:spcPct val="90000"/>
              </a:lnSpc>
              <a:buFontTx/>
              <a:buChar char="•"/>
              <a:defRPr/>
            </a:pPr>
            <a:r>
              <a:rPr lang="en-US" sz="1400" b="1" dirty="0"/>
              <a:t>AP/DS/Portal architecture and 802 and GLK concepts (</a:t>
            </a:r>
            <a:r>
              <a:rPr lang="en-US" sz="1400" b="1" dirty="0" err="1"/>
              <a:t>cont</a:t>
            </a:r>
            <a:r>
              <a:rPr lang="en-US" sz="1400" b="1" dirty="0"/>
              <a:t>)</a:t>
            </a:r>
          </a:p>
          <a:p>
            <a:pPr marL="342900" lvl="1" indent="-342900" eaLnBrk="1" hangingPunct="1">
              <a:lnSpc>
                <a:spcPct val="90000"/>
              </a:lnSpc>
              <a:buFontTx/>
              <a:buChar char="•"/>
              <a:defRPr/>
            </a:pPr>
            <a:r>
              <a:rPr lang="en-US" sz="1400" b="1" dirty="0"/>
              <a:t>“What is an ESS?” (</a:t>
            </a:r>
            <a:r>
              <a:rPr lang="en-US" sz="1400" b="1" dirty="0" err="1"/>
              <a:t>cont</a:t>
            </a:r>
            <a:r>
              <a:rPr lang="en-US" sz="1400" b="1" dirty="0"/>
              <a:t>)</a:t>
            </a:r>
          </a:p>
          <a:p>
            <a:pPr marL="0" lvl="1" indent="0" eaLnBrk="1" hangingPunct="1">
              <a:lnSpc>
                <a:spcPct val="90000"/>
              </a:lnSpc>
              <a:buNone/>
              <a:defRPr/>
            </a:pPr>
            <a:r>
              <a:rPr lang="en-US" sz="1800" b="1" dirty="0">
                <a:solidFill>
                  <a:srgbClr val="000000"/>
                </a:solidFill>
                <a:ea typeface="+mn-ea"/>
                <a:cs typeface="+mn-cs"/>
              </a:rPr>
              <a:t>Thursday, May 11, AM1</a:t>
            </a:r>
          </a:p>
          <a:p>
            <a:pPr marL="342900" lvl="1" indent="-342900" eaLnBrk="1" hangingPunct="1">
              <a:lnSpc>
                <a:spcPct val="90000"/>
              </a:lnSpc>
              <a:spcBef>
                <a:spcPts val="432"/>
              </a:spcBef>
              <a:buFont typeface="Arial" pitchFamily="34" charset="0"/>
              <a:buChar char="•"/>
              <a:defRPr/>
            </a:pPr>
            <a:r>
              <a:rPr lang="en-US" sz="1400" b="1" dirty="0"/>
              <a:t>MIB attributes Design Pattern (</a:t>
            </a:r>
            <a:r>
              <a:rPr lang="en-US" sz="1400" b="1" dirty="0" err="1"/>
              <a:t>cont</a:t>
            </a:r>
            <a:r>
              <a:rPr lang="en-US" sz="1400" b="1" dirty="0"/>
              <a:t>)</a:t>
            </a:r>
          </a:p>
          <a:p>
            <a:pPr marL="342900" lvl="1" indent="-342900" eaLnBrk="1" hangingPunct="1">
              <a:lnSpc>
                <a:spcPct val="90000"/>
              </a:lnSpc>
              <a:spcBef>
                <a:spcPts val="432"/>
              </a:spcBef>
              <a:buFont typeface="Arial" pitchFamily="34" charset="0"/>
              <a:buChar char="•"/>
              <a:defRPr/>
            </a:pPr>
            <a:r>
              <a:rPr lang="en-US" sz="1400" b="1" dirty="0"/>
              <a:t>AP/DS/Portal architecture and 802 and GLK concepts (</a:t>
            </a:r>
            <a:r>
              <a:rPr lang="en-US" sz="1400" b="1" dirty="0" err="1"/>
              <a:t>cont</a:t>
            </a:r>
            <a:r>
              <a:rPr lang="en-US" sz="1400" b="1" dirty="0"/>
              <a:t>)</a:t>
            </a:r>
          </a:p>
          <a:p>
            <a:pPr marL="342900" lvl="1" indent="-342900" eaLnBrk="1" hangingPunct="1">
              <a:lnSpc>
                <a:spcPct val="90000"/>
              </a:lnSpc>
              <a:spcBef>
                <a:spcPts val="432"/>
              </a:spcBef>
              <a:buFont typeface="Arial" pitchFamily="34" charset="0"/>
              <a:buChar char="•"/>
              <a:defRPr/>
            </a:pPr>
            <a:r>
              <a:rPr lang="en-US" sz="1400" b="1" dirty="0"/>
              <a:t>“What is an ESS?” (</a:t>
            </a:r>
            <a:r>
              <a:rPr lang="en-US" sz="1400" b="1" dirty="0" err="1"/>
              <a:t>cont</a:t>
            </a:r>
            <a:r>
              <a:rPr lang="en-US" sz="1400" b="1" dirty="0"/>
              <a:t>)</a:t>
            </a:r>
          </a:p>
          <a:p>
            <a:pPr marL="342900" lvl="1" indent="-342900" eaLnBrk="1" hangingPunct="1">
              <a:lnSpc>
                <a:spcPct val="90000"/>
              </a:lnSpc>
              <a:spcBef>
                <a:spcPts val="432"/>
              </a:spcBef>
              <a:buFont typeface="Arial" pitchFamily="34" charset="0"/>
              <a:buChar char="•"/>
              <a:defRPr/>
            </a:pPr>
            <a:r>
              <a:rPr lang="en-US" sz="1400" b="1" dirty="0"/>
              <a:t>Future sessions / SC activities</a:t>
            </a:r>
          </a:p>
          <a:p>
            <a:pPr marL="342900" lvl="1" indent="-342900" eaLnBrk="1" hangingPunct="1">
              <a:lnSpc>
                <a:spcPct val="90000"/>
              </a:lnSpc>
              <a:spcBef>
                <a:spcPts val="432"/>
              </a:spcBef>
              <a:buFont typeface="Arial" pitchFamily="34" charset="0"/>
              <a:buChar char="•"/>
              <a:defRPr/>
            </a:pPr>
            <a:endParaRPr lang="en-US" sz="1400"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a:t>ARC Minutes</a:t>
            </a:r>
          </a:p>
        </p:txBody>
      </p:sp>
      <p:sp>
        <p:nvSpPr>
          <p:cNvPr id="35843" name="Rectangle 3"/>
          <p:cNvSpPr>
            <a:spLocks noGrp="1" noChangeArrowheads="1"/>
          </p:cNvSpPr>
          <p:nvPr>
            <p:ph idx="1"/>
          </p:nvPr>
        </p:nvSpPr>
        <p:spPr>
          <a:xfrm>
            <a:off x="685800" y="1524000"/>
            <a:ext cx="7772400" cy="4572000"/>
          </a:xfrm>
        </p:spPr>
        <p:txBody>
          <a:bodyPr/>
          <a:lstStyle/>
          <a:p>
            <a:pPr eaLnBrk="1" hangingPunct="1"/>
            <a:r>
              <a:rPr lang="en-US" altLang="en-US" dirty="0"/>
              <a:t>March Minutes: </a:t>
            </a:r>
            <a:r>
              <a:rPr lang="en-US" altLang="en-US" dirty="0">
                <a:hlinkClick r:id="rId3"/>
              </a:rPr>
              <a:t>https://mentor.ieee.org/802.11/dcn/17/11-17-0531-00-0arc-arc-sc-march-2017-meeting-minutes.docx</a:t>
            </a:r>
            <a:r>
              <a:rPr lang="en-US" altLang="en-US" dirty="0"/>
              <a:t> </a:t>
            </a:r>
            <a:endParaRPr lang="en-US" altLang="en-US" b="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a:t>IEEE 1588 mapping to IEEE 802.11</a:t>
            </a:r>
          </a:p>
        </p:txBody>
      </p:sp>
      <p:sp>
        <p:nvSpPr>
          <p:cNvPr id="38915" name="Rectangle 3"/>
          <p:cNvSpPr>
            <a:spLocks noGrp="1" noChangeArrowheads="1"/>
          </p:cNvSpPr>
          <p:nvPr>
            <p:ph idx="1"/>
          </p:nvPr>
        </p:nvSpPr>
        <p:spPr>
          <a:xfrm>
            <a:off x="685800" y="2057400"/>
            <a:ext cx="7772400" cy="4038600"/>
          </a:xfrm>
        </p:spPr>
        <p:txBody>
          <a:bodyPr/>
          <a:lstStyle/>
          <a:p>
            <a:r>
              <a:rPr lang="en-US" altLang="en-US" dirty="0"/>
              <a:t>Update (Mark Hamilton)</a:t>
            </a:r>
          </a:p>
          <a:p>
            <a:endParaRPr lang="en-US" altLang="en-US" dirty="0"/>
          </a:p>
          <a:p>
            <a:endParaRPr lang="en-US" altLang="en-US" dirty="0"/>
          </a:p>
          <a:p>
            <a:pPr lvl="1"/>
            <a:endParaRPr lang="en-US" altLang="en-US" dirty="0"/>
          </a:p>
          <a:p>
            <a:endParaRPr lang="en-US"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802 activities directly related to IEEE 802.11 ARC</a:t>
            </a:r>
          </a:p>
        </p:txBody>
      </p:sp>
      <p:sp>
        <p:nvSpPr>
          <p:cNvPr id="38915" name="Rectangle 3"/>
          <p:cNvSpPr>
            <a:spLocks noGrp="1" noChangeArrowheads="1"/>
          </p:cNvSpPr>
          <p:nvPr>
            <p:ph idx="1"/>
          </p:nvPr>
        </p:nvSpPr>
        <p:spPr>
          <a:xfrm>
            <a:off x="685800" y="2057400"/>
            <a:ext cx="7772400" cy="4038600"/>
          </a:xfrm>
        </p:spPr>
        <p:txBody>
          <a:bodyPr/>
          <a:lstStyle/>
          <a:p>
            <a:r>
              <a:rPr lang="en-US" altLang="en-US" dirty="0"/>
              <a:t>Update (Mark Hamilton)</a:t>
            </a:r>
          </a:p>
          <a:p>
            <a:r>
              <a:rPr lang="en-US" altLang="en-US" dirty="0"/>
              <a:t>802.1Q revision underway, target Sept 2017.  Roll-in:</a:t>
            </a:r>
          </a:p>
          <a:p>
            <a:pPr lvl="1"/>
            <a:r>
              <a:rPr lang="en-US" dirty="0"/>
              <a:t>IEEE </a:t>
            </a:r>
            <a:r>
              <a:rPr lang="en-US" dirty="0" err="1"/>
              <a:t>Std</a:t>
            </a:r>
            <a:r>
              <a:rPr lang="en-US" dirty="0"/>
              <a:t> 802.1Qcd-2015,</a:t>
            </a:r>
          </a:p>
          <a:p>
            <a:pPr lvl="1"/>
            <a:r>
              <a:rPr lang="en-US" dirty="0"/>
              <a:t>IEEE </a:t>
            </a:r>
            <a:r>
              <a:rPr lang="en-US" dirty="0" err="1"/>
              <a:t>Std</a:t>
            </a:r>
            <a:r>
              <a:rPr lang="en-US" dirty="0"/>
              <a:t> 802.1Qca-2015,</a:t>
            </a:r>
          </a:p>
          <a:p>
            <a:pPr lvl="1"/>
            <a:r>
              <a:rPr lang="en-US" dirty="0"/>
              <a:t>IEEE </a:t>
            </a:r>
            <a:r>
              <a:rPr lang="en-US" dirty="0" err="1"/>
              <a:t>Std</a:t>
            </a:r>
            <a:r>
              <a:rPr lang="en-US" dirty="0"/>
              <a:t> 802.1Q-2014 </a:t>
            </a:r>
            <a:r>
              <a:rPr lang="en-US" dirty="0" err="1"/>
              <a:t>Cor</a:t>
            </a:r>
            <a:r>
              <a:rPr lang="en-US" dirty="0"/>
              <a:t> 1-2015,</a:t>
            </a:r>
          </a:p>
          <a:p>
            <a:pPr lvl="1"/>
            <a:r>
              <a:rPr lang="en-US" dirty="0"/>
              <a:t>IEEE </a:t>
            </a:r>
            <a:r>
              <a:rPr lang="en-US" dirty="0" err="1"/>
              <a:t>Std</a:t>
            </a:r>
            <a:r>
              <a:rPr lang="en-US" dirty="0"/>
              <a:t> 802.1Qbv-2015,</a:t>
            </a:r>
          </a:p>
          <a:p>
            <a:pPr lvl="1"/>
            <a:r>
              <a:rPr lang="en-US" dirty="0"/>
              <a:t>IEEE </a:t>
            </a:r>
            <a:r>
              <a:rPr lang="en-US" dirty="0" err="1"/>
              <a:t>Std</a:t>
            </a:r>
            <a:r>
              <a:rPr lang="en-US" dirty="0"/>
              <a:t> 802.1Qbu-2016,</a:t>
            </a:r>
          </a:p>
          <a:p>
            <a:pPr lvl="1"/>
            <a:r>
              <a:rPr lang="en-US" dirty="0"/>
              <a:t>IEEE </a:t>
            </a:r>
            <a:r>
              <a:rPr lang="en-US" dirty="0" err="1"/>
              <a:t>Std</a:t>
            </a:r>
            <a:r>
              <a:rPr lang="en-US" dirty="0"/>
              <a:t> 802.1Qbz-2016</a:t>
            </a:r>
          </a:p>
          <a:p>
            <a:r>
              <a:rPr lang="en-US" altLang="en-US" dirty="0"/>
              <a:t>802.1AC-2016 published</a:t>
            </a:r>
          </a:p>
          <a:p>
            <a:endParaRPr lang="en-US" altLang="en-US" dirty="0"/>
          </a:p>
        </p:txBody>
      </p:sp>
    </p:spTree>
    <p:extLst>
      <p:ext uri="{BB962C8B-B14F-4D97-AF65-F5344CB8AC3E}">
        <p14:creationId xmlns:p14="http://schemas.microsoft.com/office/powerpoint/2010/main" val="17685061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a:ea typeface="MS PGothic" panose="020B0600070205080204" pitchFamily="34" charset="-128"/>
              </a:rPr>
              <a:t>IETF/802 coordination </a:t>
            </a:r>
          </a:p>
        </p:txBody>
      </p:sp>
      <p:sp>
        <p:nvSpPr>
          <p:cNvPr id="39939" name="Rectangle 3"/>
          <p:cNvSpPr>
            <a:spLocks noGrp="1" noChangeArrowheads="1"/>
          </p:cNvSpPr>
          <p:nvPr>
            <p:ph idx="1"/>
          </p:nvPr>
        </p:nvSpPr>
        <p:spPr>
          <a:xfrm>
            <a:off x="685800" y="1104900"/>
            <a:ext cx="7772400" cy="5143500"/>
          </a:xfrm>
        </p:spPr>
        <p:txBody>
          <a:bodyPr/>
          <a:lstStyle/>
          <a:p>
            <a:r>
              <a:rPr lang="en-US" altLang="en-US" sz="2000" dirty="0"/>
              <a:t>Dorothy Stanley present topics of interest:</a:t>
            </a:r>
          </a:p>
          <a:p>
            <a:pPr lvl="1"/>
            <a:r>
              <a:rPr lang="en-US" altLang="en-US" dirty="0"/>
              <a:t>Other?</a:t>
            </a:r>
          </a:p>
          <a:p>
            <a:pPr lvl="2"/>
            <a:r>
              <a:rPr lang="en-US" altLang="en-US" sz="1600" dirty="0"/>
              <a:t>Last IETF meeting: 26-31 March.  Next meeting: ??</a:t>
            </a:r>
          </a:p>
          <a:p>
            <a:pPr lvl="2"/>
            <a:r>
              <a:rPr lang="en-US" altLang="en-US" sz="1600" dirty="0"/>
              <a:t>EC Standing Committee, last meeting: March plenary.  Next meeting: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a:t>Design Pattern for MIB attributes</a:t>
            </a:r>
          </a:p>
        </p:txBody>
      </p:sp>
      <p:sp>
        <p:nvSpPr>
          <p:cNvPr id="47107" name="Rectangle 3"/>
          <p:cNvSpPr>
            <a:spLocks noGrp="1" noChangeArrowheads="1"/>
          </p:cNvSpPr>
          <p:nvPr>
            <p:ph idx="1"/>
          </p:nvPr>
        </p:nvSpPr>
        <p:spPr>
          <a:xfrm>
            <a:off x="685800" y="1524000"/>
            <a:ext cx="7772400" cy="4572000"/>
          </a:xfrm>
        </p:spPr>
        <p:txBody>
          <a:bodyPr/>
          <a:lstStyle/>
          <a:p>
            <a:r>
              <a:rPr lang="en-US" altLang="en-US" dirty="0"/>
              <a:t>The WG11 Chair has requested that the ARC SC investigate and create a Design Pattern for MIB attributes of the form “*Implemented” and “*Activated”</a:t>
            </a:r>
          </a:p>
          <a:p>
            <a:r>
              <a:rPr lang="en-US" altLang="en-US" dirty="0"/>
              <a:t>Background:</a:t>
            </a:r>
          </a:p>
          <a:p>
            <a:pPr lvl="1"/>
            <a:r>
              <a:rPr lang="en-US" altLang="en-US" sz="1600" dirty="0">
                <a:hlinkClick r:id="rId2"/>
              </a:rPr>
              <a:t>https://mentor.ieee.org/802.11/dcn/14/11-14-1068-00-0arc-mib-attributes-design-pattern-background.docx</a:t>
            </a:r>
            <a:r>
              <a:rPr lang="en-US" altLang="en-US" sz="1600" dirty="0"/>
              <a:t> </a:t>
            </a:r>
          </a:p>
          <a:p>
            <a:pPr lvl="1"/>
            <a:r>
              <a:rPr lang="en-US" altLang="en-US" sz="1600" dirty="0">
                <a:hlinkClick r:id="rId3"/>
              </a:rPr>
              <a:t>https://mentor.ieee.org/802.11/dcn/14/11-14-1281-04-0arc-mib-attributes-analysis.docx</a:t>
            </a:r>
            <a:r>
              <a:rPr lang="en-US" altLang="en-US" sz="1600" dirty="0"/>
              <a:t> </a:t>
            </a:r>
          </a:p>
          <a:p>
            <a:r>
              <a:rPr lang="en-US" altLang="en-US" sz="2000" dirty="0">
                <a:hlinkClick r:id="rId4"/>
              </a:rPr>
              <a:t>https://mentor.ieee.org/802.11/dcn/15/11-15-0355-04-0arc-mib-truthvalue-usage-patterns.docx</a:t>
            </a:r>
            <a:endParaRPr lang="en-US" altLang="en-US" sz="2000" dirty="0"/>
          </a:p>
          <a:p>
            <a:r>
              <a:rPr lang="en-US" altLang="en-US" sz="2000" dirty="0">
                <a:hlinkClick r:id="rId5"/>
              </a:rPr>
              <a:t>https://mentor.ieee.org/802.11/dcn/17/11-17-0475-02-0arc-mib-pattern-analysis.xlsx</a:t>
            </a:r>
            <a:r>
              <a:rPr lang="en-US" altLang="en-US" sz="2000" dirty="0"/>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dirty="0"/>
              <a:t>Discussion on YANG/NETCONF models</a:t>
            </a:r>
          </a:p>
        </p:txBody>
      </p:sp>
      <p:sp>
        <p:nvSpPr>
          <p:cNvPr id="47107" name="Rectangle 3"/>
          <p:cNvSpPr>
            <a:spLocks noGrp="1" noChangeArrowheads="1"/>
          </p:cNvSpPr>
          <p:nvPr>
            <p:ph idx="1"/>
          </p:nvPr>
        </p:nvSpPr>
        <p:spPr>
          <a:xfrm>
            <a:off x="685800" y="1752600"/>
            <a:ext cx="7772400" cy="4343400"/>
          </a:xfrm>
        </p:spPr>
        <p:txBody>
          <a:bodyPr/>
          <a:lstStyle/>
          <a:p>
            <a:r>
              <a:rPr lang="en-US" altLang="en-US" dirty="0"/>
              <a:t>We have a likely window now to make a change, if any, as we transition from </a:t>
            </a:r>
            <a:r>
              <a:rPr lang="en-US" altLang="en-US" dirty="0" err="1"/>
              <a:t>REVmc</a:t>
            </a:r>
            <a:r>
              <a:rPr lang="en-US" altLang="en-US" dirty="0"/>
              <a:t> to </a:t>
            </a:r>
            <a:r>
              <a:rPr lang="en-US" altLang="en-US" dirty="0" err="1"/>
              <a:t>REVmd</a:t>
            </a:r>
            <a:r>
              <a:rPr lang="en-US" altLang="en-US" dirty="0"/>
              <a:t> maintenance activities</a:t>
            </a:r>
          </a:p>
          <a:p>
            <a:r>
              <a:rPr lang="en-US" altLang="en-US" dirty="0"/>
              <a:t>Submissions:</a:t>
            </a:r>
          </a:p>
          <a:p>
            <a:pPr lvl="1"/>
            <a:r>
              <a:rPr lang="en-US" altLang="en-US" sz="1600" dirty="0">
                <a:hlinkClick r:id="rId2"/>
              </a:rPr>
              <a:t>https://mentor.ieee.org/802.11/dcn/16/11-16-1436-00-0arc-yang-modelling-and-netconf-protocol-discussion.pptx</a:t>
            </a:r>
            <a:r>
              <a:rPr lang="en-US" altLang="en-US" sz="1600" dirty="0"/>
              <a:t> </a:t>
            </a:r>
          </a:p>
        </p:txBody>
      </p:sp>
    </p:spTree>
    <p:extLst>
      <p:ext uri="{BB962C8B-B14F-4D97-AF65-F5344CB8AC3E}">
        <p14:creationId xmlns:p14="http://schemas.microsoft.com/office/powerpoint/2010/main" val="24625187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altLang="en-US"/>
              <a:t>AP/DS/Portal architecture and 802 concepts</a:t>
            </a:r>
          </a:p>
        </p:txBody>
      </p:sp>
      <p:sp>
        <p:nvSpPr>
          <p:cNvPr id="45059" name="Rectangle 3"/>
          <p:cNvSpPr>
            <a:spLocks noGrp="1" noChangeArrowheads="1"/>
          </p:cNvSpPr>
          <p:nvPr>
            <p:ph idx="1"/>
          </p:nvPr>
        </p:nvSpPr>
        <p:spPr>
          <a:xfrm>
            <a:off x="685800" y="1600200"/>
            <a:ext cx="7772400" cy="3733800"/>
          </a:xfrm>
        </p:spPr>
        <p:txBody>
          <a:bodyPr/>
          <a:lstStyle/>
          <a:p>
            <a:pPr>
              <a:spcBef>
                <a:spcPct val="0"/>
              </a:spcBef>
            </a:pPr>
            <a:r>
              <a:rPr lang="en-US" altLang="en-US" dirty="0"/>
              <a:t>Presentations on architectural description(s)</a:t>
            </a:r>
          </a:p>
          <a:p>
            <a:pPr lvl="1"/>
            <a:r>
              <a:rPr lang="en-US" altLang="en-US" sz="1600" dirty="0">
                <a:hlinkClick r:id="rId2"/>
              </a:rPr>
              <a:t>https://mentor.ieee.org/802.11/dcn/17/11-17-0136-02-0arc-bridging-architecture-considerations.docx</a:t>
            </a:r>
            <a:r>
              <a:rPr lang="en-US" altLang="en-US" sz="1600" dirty="0"/>
              <a:t> </a:t>
            </a:r>
          </a:p>
          <a:p>
            <a:r>
              <a:rPr lang="en-US" altLang="en-US" dirty="0"/>
              <a:t>Reference presentations (previously reviewed, current status of thinking):</a:t>
            </a:r>
          </a:p>
          <a:p>
            <a:pPr lvl="1"/>
            <a:r>
              <a:rPr lang="en-US" altLang="en-US" sz="1600" dirty="0">
                <a:hlinkClick r:id="rId3"/>
              </a:rPr>
              <a:t>https://mentor.ieee.org/802.11/dcn/14/11-14-1213-01-0arc-ap-arch-concepts-and-distribution-system-access.pptx</a:t>
            </a:r>
          </a:p>
          <a:p>
            <a:pPr lvl="1"/>
            <a:r>
              <a:rPr lang="en-US" altLang="en-US" sz="1600" dirty="0">
                <a:hlinkClick r:id="rId3"/>
              </a:rPr>
              <a:t>https://mentor.ieee.org/802.11/dcn/13/11-13-0115-15-0arc-considerations-on-ap-architectural-models.doc</a:t>
            </a:r>
            <a:r>
              <a:rPr lang="en-US" altLang="en-US" sz="1600" dirty="0"/>
              <a:t> </a:t>
            </a:r>
          </a:p>
          <a:p>
            <a:pPr lvl="1"/>
            <a:r>
              <a:rPr lang="en-US" altLang="en-US" sz="1600" dirty="0">
                <a:hlinkClick r:id="rId4"/>
              </a:rPr>
              <a:t>https://mentor.ieee.org/802.11/dcn/14/11-14-0497-03-0arc-802-11-portal-and-802-1ac-convergence-function.pptx</a:t>
            </a:r>
            <a:r>
              <a:rPr lang="en-US" altLang="en-US" sz="1600" dirty="0"/>
              <a:t> </a:t>
            </a:r>
          </a:p>
          <a:p>
            <a:pPr lvl="1"/>
            <a:r>
              <a:rPr lang="en-US" altLang="en-US" sz="1600" dirty="0">
                <a:hlinkClick r:id="rId5"/>
              </a:rPr>
              <a:t>https://mentor.ieee.org/802.11/dcn/14/11-14-0562-05-00ak-802-11ak-and-802-1ac-convergence-function.pptx</a:t>
            </a:r>
            <a:r>
              <a:rPr lang="en-US" altLang="en-US" sz="1600" dirty="0"/>
              <a:t> </a:t>
            </a:r>
          </a:p>
          <a:p>
            <a:pPr lvl="1"/>
            <a:r>
              <a:rPr lang="en-US" altLang="en-US" sz="1600" dirty="0">
                <a:hlinkClick r:id="rId6"/>
              </a:rPr>
              <a:t>https://mentor.ieee.org/802.11/dcn/15/11-15-0454-00-0arc-some-more-ds-architecture-concepts.pptx</a:t>
            </a:r>
            <a:r>
              <a:rPr lang="en-US" altLang="en-US" sz="1600" dirty="0"/>
              <a:t> </a:t>
            </a:r>
          </a:p>
          <a:p>
            <a:pPr lvl="1"/>
            <a:r>
              <a:rPr lang="en-US" altLang="en-US" sz="1600" dirty="0">
                <a:hlinkClick r:id="rId7"/>
              </a:rPr>
              <a:t>https://mentor.ieee.org/802.11/dcn/16/11-16-0720-00-0arc-stacked-architecture-discussion.pptx</a:t>
            </a:r>
            <a:r>
              <a:rPr lang="en-US" altLang="en-US" sz="1600" dirty="0"/>
              <a:t> </a:t>
            </a:r>
          </a:p>
          <a:p>
            <a:pPr lvl="1"/>
            <a:endParaRPr lang="en-US" altLang="en-US" sz="16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sz="2000" b="0" dirty="0"/>
              <a:t>Current definition depends on the relationship to LLC</a:t>
            </a:r>
          </a:p>
          <a:p>
            <a:pPr lvl="1"/>
            <a:r>
              <a:rPr lang="en-US" altLang="en-US" sz="1600" dirty="0"/>
              <a:t>“A set of one or more interconnected basic service sets (BSSs) that appears as a single BSS to the logical link control (LLC) layer at any station (STA) associated with one of those BSSs.”</a:t>
            </a:r>
          </a:p>
          <a:p>
            <a:r>
              <a:rPr lang="en-US" altLang="en-US" sz="1600" b="0" dirty="0"/>
              <a:t>That would mean a 802.1 Bridged LAN (for example) creates an ESS.  Probably not what we (802.11) meant.</a:t>
            </a:r>
          </a:p>
          <a:p>
            <a:r>
              <a:rPr lang="en-US" altLang="en-US" sz="1600" b="0" dirty="0"/>
              <a:t>We probably meant something about transparency of “location of attachment”/”mobility”, from whatever is using the 802.11 MAC </a:t>
            </a:r>
          </a:p>
          <a:p>
            <a:pPr lvl="1"/>
            <a:r>
              <a:rPr lang="en-US" altLang="en-US" sz="1600" dirty="0"/>
              <a:t>and other entities, necessary to accomplish this?</a:t>
            </a:r>
            <a:br>
              <a:rPr lang="en-US" altLang="en-US" sz="1600" dirty="0"/>
            </a:br>
            <a:r>
              <a:rPr lang="en-US" altLang="en-US" sz="1600" dirty="0">
                <a:solidFill>
                  <a:srgbClr val="FF0000"/>
                </a:solidFill>
              </a:rPr>
              <a:t>	ESS == demarcation of this transparency??</a:t>
            </a:r>
            <a:endParaRPr lang="en-US" altLang="en-US" sz="1600" dirty="0"/>
          </a:p>
          <a:p>
            <a:r>
              <a:rPr lang="en-US" altLang="en-US" sz="1600" b="0" dirty="0"/>
              <a:t>Is it:</a:t>
            </a:r>
          </a:p>
          <a:p>
            <a:pPr lvl="1"/>
            <a:r>
              <a:rPr lang="en-US" altLang="en-US" sz="1600" dirty="0"/>
              <a:t>Transparent to whatever upper layer is above 802.11?</a:t>
            </a:r>
          </a:p>
          <a:p>
            <a:pPr lvl="1"/>
            <a:r>
              <a:rPr lang="en-US" altLang="en-US" sz="1600" dirty="0"/>
              <a:t>Includes entities beyond (above?) 802.11?  (Like bridges in the 11ak scenario?)</a:t>
            </a:r>
          </a:p>
          <a:p>
            <a:pPr lvl="1"/>
            <a:r>
              <a:rPr lang="en-US" altLang="en-US" sz="1600" dirty="0"/>
              <a:t>The APs have to have some common/similar configuration settings? (SSID, at least.  Probably other facilities (security, etc.) and policies?)</a:t>
            </a:r>
          </a:p>
          <a:p>
            <a:r>
              <a:rPr lang="en-US" altLang="en-US" sz="1600" b="0" dirty="0"/>
              <a:t>Changes to Figure 4-1: ‘BSS’s are just STAs.  These ovals are BSAs.  Also, should we be saying “OBSA”?</a:t>
            </a:r>
            <a:endParaRPr lang="en-US" altLang="en-US" b="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May 2017, Daejeon, South Korea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(Continued)</a:t>
            </a:r>
          </a:p>
        </p:txBody>
      </p:sp>
      <p:sp>
        <p:nvSpPr>
          <p:cNvPr id="44035" name="Rectangle 3"/>
          <p:cNvSpPr>
            <a:spLocks noGrp="1" noChangeArrowheads="1"/>
          </p:cNvSpPr>
          <p:nvPr>
            <p:ph idx="1"/>
          </p:nvPr>
        </p:nvSpPr>
        <p:spPr>
          <a:xfrm>
            <a:off x="609600" y="1524000"/>
            <a:ext cx="8153400" cy="4572000"/>
          </a:xfrm>
        </p:spPr>
        <p:txBody>
          <a:bodyPr/>
          <a:lstStyle/>
          <a:p>
            <a:pPr>
              <a:spcBef>
                <a:spcPts val="0"/>
              </a:spcBef>
            </a:pPr>
            <a:r>
              <a:rPr lang="en-US" altLang="en-US" sz="2000" b="0" dirty="0"/>
              <a:t>Current definition depends on the relationship to LLC</a:t>
            </a:r>
          </a:p>
          <a:p>
            <a:pPr lvl="1">
              <a:spcBef>
                <a:spcPts val="0"/>
              </a:spcBef>
            </a:pPr>
            <a:r>
              <a:rPr lang="en-US" altLang="en-US" sz="1600" dirty="0"/>
              <a:t>“A set of one or more interconnected basic service sets (BSSs) that appears as a single BSS to the logical link control (LLC) layer at any station (STA) associated with one of those BSSs.”</a:t>
            </a:r>
          </a:p>
          <a:p>
            <a:pPr>
              <a:spcBef>
                <a:spcPts val="0"/>
              </a:spcBef>
            </a:pPr>
            <a:r>
              <a:rPr lang="en-US" altLang="en-US" sz="1600" b="0" dirty="0"/>
              <a:t>We probably meant something about transparency of “location of attachment”/”mobility”, from whatever is using the </a:t>
            </a:r>
            <a:r>
              <a:rPr lang="en-US" altLang="en-US" sz="1600" b="0" strike="sngStrike" dirty="0"/>
              <a:t>802.11 MAC </a:t>
            </a:r>
            <a:r>
              <a:rPr lang="en-US" altLang="en-US" sz="1600" b="0" dirty="0"/>
              <a:t> </a:t>
            </a:r>
            <a:r>
              <a:rPr lang="en-US" altLang="en-US" sz="1600" b="0" u="sng" dirty="0"/>
              <a:t>802 Services</a:t>
            </a:r>
          </a:p>
          <a:p>
            <a:pPr lvl="1">
              <a:spcBef>
                <a:spcPts val="0"/>
              </a:spcBef>
            </a:pPr>
            <a:r>
              <a:rPr lang="en-US" altLang="en-US" sz="1600" dirty="0"/>
              <a:t>includes other entities, necessary to accomplish this?  (EAP </a:t>
            </a:r>
            <a:r>
              <a:rPr lang="en-US" altLang="en-US" sz="1600" dirty="0" err="1"/>
              <a:t>Auth</a:t>
            </a:r>
            <a:r>
              <a:rPr lang="en-US" altLang="en-US" sz="1600" dirty="0"/>
              <a:t> Service? Bridges (11ak)? ANQP, </a:t>
            </a:r>
            <a:r>
              <a:rPr lang="en-US" altLang="en-US" sz="1600" dirty="0" err="1"/>
              <a:t>etc</a:t>
            </a:r>
            <a:r>
              <a:rPr lang="en-US" altLang="en-US" sz="1600" dirty="0"/>
              <a:t>?)</a:t>
            </a:r>
            <a:br>
              <a:rPr lang="en-US" altLang="en-US" sz="1600" dirty="0"/>
            </a:br>
            <a:r>
              <a:rPr lang="en-US" altLang="en-US" sz="1600" dirty="0">
                <a:solidFill>
                  <a:srgbClr val="FF0000"/>
                </a:solidFill>
              </a:rPr>
              <a:t>ESS boundary == demarcation of this transparency??  Yes, + common domain of “mobility” that works, including security, policy, etc., necessary for mobility </a:t>
            </a:r>
            <a:r>
              <a:rPr lang="en-US" altLang="en-US" sz="1600" u="sng" dirty="0">
                <a:solidFill>
                  <a:srgbClr val="FF0000"/>
                </a:solidFill>
              </a:rPr>
              <a:t>that actually works</a:t>
            </a:r>
            <a:r>
              <a:rPr lang="en-US" altLang="en-US" sz="1600" dirty="0">
                <a:solidFill>
                  <a:srgbClr val="FF0000"/>
                </a:solidFill>
              </a:rPr>
              <a:t>.</a:t>
            </a:r>
            <a:endParaRPr lang="en-US" altLang="en-US" sz="1600" dirty="0"/>
          </a:p>
          <a:p>
            <a:pPr>
              <a:spcBef>
                <a:spcPts val="0"/>
              </a:spcBef>
            </a:pPr>
            <a:r>
              <a:rPr lang="en-US" altLang="en-US" sz="1600" b="0" dirty="0"/>
              <a:t>Is it:</a:t>
            </a:r>
          </a:p>
          <a:p>
            <a:pPr lvl="1">
              <a:spcBef>
                <a:spcPts val="0"/>
              </a:spcBef>
            </a:pPr>
            <a:r>
              <a:rPr lang="en-US" altLang="en-US" sz="1600" dirty="0"/>
              <a:t>Transparent to whatever upper layer is above 802.11?  </a:t>
            </a:r>
            <a:r>
              <a:rPr lang="en-US" altLang="en-US" sz="1600" dirty="0">
                <a:solidFill>
                  <a:srgbClr val="FF0000"/>
                </a:solidFill>
              </a:rPr>
              <a:t>No, boundary may be higher than that</a:t>
            </a:r>
            <a:endParaRPr lang="en-US" altLang="en-US" sz="1600" dirty="0"/>
          </a:p>
          <a:p>
            <a:pPr lvl="1">
              <a:spcBef>
                <a:spcPts val="0"/>
              </a:spcBef>
            </a:pPr>
            <a:r>
              <a:rPr lang="en-US" altLang="en-US" sz="1600" dirty="0"/>
              <a:t>Includes entities beyond (above?) 802.11?  (Like bridges in the 11ak scenario?) </a:t>
            </a:r>
            <a:r>
              <a:rPr lang="en-US" altLang="en-US" sz="1600" dirty="0">
                <a:solidFill>
                  <a:srgbClr val="FF0000"/>
                </a:solidFill>
              </a:rPr>
              <a:t>Yes, as needed</a:t>
            </a:r>
            <a:endParaRPr lang="en-US" altLang="en-US" sz="1600" dirty="0"/>
          </a:p>
          <a:p>
            <a:pPr lvl="1">
              <a:spcBef>
                <a:spcPts val="0"/>
              </a:spcBef>
            </a:pPr>
            <a:r>
              <a:rPr lang="en-US" altLang="en-US" sz="1600" dirty="0"/>
              <a:t>The APs have to have some common/similar configuration settings? (SSID, at least.  Probably other facilities (security, etc.) and policies?)</a:t>
            </a:r>
            <a:r>
              <a:rPr lang="en-US" altLang="en-US" sz="1600" dirty="0">
                <a:solidFill>
                  <a:srgbClr val="FF0000"/>
                </a:solidFill>
              </a:rPr>
              <a:t> Yes.</a:t>
            </a:r>
            <a:endParaRPr lang="en-US" altLang="en-US" sz="1600" dirty="0"/>
          </a:p>
          <a:p>
            <a:pPr>
              <a:spcBef>
                <a:spcPts val="0"/>
              </a:spcBef>
            </a:pPr>
            <a:r>
              <a:rPr lang="en-US" altLang="en-US" sz="1600" b="0" dirty="0"/>
              <a:t>Changes to Figure 4-1: ‘BSS’s are just STAs.  These ovals are BSAs.  Also, should we be saying “OBSA”?</a:t>
            </a:r>
            <a:endParaRPr lang="en-US" altLang="en-US" b="0" dirty="0"/>
          </a:p>
        </p:txBody>
      </p:sp>
    </p:spTree>
    <p:extLst>
      <p:ext uri="{BB962C8B-B14F-4D97-AF65-F5344CB8AC3E}">
        <p14:creationId xmlns:p14="http://schemas.microsoft.com/office/powerpoint/2010/main" val="38273585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 Direction?</a:t>
            </a:r>
          </a:p>
        </p:txBody>
      </p:sp>
      <p:sp>
        <p:nvSpPr>
          <p:cNvPr id="44035" name="Rectangle 3"/>
          <p:cNvSpPr>
            <a:spLocks noGrp="1" noChangeArrowheads="1"/>
          </p:cNvSpPr>
          <p:nvPr>
            <p:ph idx="1"/>
          </p:nvPr>
        </p:nvSpPr>
        <p:spPr>
          <a:xfrm>
            <a:off x="609600" y="1447800"/>
            <a:ext cx="8153400" cy="4572000"/>
          </a:xfrm>
        </p:spPr>
        <p:txBody>
          <a:bodyPr/>
          <a:lstStyle/>
          <a:p>
            <a:pPr marL="0" indent="0">
              <a:buNone/>
            </a:pPr>
            <a:r>
              <a:rPr lang="en-US" altLang="en-US" sz="2000" b="0" dirty="0"/>
              <a:t>Straw proposal - ESS is:	</a:t>
            </a:r>
            <a:r>
              <a:rPr lang="en-US" altLang="en-US" sz="2000" b="0" dirty="0">
                <a:solidFill>
                  <a:srgbClr val="FF0000"/>
                </a:solidFill>
              </a:rPr>
              <a:t>[Edit this list, per discussion]</a:t>
            </a:r>
          </a:p>
          <a:p>
            <a:r>
              <a:rPr lang="en-US" altLang="en-US" sz="2000" b="0" dirty="0"/>
              <a:t>Set of one of more basic services sets (BSSs)</a:t>
            </a:r>
          </a:p>
          <a:p>
            <a:r>
              <a:rPr lang="en-US" altLang="en-US" sz="2000" b="0" dirty="0"/>
              <a:t>Appears as a single logical network, to layers above the ESS boundary</a:t>
            </a:r>
          </a:p>
          <a:p>
            <a:r>
              <a:rPr lang="en-US" altLang="en-US" sz="2000" b="0" dirty="0"/>
              <a:t>The boundary might be above 802 (above Layer 2), or might be within Layer 2 (the MAC SAP, etc.)</a:t>
            </a:r>
          </a:p>
          <a:p>
            <a:r>
              <a:rPr lang="en-US" altLang="en-US" sz="2000" b="0" dirty="0"/>
              <a:t>The boundary must exist/be clear for participating end stations (see 802 O&amp;A), and external devices that can interwork with the participating end stations</a:t>
            </a:r>
          </a:p>
          <a:p>
            <a:r>
              <a:rPr lang="en-US" altLang="en-US" sz="2000" b="0" dirty="0"/>
              <a:t>Provides transparency of “location of attachment” / “mobility”, as seen by layers above the ESS boundary, on both participating end stations and external end stations.</a:t>
            </a:r>
          </a:p>
          <a:p>
            <a:r>
              <a:rPr lang="en-US" altLang="en-US" sz="2000" b="0" dirty="0"/>
              <a:t>Includes all entities necessary to provide the services and transparency required.</a:t>
            </a:r>
          </a:p>
          <a:p>
            <a:r>
              <a:rPr lang="en-US" altLang="en-US" sz="2000" b="0" dirty="0"/>
              <a:t>Has a common domain of mobility and a common security and policies and configuration necessary to deliver the transparency from mobility.</a:t>
            </a:r>
          </a:p>
          <a:p>
            <a:pPr marL="0" indent="0">
              <a:buNone/>
            </a:pPr>
            <a:endParaRPr lang="en-US" altLang="en-US" sz="2000" b="0" dirty="0"/>
          </a:p>
        </p:txBody>
      </p:sp>
    </p:spTree>
    <p:extLst>
      <p:ext uri="{BB962C8B-B14F-4D97-AF65-F5344CB8AC3E}">
        <p14:creationId xmlns:p14="http://schemas.microsoft.com/office/powerpoint/2010/main" val="23247691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May 10</a:t>
            </a:r>
            <a:r>
              <a:rPr lang="en-US" altLang="en-US" baseline="30000" dirty="0"/>
              <a:t>th</a:t>
            </a:r>
            <a:r>
              <a:rPr lang="en-US" altLang="en-US" dirty="0"/>
              <a:t>, AM1</a:t>
            </a:r>
          </a:p>
        </p:txBody>
      </p:sp>
    </p:spTree>
    <p:extLst>
      <p:ext uri="{BB962C8B-B14F-4D97-AF65-F5344CB8AC3E}">
        <p14:creationId xmlns:p14="http://schemas.microsoft.com/office/powerpoint/2010/main" val="4535197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ctrTitle"/>
          </p:nvPr>
        </p:nvSpPr>
        <p:spPr>
          <a:xfrm>
            <a:off x="685800" y="1828800"/>
            <a:ext cx="7772400" cy="990600"/>
          </a:xfrm>
        </p:spPr>
        <p:txBody>
          <a:bodyPr/>
          <a:lstStyle/>
          <a:p>
            <a:pPr eaLnBrk="1" hangingPunct="1"/>
            <a:r>
              <a:rPr lang="en-US" altLang="en-US" dirty="0"/>
              <a:t>Thursday, May 11</a:t>
            </a:r>
            <a:r>
              <a:rPr lang="en-US" altLang="en-US" baseline="30000" dirty="0"/>
              <a:t>th</a:t>
            </a:r>
            <a:r>
              <a:rPr lang="en-US" altLang="en-US" dirty="0"/>
              <a:t>, AM1</a:t>
            </a:r>
          </a:p>
        </p:txBody>
      </p:sp>
      <p:sp>
        <p:nvSpPr>
          <p:cNvPr id="3" name="Rectangle 2"/>
          <p:cNvSpPr txBox="1">
            <a:spLocks noChangeArrowheads="1"/>
          </p:cNvSpPr>
          <p:nvPr/>
        </p:nvSpPr>
        <p:spPr bwMode="auto">
          <a:xfrm>
            <a:off x="685800" y="3276600"/>
            <a:ext cx="77724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457200" indent="-457200" algn="l" eaLnBrk="1" hangingPunct="1">
              <a:buFontTx/>
              <a:buChar char="-"/>
              <a:defRPr/>
            </a:pPr>
            <a:endParaRPr lang="en-US" altLang="en-US" kern="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685800"/>
            <a:ext cx="7772400" cy="533400"/>
          </a:xfrm>
        </p:spPr>
        <p:txBody>
          <a:bodyPr/>
          <a:lstStyle/>
          <a:p>
            <a:r>
              <a:rPr lang="en-US" altLang="en-US"/>
              <a:t>ARC Future Activities &amp; sessions</a:t>
            </a:r>
          </a:p>
        </p:txBody>
      </p:sp>
      <p:sp>
        <p:nvSpPr>
          <p:cNvPr id="30723" name="Rectangle 3"/>
          <p:cNvSpPr>
            <a:spLocks noGrp="1" noChangeArrowheads="1"/>
          </p:cNvSpPr>
          <p:nvPr>
            <p:ph idx="1"/>
          </p:nvPr>
        </p:nvSpPr>
        <p:spPr>
          <a:xfrm>
            <a:off x="685800" y="1447800"/>
            <a:ext cx="7772400" cy="5029200"/>
          </a:xfrm>
        </p:spPr>
        <p:txBody>
          <a:bodyPr/>
          <a:lstStyle/>
          <a:p>
            <a:pPr>
              <a:defRPr/>
            </a:pPr>
            <a:r>
              <a:rPr lang="en-US" sz="2000" dirty="0"/>
              <a:t>ARC SC meets when a specific focused task is requested of the SC for which the is sufficient volunteer interest.</a:t>
            </a:r>
          </a:p>
          <a:p>
            <a:pPr>
              <a:defRPr/>
            </a:pPr>
            <a:r>
              <a:rPr lang="en-US" sz="2000" dirty="0"/>
              <a:t>Continue work on architectural models, and liaison with TGs in development of their architecture as appropriate</a:t>
            </a:r>
          </a:p>
          <a:p>
            <a:pPr>
              <a:defRPr/>
            </a:pPr>
            <a:r>
              <a:rPr lang="en-US" sz="2000" dirty="0"/>
              <a:t>Design Pattern for “*Implemented” and “*Activated” MIB attributes – Impacts of YANG/NETCONF decision?</a:t>
            </a:r>
          </a:p>
          <a:p>
            <a:pPr>
              <a:defRPr/>
            </a:pPr>
            <a:r>
              <a:rPr lang="en-US" sz="2000" dirty="0"/>
              <a:t>Consider YANG/NETCONF</a:t>
            </a:r>
          </a:p>
          <a:p>
            <a:pPr>
              <a:defRPr/>
            </a:pPr>
            <a:r>
              <a:rPr lang="en-US" sz="2000" dirty="0"/>
              <a:t>Will also follow 802.1/802.11 activities on links, bridging, and MAC Service definition – “What is an ESS?”, for example</a:t>
            </a:r>
          </a:p>
          <a:p>
            <a:pPr>
              <a:defRPr/>
            </a:pPr>
            <a:r>
              <a:rPr lang="en-US" sz="2000" dirty="0"/>
              <a:t>Monitor/report on IETF/802 activities, as needed</a:t>
            </a:r>
          </a:p>
          <a:p>
            <a:pPr>
              <a:defRPr/>
            </a:pPr>
            <a:r>
              <a:rPr lang="en-US" sz="2000" dirty="0"/>
              <a:t>Monitor/report on IEEE 1588 activities, as needed	</a:t>
            </a:r>
          </a:p>
          <a:p>
            <a:pPr marL="0" indent="0">
              <a:buFontTx/>
              <a:buNone/>
              <a:defRPr/>
            </a:pPr>
            <a:r>
              <a:rPr lang="en-US" sz="2000" dirty="0"/>
              <a:t>If you have ANY other topic that you would like ARC SC to consider, contact the SC chair.</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Planning for July 2017</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Plan for two individual meeting slots</a:t>
            </a:r>
          </a:p>
          <a:p>
            <a:pPr lvl="1" eaLnBrk="1" hangingPunct="1"/>
            <a:r>
              <a:rPr lang="en-US" altLang="en-US" dirty="0"/>
              <a:t>Usual slot on Wed AM1 </a:t>
            </a:r>
          </a:p>
          <a:p>
            <a:pPr lvl="1" eaLnBrk="1" hangingPunct="1"/>
            <a:r>
              <a:rPr lang="en-US" altLang="en-US" dirty="0"/>
              <a:t>Another slot for standalone ARC work (Monday/Tuesday?)</a:t>
            </a:r>
          </a:p>
          <a:p>
            <a:pPr lvl="1" eaLnBrk="1" hangingPunct="1"/>
            <a:r>
              <a:rPr lang="en-US" altLang="en-US" dirty="0"/>
              <a:t>Another slot (Thursday’s slot)?</a:t>
            </a:r>
          </a:p>
          <a:p>
            <a:pPr lvl="1" eaLnBrk="1" hangingPunct="1"/>
            <a:r>
              <a:rPr lang="en-US" altLang="en-US" dirty="0"/>
              <a:t>Joint sessions: </a:t>
            </a:r>
            <a:r>
              <a:rPr lang="en-US" altLang="en-US" dirty="0" err="1"/>
              <a:t>TGak</a:t>
            </a:r>
            <a:r>
              <a:rPr lang="en-US" altLang="en-US" dirty="0"/>
              <a:t>?  </a:t>
            </a:r>
            <a:r>
              <a:rPr lang="en-US" altLang="en-US" dirty="0" err="1"/>
              <a:t>TGaq</a:t>
            </a:r>
            <a:r>
              <a:rPr lang="en-US" altLang="en-US" dirty="0"/>
              <a:t>?</a:t>
            </a:r>
          </a:p>
          <a:p>
            <a:pPr eaLnBrk="1" hangingPunct="1"/>
            <a:r>
              <a:rPr lang="en-US" altLang="en-US" dirty="0"/>
              <a:t>Individuals interested in ARC work are encouraged to also attend AANI SC sessions</a:t>
            </a:r>
          </a:p>
          <a:p>
            <a:pPr eaLnBrk="1" hangingPunct="1"/>
            <a:r>
              <a:rPr lang="en-US" altLang="en-US" dirty="0"/>
              <a:t>Teleconferences:</a:t>
            </a:r>
          </a:p>
          <a:p>
            <a:pPr lvl="1" eaLnBrk="1" hangingPunct="1"/>
            <a:r>
              <a:rPr lang="en-US" altLang="en-US" dirty="0"/>
              <a:t>None planned</a:t>
            </a:r>
          </a:p>
          <a:p>
            <a:pPr lvl="1" eaLnBrk="1" hangingPunct="1"/>
            <a:r>
              <a:rPr lang="en-US" altLang="en-US" dirty="0"/>
              <a:t>May schedule with 10 days notice if discussion warrants</a:t>
            </a:r>
          </a:p>
          <a:p>
            <a:pPr lvl="1" eaLnBrk="1" hangingPunct="1"/>
            <a:endParaRPr lang="en-US"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a:t>IEEE 802.11  </a:t>
            </a:r>
            <a:br>
              <a:rPr lang="en-US" altLang="en-US"/>
            </a:br>
            <a:r>
              <a:rPr lang="en-US" altLang="en-US"/>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May 2017 session</a:t>
            </a:r>
          </a:p>
          <a:p>
            <a:pPr eaLnBrk="1" hangingPunct="1"/>
            <a:endParaRPr lang="en-US" altLang="en-US" sz="2000" dirty="0"/>
          </a:p>
          <a:p>
            <a:pPr eaLnBrk="1" hangingPunct="1"/>
            <a:r>
              <a:rPr lang="en-US" altLang="en-US" sz="2000" dirty="0"/>
              <a:t>Chair: Mark Hamilton (Ruckus/Brocade)</a:t>
            </a:r>
          </a:p>
          <a:p>
            <a:pPr eaLnBrk="1" hangingPunct="1"/>
            <a:r>
              <a:rPr lang="en-US" altLang="en-US" sz="2000" dirty="0"/>
              <a:t>Vice Chair: Joe Levy (</a:t>
            </a:r>
            <a:r>
              <a:rPr lang="en-US" altLang="en-US" sz="2000" dirty="0" err="1"/>
              <a:t>InterDigital</a:t>
            </a:r>
            <a:r>
              <a:rPr lang="en-US" altLang="en-US" sz="2000" dirty="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May 9</a:t>
            </a:r>
            <a:r>
              <a:rPr lang="en-US" altLang="en-US" baseline="30000" dirty="0"/>
              <a:t>th</a:t>
            </a:r>
            <a:r>
              <a:rPr lang="en-US" altLang="en-US" dirty="0"/>
              <a:t>, AM2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a:t>Attendance, etc.</a:t>
            </a:r>
          </a:p>
        </p:txBody>
      </p:sp>
      <p:sp>
        <p:nvSpPr>
          <p:cNvPr id="23555" name="Rectangle 3"/>
          <p:cNvSpPr>
            <a:spLocks noGrp="1" noChangeArrowheads="1"/>
          </p:cNvSpPr>
          <p:nvPr>
            <p:ph idx="1"/>
          </p:nvPr>
        </p:nvSpPr>
        <p:spPr/>
        <p:txBody>
          <a:bodyPr/>
          <a:lstStyle/>
          <a:p>
            <a:pPr eaLnBrk="1" hangingPunct="1"/>
            <a:r>
              <a:rPr lang="en-US" altLang="en-US" sz="2800"/>
              <a:t>Reminders to attendees:</a:t>
            </a:r>
          </a:p>
          <a:p>
            <a:pPr lvl="1" eaLnBrk="1" hangingPunct="1"/>
            <a:r>
              <a:rPr lang="en-US" altLang="en-US" sz="2400"/>
              <a:t>Sign in for .11 attendance credit</a:t>
            </a:r>
          </a:p>
          <a:p>
            <a:pPr lvl="1" eaLnBrk="1" hangingPunct="1"/>
            <a:r>
              <a:rPr lang="en-US" altLang="en-US" sz="2400"/>
              <a:t>Noises off</a:t>
            </a:r>
          </a:p>
          <a:p>
            <a:pPr lvl="1" eaLnBrk="1" hangingPunct="1"/>
            <a:r>
              <a:rPr lang="en-US" altLang="en-US" sz="240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304800" y="609600"/>
            <a:ext cx="8839200" cy="838200"/>
          </a:xfrm>
        </p:spPr>
        <p:txBody>
          <a:bodyPr/>
          <a:lstStyle/>
          <a:p>
            <a:r>
              <a:rPr lang="en-US" altLang="en-US" u="sng"/>
              <a:t>Participants, Patents, and Duty to Inform</a:t>
            </a:r>
            <a:endParaRPr lang="en-US" altLang="en-US"/>
          </a:p>
        </p:txBody>
      </p:sp>
      <p:sp>
        <p:nvSpPr>
          <p:cNvPr id="25603" name="Rectangle 1027"/>
          <p:cNvSpPr>
            <a:spLocks noGrp="1" noChangeArrowheads="1"/>
          </p:cNvSpPr>
          <p:nvPr>
            <p:ph type="body" idx="1"/>
          </p:nvPr>
        </p:nvSpPr>
        <p:spPr>
          <a:xfrm>
            <a:off x="0" y="1524000"/>
            <a:ext cx="9144000" cy="4876800"/>
          </a:xfrm>
        </p:spPr>
        <p:txBody>
          <a:bodyPr/>
          <a:lstStyle/>
          <a:p>
            <a:pPr algn="ctr">
              <a:buFont typeface="Monotype Sorts" charset="2"/>
              <a:buNone/>
            </a:pPr>
            <a:r>
              <a:rPr lang="en-US" altLang="en-US" sz="1600"/>
              <a:t>All participants in this meeting have certain obligations under the IEEE-SA Patent Policy. </a:t>
            </a:r>
          </a:p>
          <a:p>
            <a:pPr lvl="1">
              <a:buFont typeface="Arial" panose="020B0604020202020204"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a:solidFill>
                  <a:srgbClr val="003399"/>
                </a:solidFill>
              </a:rPr>
              <a:t>No duty to perform a patent search</a:t>
            </a:r>
            <a:endParaRPr lang="en-US" altLang="en-US" sz="16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533400"/>
            <a:ext cx="7772400" cy="762000"/>
          </a:xfrm>
        </p:spPr>
        <p:txBody>
          <a:bodyPr/>
          <a:lstStyle/>
          <a:p>
            <a:r>
              <a:rPr lang="en-GB" altLang="en-US" u="sng"/>
              <a:t>Patent Related Links</a:t>
            </a:r>
            <a:endParaRPr lang="en-US" altLang="en-US" u="sng"/>
          </a:p>
        </p:txBody>
      </p:sp>
      <p:sp>
        <p:nvSpPr>
          <p:cNvPr id="27651" name="Rectangle 3"/>
          <p:cNvSpPr>
            <a:spLocks noGrp="1" noChangeArrowheads="1"/>
          </p:cNvSpPr>
          <p:nvPr>
            <p:ph type="body" idx="1"/>
          </p:nvPr>
        </p:nvSpPr>
        <p:spPr>
          <a:xfrm>
            <a:off x="0" y="1524000"/>
            <a:ext cx="8991600" cy="3581400"/>
          </a:xfrm>
        </p:spPr>
        <p:txBody>
          <a:bodyPr/>
          <a:lstStyle/>
          <a:p>
            <a:pPr lvl="1">
              <a:lnSpc>
                <a:spcPct val="90000"/>
              </a:lnSpc>
              <a:buFont typeface="Monotype Sorts" charset="2"/>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400">
                <a:cs typeface="Times New Roman" panose="02020603050405020304" pitchFamily="18" charset="0"/>
              </a:rPr>
              <a:t>	Patent Policy is stated in these sources:</a:t>
            </a:r>
          </a:p>
          <a:p>
            <a:pPr lvl="1">
              <a:lnSpc>
                <a:spcPct val="90000"/>
              </a:lnSpc>
              <a:buFont typeface="Monotype Sorts" charset="2"/>
              <a:buNone/>
            </a:pPr>
            <a:r>
              <a:rPr lang="en-GB" altLang="en-US" sz="2400"/>
              <a:t>		IEEE-SA Standards Boards Bylaws</a:t>
            </a:r>
          </a:p>
          <a:p>
            <a:pPr lvl="1">
              <a:lnSpc>
                <a:spcPct val="90000"/>
              </a:lnSpc>
              <a:buFont typeface="Monotype Sorts" charset="2"/>
              <a:buNone/>
            </a:pPr>
            <a:r>
              <a:rPr lang="en-US" altLang="en-US" sz="2100"/>
              <a:t>		</a:t>
            </a:r>
            <a:r>
              <a:rPr lang="en-US" altLang="en-US" sz="2100" i="1"/>
              <a:t>http://standards.ieee.org/develop/policies/bylaws/sect6-7.html#6</a:t>
            </a:r>
          </a:p>
          <a:p>
            <a:pPr lvl="1">
              <a:lnSpc>
                <a:spcPct val="90000"/>
              </a:lnSpc>
              <a:buFont typeface="Monotype Sorts" charset="2"/>
              <a:buNone/>
            </a:pPr>
            <a:r>
              <a:rPr lang="en-GB" altLang="en-US" sz="2400"/>
              <a:t>		IEEE-SA Standards Board Operations Manual</a:t>
            </a:r>
          </a:p>
          <a:p>
            <a:pPr lvl="1">
              <a:lnSpc>
                <a:spcPct val="90000"/>
              </a:lnSpc>
              <a:buFont typeface="Monotype Sorts" charset="2"/>
              <a:buNone/>
            </a:pPr>
            <a:r>
              <a:rPr lang="en-US" altLang="en-US" sz="2400"/>
              <a:t>		</a:t>
            </a:r>
            <a:r>
              <a:rPr lang="en-US" altLang="en-US" sz="2100" i="1"/>
              <a:t>http://standards.ieee.org/develop/policies/opman/sect6.html#6.3</a:t>
            </a:r>
            <a:endParaRPr lang="en-US" altLang="en-US" sz="2400"/>
          </a:p>
          <a:p>
            <a:pPr lvl="1">
              <a:lnSpc>
                <a:spcPct val="90000"/>
              </a:lnSpc>
              <a:buFont typeface="Monotype Sorts" charset="2"/>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charset="2"/>
              <a:buNone/>
            </a:pPr>
            <a:r>
              <a:rPr lang="en-US" altLang="en-US" sz="2400"/>
              <a:t>		</a:t>
            </a:r>
            <a:r>
              <a:rPr lang="en-US" altLang="en-US" sz="2100" i="1"/>
              <a:t>http://standards.ieee.org/about/sasb/patcom/materials.html</a:t>
            </a:r>
          </a:p>
        </p:txBody>
      </p:sp>
      <p:sp>
        <p:nvSpPr>
          <p:cNvPr id="27652"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 typeface="Monotype Sorts" charset="2"/>
              <a:buNone/>
            </a:pP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This slide set is available at https://development.standards.ieee.org/myproject/Public/mytools/mob/slideset.ppt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29699" name="Rectangle 1027"/>
          <p:cNvSpPr>
            <a:spLocks noGrp="1" noChangeArrowheads="1"/>
          </p:cNvSpPr>
          <p:nvPr>
            <p:ph type="body" idx="1"/>
          </p:nvPr>
        </p:nvSpPr>
        <p:spPr/>
        <p:txBody>
          <a:bodyPr/>
          <a:lstStyle/>
          <a:p>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a:t>Either speak up now or</a:t>
            </a:r>
          </a:p>
          <a:p>
            <a:pPr lvl="1">
              <a:buFont typeface="Arial" panose="020B0604020202020204" pitchFamily="34" charset="0"/>
              <a:buChar char="•"/>
            </a:pPr>
            <a:r>
              <a:rPr lang="en-US" altLang="en-US"/>
              <a:t>Provide the chair of this group with the identity of the holder(s) of any and all such claims as soon as possible or</a:t>
            </a:r>
          </a:p>
          <a:p>
            <a:pPr lvl="1">
              <a:buFont typeface="Arial" panose="020B0604020202020204" pitchFamily="34" charset="0"/>
              <a:buChar char="•"/>
            </a:pPr>
            <a:r>
              <a:rPr lang="en-US" altLang="en-US"/>
              <a:t>Cause an LOA to be submitted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a:t>Participation in IEEE 802 Meetings</a:t>
            </a:r>
          </a:p>
        </p:txBody>
      </p:sp>
      <p:sp>
        <p:nvSpPr>
          <p:cNvPr id="5" name="Text Box 5"/>
          <p:cNvSpPr txBox="1">
            <a:spLocks noGrp="1" noChangeArrowheads="1"/>
          </p:cNvSpPr>
          <p:nvPr>
            <p:ph idx="1"/>
          </p:nvPr>
        </p:nvSpPr>
        <p:spPr bwMode="auto">
          <a:xfrm>
            <a:off x="609600" y="1524000"/>
            <a:ext cx="7924800" cy="495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GB" altLang="en-US" sz="1600" b="1" dirty="0">
                <a:ea typeface="MS Gothic" panose="020B0609070205080204" pitchFamily="49" charset="-128"/>
              </a:rPr>
              <a:t>All participation in IEEE 802 Working Group meetings is on an individual basis</a:t>
            </a:r>
          </a:p>
          <a:p>
            <a:pPr>
              <a:spcBef>
                <a:spcPts val="600"/>
              </a:spcBef>
              <a:buClrTx/>
              <a:buFontTx/>
              <a:buNone/>
            </a:pPr>
            <a:r>
              <a:rPr lang="en-GB" altLang="en-US" sz="1400" b="1" i="1" dirty="0">
                <a:ea typeface="MS Gothic" panose="020B0609070205080204" pitchFamily="49" charset="-128"/>
              </a:rPr>
              <a:t>•     </a:t>
            </a:r>
            <a:r>
              <a:rPr lang="en-GB" altLang="en-US" sz="1400" b="1" dirty="0">
                <a:ea typeface="MS Gothic" panose="020B0609070205080204" pitchFamily="49" charset="-128"/>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hlinkClick r:id="rId3"/>
              </a:rPr>
              <a:t>https://standards.ieee.org/develop/policies/bylaws/sb_bylaws.pdf</a:t>
            </a:r>
            <a:r>
              <a:rPr lang="en-GB" altLang="en-US" sz="1400" b="1" u="sng" dirty="0">
                <a:solidFill>
                  <a:srgbClr val="CCCCFF"/>
                </a:solidFill>
                <a:ea typeface="MS Gothic" panose="020B0609070205080204" pitchFamily="49" charset="-128"/>
              </a:rPr>
              <a:t> </a:t>
            </a:r>
            <a:r>
              <a:rPr lang="en-GB" altLang="en-US" sz="1400" b="1" dirty="0">
                <a:ea typeface="MS Gothic" panose="020B0609070205080204" pitchFamily="49" charset="-128"/>
              </a:rPr>
              <a:t>section 5.2.1)</a:t>
            </a:r>
          </a:p>
          <a:p>
            <a:pPr>
              <a:spcBef>
                <a:spcPts val="600"/>
              </a:spcBef>
              <a:buClrTx/>
              <a:buFontTx/>
              <a:buNone/>
            </a:pPr>
            <a:r>
              <a:rPr lang="en-GB" altLang="en-US" sz="1400" b="1"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spcBef>
                <a:spcPts val="600"/>
              </a:spcBef>
              <a:buNone/>
            </a:pPr>
            <a:r>
              <a:rPr lang="en-GB" altLang="en-US" sz="1400" dirty="0">
                <a:ea typeface="MS Gothic" panose="020B0609070205080204" pitchFamily="49" charset="-128"/>
              </a:rPr>
              <a:t>•    </a:t>
            </a: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a:spcBef>
                <a:spcPts val="600"/>
              </a:spcBef>
              <a:buNone/>
            </a:pPr>
            <a:r>
              <a:rPr lang="en-GB" altLang="en-US" sz="1400" dirty="0">
                <a:ea typeface="MS Gothic" panose="020B0609070205080204" pitchFamily="49" charset="-128"/>
              </a:rPr>
              <a:t>•    </a:t>
            </a: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dirty="0">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section 5.2.1.3 and the IEEE 802 LMSC Working Group Policies and Procedures, subclause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spcBef>
                <a:spcPts val="600"/>
              </a:spcBef>
              <a:buClrTx/>
              <a:buFontTx/>
              <a:buNone/>
            </a:pPr>
            <a:endParaRPr lang="en-GB" altLang="en-US" sz="1600" b="1" dirty="0">
              <a:ea typeface="MS Gothic" panose="020B0609070205080204" pitchFamily="49" charset="-128"/>
            </a:endParaRPr>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25678</TotalTime>
  <Words>1487</Words>
  <Application>Microsoft Office PowerPoint</Application>
  <PresentationFormat>On-screen Show (4:3)</PresentationFormat>
  <Paragraphs>217</Paragraphs>
  <Slides>25</Slides>
  <Notes>11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3" baseType="lpstr">
      <vt:lpstr>MS Gothic</vt:lpstr>
      <vt:lpstr>ＭＳ Ｐゴシック</vt:lpstr>
      <vt:lpstr>Arial</vt:lpstr>
      <vt:lpstr>Helvetica</vt:lpstr>
      <vt:lpstr>Monotype Sorts</vt:lpstr>
      <vt:lpstr>Times New Roman</vt:lpstr>
      <vt:lpstr>802-11-Submission</vt:lpstr>
      <vt:lpstr>Document</vt:lpstr>
      <vt:lpstr>ARC-SC-agenda-May-2017 </vt:lpstr>
      <vt:lpstr>Abstract</vt:lpstr>
      <vt:lpstr>IEEE 802.11   Architecture Standing Committee</vt:lpstr>
      <vt:lpstr>Tuesday, May 9th, AM2</vt:lpstr>
      <vt:lpstr>Attendance, etc.</vt:lpstr>
      <vt:lpstr>Participants, Patents, and Duty to Inform</vt:lpstr>
      <vt:lpstr>Patent Related Links</vt:lpstr>
      <vt:lpstr>Call for Potentially Essential Patents</vt:lpstr>
      <vt:lpstr>Participation in IEEE 802 Meetings</vt:lpstr>
      <vt:lpstr>Other Guidelines for IEEE WG Meetings</vt:lpstr>
      <vt:lpstr>ARC Agenda – May 2017</vt:lpstr>
      <vt:lpstr>ARC Minutes</vt:lpstr>
      <vt:lpstr>IEEE 1588 mapping to IEEE 802.11</vt:lpstr>
      <vt:lpstr>IEEE 802 activities directly related to IEEE 802.11 ARC</vt:lpstr>
      <vt:lpstr>IETF/802 coordination </vt:lpstr>
      <vt:lpstr>Design Pattern for MIB attributes</vt:lpstr>
      <vt:lpstr>Discussion on YANG/NETCONF models</vt:lpstr>
      <vt:lpstr>AP/DS/Portal architecture and 802 concepts</vt:lpstr>
      <vt:lpstr>What is an ESS?</vt:lpstr>
      <vt:lpstr>What is an ESS?  (Continued)</vt:lpstr>
      <vt:lpstr>What is an ESS? – Direction?</vt:lpstr>
      <vt:lpstr>Wednesday, May 10th, AM1</vt:lpstr>
      <vt:lpstr>Thursday, May 11th, AM1</vt:lpstr>
      <vt:lpstr>ARC Future Activities &amp; sessions</vt:lpstr>
      <vt:lpstr>Planning for July 2017</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mhamilto@brocade.com</cp:lastModifiedBy>
  <cp:revision>470</cp:revision>
  <cp:lastPrinted>1998-02-10T13:28:06Z</cp:lastPrinted>
  <dcterms:created xsi:type="dcterms:W3CDTF">2009-07-15T16:38:20Z</dcterms:created>
  <dcterms:modified xsi:type="dcterms:W3CDTF">2017-05-07T09:36:10Z</dcterms:modified>
</cp:coreProperties>
</file>