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28" r:id="rId19"/>
    <p:sldId id="329" r:id="rId20"/>
    <p:sldId id="330" r:id="rId21"/>
    <p:sldId id="332" r:id="rId22"/>
    <p:sldId id="273" r:id="rId23"/>
    <p:sldId id="274" r:id="rId24"/>
    <p:sldId id="275" r:id="rId25"/>
    <p:sldId id="289" r:id="rId26"/>
    <p:sldId id="326" r:id="rId27"/>
    <p:sldId id="325" r:id="rId28"/>
    <p:sldId id="327" r:id="rId29"/>
    <p:sldId id="277" r:id="rId30"/>
    <p:sldId id="288" r:id="rId31"/>
    <p:sldId id="278" r:id="rId32"/>
    <p:sldId id="279" r:id="rId33"/>
    <p:sldId id="280" r:id="rId34"/>
    <p:sldId id="281" r:id="rId35"/>
    <p:sldId id="333" r:id="rId36"/>
    <p:sldId id="334" r:id="rId37"/>
    <p:sldId id="335" r:id="rId38"/>
    <p:sldId id="336" r:id="rId39"/>
    <p:sldId id="282" r:id="rId40"/>
    <p:sldId id="283" r:id="rId41"/>
    <p:sldId id="284" r:id="rId42"/>
    <p:sldId id="361" r:id="rId43"/>
    <p:sldId id="290" r:id="rId44"/>
    <p:sldId id="301" r:id="rId45"/>
    <p:sldId id="373" r:id="rId46"/>
    <p:sldId id="291" r:id="rId47"/>
    <p:sldId id="292" r:id="rId48"/>
    <p:sldId id="293" r:id="rId49"/>
    <p:sldId id="294" r:id="rId50"/>
    <p:sldId id="295" r:id="rId51"/>
    <p:sldId id="296" r:id="rId52"/>
    <p:sldId id="298" r:id="rId53"/>
    <p:sldId id="299" r:id="rId54"/>
    <p:sldId id="300" r:id="rId55"/>
    <p:sldId id="377" r:id="rId56"/>
    <p:sldId id="302" r:id="rId57"/>
    <p:sldId id="303" r:id="rId58"/>
    <p:sldId id="304" r:id="rId59"/>
    <p:sldId id="305" r:id="rId60"/>
    <p:sldId id="306" r:id="rId61"/>
    <p:sldId id="307" r:id="rId62"/>
    <p:sldId id="308" r:id="rId63"/>
    <p:sldId id="310" r:id="rId64"/>
    <p:sldId id="311" r:id="rId65"/>
    <p:sldId id="312" r:id="rId66"/>
    <p:sldId id="309" r:id="rId67"/>
    <p:sldId id="313" r:id="rId68"/>
    <p:sldId id="314" r:id="rId69"/>
    <p:sldId id="315" r:id="rId70"/>
    <p:sldId id="316" r:id="rId71"/>
    <p:sldId id="317" r:id="rId72"/>
    <p:sldId id="318" r:id="rId73"/>
    <p:sldId id="319" r:id="rId74"/>
    <p:sldId id="320" r:id="rId75"/>
    <p:sldId id="378" r:id="rId76"/>
    <p:sldId id="321" r:id="rId77"/>
    <p:sldId id="322" r:id="rId78"/>
    <p:sldId id="323" r:id="rId79"/>
    <p:sldId id="324" r:id="rId80"/>
    <p:sldId id="337" r:id="rId81"/>
    <p:sldId id="338" r:id="rId82"/>
    <p:sldId id="339" r:id="rId83"/>
    <p:sldId id="340" r:id="rId84"/>
    <p:sldId id="341" r:id="rId85"/>
    <p:sldId id="342" r:id="rId86"/>
    <p:sldId id="343" r:id="rId87"/>
    <p:sldId id="344" r:id="rId88"/>
    <p:sldId id="345" r:id="rId89"/>
    <p:sldId id="347" r:id="rId90"/>
    <p:sldId id="348" r:id="rId91"/>
    <p:sldId id="379" r:id="rId92"/>
    <p:sldId id="362" r:id="rId93"/>
    <p:sldId id="363" r:id="rId94"/>
    <p:sldId id="364" r:id="rId95"/>
    <p:sldId id="365" r:id="rId96"/>
    <p:sldId id="366" r:id="rId97"/>
    <p:sldId id="367" r:id="rId98"/>
    <p:sldId id="368" r:id="rId99"/>
    <p:sldId id="369" r:id="rId100"/>
    <p:sldId id="376" r:id="rId101"/>
    <p:sldId id="351" r:id="rId102"/>
    <p:sldId id="352" r:id="rId103"/>
    <p:sldId id="353" r:id="rId104"/>
    <p:sldId id="354" r:id="rId105"/>
    <p:sldId id="355" r:id="rId106"/>
    <p:sldId id="356" r:id="rId107"/>
    <p:sldId id="357" r:id="rId108"/>
    <p:sldId id="358" r:id="rId109"/>
    <p:sldId id="359" r:id="rId110"/>
    <p:sldId id="360" r:id="rId111"/>
    <p:sldId id="370" r:id="rId112"/>
    <p:sldId id="371" r:id="rId113"/>
    <p:sldId id="372" r:id="rId114"/>
    <p:sldId id="287" r:id="rId115"/>
    <p:sldId id="375" r:id="rId116"/>
    <p:sldId id="374"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366"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172"/>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802.11-17/0555r5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544-03-00ax-tgax-teleconference-minutes-from-march-to-april-2017.docx" TargetMode="External"/><Relationship Id="rId7" Type="http://schemas.openxmlformats.org/officeDocument/2006/relationships/hyperlink" Target="https://mentor.ieee.org/802.11/dcn/17/11-17-0155-01-00ax-11ax-mac-ad-hoc-minutes.docx" TargetMode="External"/><Relationship Id="rId2" Type="http://schemas.openxmlformats.org/officeDocument/2006/relationships/hyperlink" Target="https://mentor.ieee.org/802.11/dcn/17/11-17-0454-01-00ax-tgax-march-2017-vancouver-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494-00-00ax-march-2017-vancouver-phy-ad-hoc-meeting-minutes.docx" TargetMode="External"/><Relationship Id="rId5" Type="http://schemas.openxmlformats.org/officeDocument/2006/relationships/hyperlink" Target="https://mentor.ieee.org/802.11/dcn/17/11-17-0495-00-00ax-tgax-mu-ad-hoc-minutes-march-2017.docx" TargetMode="External"/><Relationship Id="rId4" Type="http://schemas.openxmlformats.org/officeDocument/2006/relationships/hyperlink" Target="https://mentor.ieee.org/802.11/dcn/17/11-17-0504-00-00ax-spatial-reuse-ad-hoc-group-march-2017-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1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#305</a:t>
            </a:r>
            <a:endParaRPr lang="en-US" dirty="0"/>
          </a:p>
        </p:txBody>
      </p:sp>
      <p:sp>
        <p:nvSpPr>
          <p:cNvPr id="3" name="Content Placeholder 2"/>
          <p:cNvSpPr>
            <a:spLocks noGrp="1"/>
          </p:cNvSpPr>
          <p:nvPr>
            <p:ph idx="1"/>
          </p:nvPr>
        </p:nvSpPr>
        <p:spPr/>
        <p:txBody>
          <a:bodyPr/>
          <a:lstStyle/>
          <a:p>
            <a:r>
              <a:rPr lang="en-US" altLang="zh-CN" dirty="0"/>
              <a:t>Move to accept resolutions to the following CIDs</a:t>
            </a:r>
            <a:r>
              <a:rPr lang="en-US" altLang="zh-CN" dirty="0">
                <a:solidFill>
                  <a:srgbClr val="FF0000"/>
                </a:solidFill>
              </a:rPr>
              <a:t> </a:t>
            </a:r>
            <a:r>
              <a:rPr lang="en-US" altLang="zh-CN" dirty="0"/>
              <a:t>and the corresponding spec text modification as in </a:t>
            </a:r>
            <a:r>
              <a:rPr lang="en-US" altLang="zh-CN" dirty="0" smtClean="0"/>
              <a:t>11-17/0232r</a:t>
            </a:r>
            <a:r>
              <a:rPr lang="en-US" altLang="zh-CN" dirty="0" smtClean="0">
                <a:solidFill>
                  <a:schemeClr val="tx1"/>
                </a:solidFill>
              </a:rPr>
              <a:t>4</a:t>
            </a:r>
            <a:endParaRPr lang="en-US" altLang="zh-CN" dirty="0">
              <a:solidFill>
                <a:schemeClr val="tx1"/>
              </a:solidFill>
            </a:endParaRPr>
          </a:p>
          <a:p>
            <a:pPr lvl="1"/>
            <a:r>
              <a:rPr lang="en-US" altLang="zh-CN" sz="2400" b="1" dirty="0"/>
              <a:t>CID </a:t>
            </a:r>
            <a:r>
              <a:rPr lang="en-GB" sz="2400" b="1" dirty="0"/>
              <a:t>5101, 5102, 5103, 5297, 5298, </a:t>
            </a:r>
            <a:r>
              <a:rPr lang="en-GB" sz="2400" b="1" dirty="0" smtClean="0"/>
              <a:t>5299, </a:t>
            </a:r>
            <a:r>
              <a:rPr lang="en-GB" sz="2400" b="1" dirty="0"/>
              <a:t>7513, 8848, 8849, 8850, 8851, 8852, 8853, 8854, 8855, 8856, 8857, 8858, 8985, 9158, 9159, 9160, 9166, 9167, 10114, 10395</a:t>
            </a:r>
            <a:endParaRPr lang="en-US" b="1" dirty="0" smtClean="0"/>
          </a:p>
          <a:p>
            <a:r>
              <a:rPr lang="en-GB" dirty="0"/>
              <a:t>Move: </a:t>
            </a:r>
            <a:r>
              <a:rPr lang="en-US" dirty="0" err="1" smtClean="0"/>
              <a:t>Qinghua</a:t>
            </a:r>
            <a:r>
              <a:rPr lang="en-US" dirty="0" smtClean="0"/>
              <a:t> </a:t>
            </a:r>
            <a:r>
              <a:rPr lang="en-US" dirty="0"/>
              <a:t>		Second: </a:t>
            </a:r>
            <a:r>
              <a:rPr lang="en-US" dirty="0" smtClean="0"/>
              <a:t> Po-Kai Huang</a:t>
            </a:r>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659867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CID 4905 in clause 28.2 and the corresponding spec text modification as in </a:t>
            </a:r>
            <a:r>
              <a:rPr lang="en-US" altLang="zh-CN" dirty="0" smtClean="0"/>
              <a:t>11-17/233r5</a:t>
            </a:r>
          </a:p>
          <a:p>
            <a:endParaRPr lang="en-US" altLang="zh-CN" dirty="0"/>
          </a:p>
          <a:p>
            <a:r>
              <a:rPr lang="en-US" altLang="zh-CN" dirty="0" smtClean="0"/>
              <a:t>Move: </a:t>
            </a:r>
            <a:r>
              <a:rPr lang="en-US" dirty="0" err="1"/>
              <a:t>Qinghua</a:t>
            </a:r>
            <a:r>
              <a:rPr lang="en-US" dirty="0"/>
              <a:t> </a:t>
            </a:r>
            <a:endParaRPr lang="en-US" dirty="0" smtClean="0"/>
          </a:p>
          <a:p>
            <a:r>
              <a:rPr lang="en-US" altLang="zh-CN" dirty="0" smtClean="0"/>
              <a:t>Second</a:t>
            </a:r>
            <a:r>
              <a:rPr lang="en-US" altLang="zh-CN" dirty="0" smtClean="0"/>
              <a:t>: Po-Kai Huang</a:t>
            </a:r>
          </a:p>
          <a:p>
            <a:r>
              <a:rPr lang="en-US"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0115764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CID 9619 for clause 9.2.4 and 6.4.4 and the corresponding spec text modification as in </a:t>
            </a:r>
            <a:r>
              <a:rPr lang="en-US" altLang="zh-CN" dirty="0" smtClean="0"/>
              <a:t>11-17/736r0</a:t>
            </a:r>
          </a:p>
          <a:p>
            <a:endParaRPr lang="en-US" altLang="zh-CN" dirty="0"/>
          </a:p>
          <a:p>
            <a:r>
              <a:rPr lang="en-US" altLang="zh-CN" dirty="0" smtClean="0"/>
              <a:t>Move: </a:t>
            </a:r>
            <a:r>
              <a:rPr lang="en-US" dirty="0" err="1"/>
              <a:t>Qinghua</a:t>
            </a:r>
            <a:r>
              <a:rPr lang="en-US" dirty="0"/>
              <a:t> </a:t>
            </a:r>
            <a:endParaRPr lang="en-US" dirty="0" smtClean="0"/>
          </a:p>
          <a:p>
            <a:r>
              <a:rPr lang="en-US" altLang="zh-CN" dirty="0" smtClean="0"/>
              <a:t>Second</a:t>
            </a:r>
            <a:r>
              <a:rPr lang="en-US" altLang="zh-CN" dirty="0" smtClean="0"/>
              <a:t>: </a:t>
            </a:r>
            <a:r>
              <a:rPr lang="en-US" altLang="zh-CN" dirty="0" err="1" smtClean="0"/>
              <a:t>po-Kai</a:t>
            </a:r>
            <a:r>
              <a:rPr lang="en-US" altLang="zh-CN" dirty="0" smtClean="0"/>
              <a:t> Huang</a:t>
            </a:r>
          </a:p>
          <a:p>
            <a:r>
              <a:rPr lang="en-US" altLang="zh-CN" dirty="0" smtClean="0"/>
              <a:t>Accepted with no objection</a:t>
            </a:r>
            <a:endParaRPr lang="en-US" altLang="zh-CN" dirty="0"/>
          </a:p>
          <a:p>
            <a:pPr lvl="1"/>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06463262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a:t>
            </a:r>
            <a:r>
              <a:rPr lang="en-US" altLang="zh-CN" dirty="0" smtClean="0"/>
              <a:t>and </a:t>
            </a:r>
            <a:r>
              <a:rPr lang="en-US" altLang="zh-CN" dirty="0"/>
              <a:t>the corresponding spec text modification to clause 28.3.10 as in </a:t>
            </a:r>
            <a:r>
              <a:rPr lang="en-US" altLang="zh-CN" dirty="0" smtClean="0"/>
              <a:t>11-17/0288r2</a:t>
            </a:r>
            <a:endParaRPr lang="en-US" altLang="zh-CN" dirty="0"/>
          </a:p>
          <a:p>
            <a:pPr lvl="1"/>
            <a:r>
              <a:rPr lang="en-US" altLang="zh-CN" dirty="0"/>
              <a:t>CID </a:t>
            </a:r>
            <a:r>
              <a:rPr lang="en-GB" altLang="zh-CN" dirty="0"/>
              <a:t>8951, 4890, 4922, 8952, 4923, 8953, 4924, 8954, 5271, 8955, </a:t>
            </a:r>
            <a:br>
              <a:rPr lang="en-GB" altLang="zh-CN" dirty="0"/>
            </a:br>
            <a:r>
              <a:rPr lang="en-GB" altLang="zh-CN" dirty="0"/>
              <a:t>9554, 4891, 6118, 8155, 10066, 10217, 5272, 8958, 8959, 8960, </a:t>
            </a:r>
            <a:br>
              <a:rPr lang="en-GB" altLang="zh-CN" dirty="0"/>
            </a:br>
            <a:r>
              <a:rPr lang="en-GB" altLang="zh-CN" dirty="0"/>
              <a:t>5273, 8961, 8962, 8963, 10067, 8115, 8964, 3095, 8965, 8966, </a:t>
            </a:r>
            <a:br>
              <a:rPr lang="en-GB" altLang="zh-CN" dirty="0"/>
            </a:br>
            <a:r>
              <a:rPr lang="en-GB" altLang="zh-CN" dirty="0"/>
              <a:t>8968, 10219 </a:t>
            </a:r>
            <a:endParaRPr lang="en-GB" altLang="zh-CN" dirty="0" smtClean="0"/>
          </a:p>
          <a:p>
            <a:pPr lvl="1"/>
            <a:endParaRPr lang="en-GB" altLang="zh-CN" dirty="0"/>
          </a:p>
          <a:p>
            <a:pPr lvl="1"/>
            <a:r>
              <a:rPr lang="en-GB" altLang="zh-CN" dirty="0" smtClean="0"/>
              <a:t>Move: Yujin Noh</a:t>
            </a:r>
          </a:p>
          <a:p>
            <a:pPr lvl="1"/>
            <a:r>
              <a:rPr lang="en-GB" altLang="zh-CN" dirty="0" smtClean="0"/>
              <a:t>Second</a:t>
            </a:r>
            <a:r>
              <a:rPr lang="en-GB" altLang="zh-CN" dirty="0" smtClean="0"/>
              <a:t>: Ron Porat</a:t>
            </a:r>
          </a:p>
          <a:p>
            <a:pPr lvl="1"/>
            <a:r>
              <a:rPr lang="en-GB" altLang="zh-CN" dirty="0" smtClean="0"/>
              <a:t>Accepted with no objection</a:t>
            </a:r>
            <a:endParaRPr lang="en-GB" altLang="zh-CN" dirty="0" smtClean="0"/>
          </a:p>
          <a:p>
            <a:pPr lvl="1"/>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8784401"/>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#309</a:t>
            </a:r>
            <a:endParaRPr lang="en-US" dirty="0"/>
          </a:p>
        </p:txBody>
      </p:sp>
      <p:sp>
        <p:nvSpPr>
          <p:cNvPr id="3" name="Content Placeholder 2"/>
          <p:cNvSpPr>
            <a:spLocks noGrp="1"/>
          </p:cNvSpPr>
          <p:nvPr>
            <p:ph idx="1"/>
          </p:nvPr>
        </p:nvSpPr>
        <p:spPr/>
        <p:txBody>
          <a:bodyPr/>
          <a:lstStyle/>
          <a:p>
            <a:r>
              <a:rPr lang="en-US" altLang="zh-CN" dirty="0" smtClean="0"/>
              <a:t>Move to accept comment </a:t>
            </a:r>
            <a:r>
              <a:rPr lang="en-US" altLang="zh-CN" dirty="0"/>
              <a:t>resolution to the following CIDs and the corresponding spec text modification to clause 28.3.10.8 as in </a:t>
            </a:r>
            <a:r>
              <a:rPr lang="en-US" altLang="zh-CN" dirty="0" smtClean="0"/>
              <a:t>11-17/0289r2</a:t>
            </a:r>
            <a:endParaRPr lang="en-US" altLang="zh-CN" dirty="0"/>
          </a:p>
          <a:p>
            <a:pPr lvl="1"/>
            <a:r>
              <a:rPr lang="en-US" altLang="zh-CN" dirty="0"/>
              <a:t>CID 10060 and </a:t>
            </a:r>
            <a:r>
              <a:rPr lang="en-US" altLang="zh-CN" dirty="0" smtClean="0"/>
              <a:t>10061</a:t>
            </a:r>
          </a:p>
          <a:p>
            <a:pPr lvl="1"/>
            <a:endParaRPr lang="en-US" altLang="zh-CN" dirty="0"/>
          </a:p>
          <a:p>
            <a:pPr lvl="1"/>
            <a:r>
              <a:rPr lang="en-GB" altLang="zh-CN" dirty="0" smtClean="0"/>
              <a:t>Move: Yujin Noh</a:t>
            </a:r>
          </a:p>
          <a:p>
            <a:pPr lvl="1"/>
            <a:r>
              <a:rPr lang="en-GB" altLang="zh-CN" dirty="0" smtClean="0"/>
              <a:t>Second</a:t>
            </a:r>
            <a:r>
              <a:rPr lang="en-GB" altLang="zh-CN" dirty="0" smtClean="0"/>
              <a:t>: Ron Porat</a:t>
            </a:r>
          </a:p>
          <a:p>
            <a:pPr lvl="1"/>
            <a:r>
              <a:rPr lang="en-GB" altLang="zh-CN" dirty="0" smtClean="0"/>
              <a:t>Accepted with no objection</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4000864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#310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a:t>
            </a:r>
            <a:r>
              <a:rPr lang="en-US" altLang="zh-CN" dirty="0" smtClean="0"/>
              <a:t>following CIDs and </a:t>
            </a:r>
            <a:r>
              <a:rPr lang="en-US" altLang="zh-CN" dirty="0"/>
              <a:t>the corresponding spec text modification to clause 28.3.18 as in </a:t>
            </a:r>
            <a:r>
              <a:rPr lang="en-US" altLang="zh-CN" dirty="0" smtClean="0"/>
              <a:t>11-17/0290r5</a:t>
            </a:r>
            <a:endParaRPr lang="en-US" altLang="zh-CN" dirty="0"/>
          </a:p>
          <a:p>
            <a:pPr lvl="1"/>
            <a:r>
              <a:rPr lang="en-US" altLang="zh-CN" dirty="0"/>
              <a:t>CID </a:t>
            </a:r>
            <a:r>
              <a:rPr lang="en-GB" altLang="zh-CN" dirty="0"/>
              <a:t>7231, 9037, 7835, 9038, 5070, 5071, 5072, 5073, 5074, 3314, </a:t>
            </a:r>
            <a:br>
              <a:rPr lang="en-GB" altLang="zh-CN" dirty="0"/>
            </a:br>
            <a:r>
              <a:rPr lang="en-GB" altLang="zh-CN" dirty="0"/>
              <a:t>3392, 3659, 3746, 4127, 4230, 7836, 9039, 3560, 3724, 4122, </a:t>
            </a:r>
            <a:br>
              <a:rPr lang="en-GB" altLang="zh-CN" dirty="0"/>
            </a:br>
            <a:r>
              <a:rPr lang="en-GB" altLang="zh-CN" dirty="0"/>
              <a:t>4256, 9079, 4877, 4878, 8572, 10069, 10070, 4879 </a:t>
            </a:r>
            <a:endParaRPr lang="en-GB" altLang="zh-CN" dirty="0" smtClean="0"/>
          </a:p>
          <a:p>
            <a:pPr lvl="1"/>
            <a:endParaRPr lang="en-GB" altLang="zh-CN" dirty="0"/>
          </a:p>
          <a:p>
            <a:pPr lvl="1"/>
            <a:r>
              <a:rPr lang="en-GB" altLang="zh-CN" dirty="0" smtClean="0"/>
              <a:t>Move: Yujin </a:t>
            </a:r>
            <a:r>
              <a:rPr lang="en-GB" altLang="zh-CN" dirty="0" smtClean="0"/>
              <a:t>Noh</a:t>
            </a:r>
          </a:p>
          <a:p>
            <a:pPr lvl="1"/>
            <a:r>
              <a:rPr lang="en-GB" altLang="zh-CN" dirty="0" smtClean="0"/>
              <a:t>Second: Ron Porat</a:t>
            </a:r>
          </a:p>
          <a:p>
            <a:pPr lvl="1"/>
            <a:r>
              <a:rPr lang="en-GB"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7480556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#311</a:t>
            </a:r>
            <a:endParaRPr lang="en-US" dirty="0"/>
          </a:p>
        </p:txBody>
      </p:sp>
      <p:sp>
        <p:nvSpPr>
          <p:cNvPr id="3" name="Content Placeholder 2"/>
          <p:cNvSpPr>
            <a:spLocks noGrp="1"/>
          </p:cNvSpPr>
          <p:nvPr>
            <p:ph idx="1"/>
          </p:nvPr>
        </p:nvSpPr>
        <p:spPr/>
        <p:txBody>
          <a:bodyPr/>
          <a:lstStyle/>
          <a:p>
            <a:r>
              <a:rPr lang="en-US" altLang="zh-CN" dirty="0" smtClean="0"/>
              <a:t>Move to accept comment </a:t>
            </a:r>
            <a:r>
              <a:rPr lang="en-US" altLang="zh-CN" dirty="0"/>
              <a:t>resolution to the </a:t>
            </a:r>
            <a:r>
              <a:rPr lang="en-US" altLang="zh-CN" dirty="0" smtClean="0"/>
              <a:t>following </a:t>
            </a:r>
            <a:r>
              <a:rPr lang="en-US" altLang="zh-CN" dirty="0"/>
              <a:t>CIDs and the corresponding spec text modification to clause 3.2 and 28.3 as in </a:t>
            </a:r>
            <a:r>
              <a:rPr lang="en-US" altLang="zh-CN" dirty="0" smtClean="0"/>
              <a:t>11-17/0698r2</a:t>
            </a:r>
            <a:endParaRPr lang="en-US" altLang="zh-CN" dirty="0"/>
          </a:p>
          <a:p>
            <a:pPr lvl="1"/>
            <a:r>
              <a:rPr lang="en-US" altLang="zh-CN" dirty="0"/>
              <a:t>CID </a:t>
            </a:r>
            <a:r>
              <a:rPr lang="en-GB" altLang="zh-CN" dirty="0"/>
              <a:t>10117, 9015, 9016, 9017, 9019, 9199, 9020, 9075, 4875, 6995, 6911, 7444, 10180, 6912, </a:t>
            </a:r>
            <a:r>
              <a:rPr lang="en-GB" altLang="zh-CN" dirty="0" smtClean="0"/>
              <a:t>6913</a:t>
            </a:r>
          </a:p>
          <a:p>
            <a:pPr lvl="1"/>
            <a:endParaRPr lang="en-GB" altLang="zh-CN" dirty="0"/>
          </a:p>
          <a:p>
            <a:pPr lvl="1"/>
            <a:r>
              <a:rPr lang="en-GB" altLang="zh-CN" dirty="0" smtClean="0"/>
              <a:t>Move: Bin Tian</a:t>
            </a:r>
          </a:p>
          <a:p>
            <a:pPr lvl="1"/>
            <a:r>
              <a:rPr lang="en-GB" altLang="zh-CN" dirty="0" smtClean="0"/>
              <a:t>Second</a:t>
            </a:r>
            <a:r>
              <a:rPr lang="en-GB" altLang="zh-CN" dirty="0" smtClean="0"/>
              <a:t>: Ron Porat</a:t>
            </a:r>
          </a:p>
          <a:p>
            <a:pPr lvl="1"/>
            <a:r>
              <a:rPr lang="en-GB"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8085611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#312</a:t>
            </a:r>
            <a:endParaRPr lang="en-US" dirty="0"/>
          </a:p>
        </p:txBody>
      </p:sp>
      <p:sp>
        <p:nvSpPr>
          <p:cNvPr id="3" name="Content Placeholder 2"/>
          <p:cNvSpPr>
            <a:spLocks noGrp="1"/>
          </p:cNvSpPr>
          <p:nvPr>
            <p:ph idx="1"/>
          </p:nvPr>
        </p:nvSpPr>
        <p:spPr/>
        <p:txBody>
          <a:bodyPr/>
          <a:lstStyle/>
          <a:p>
            <a:r>
              <a:rPr lang="en-US" altLang="zh-CN" dirty="0" smtClean="0"/>
              <a:t> Move to accept </a:t>
            </a:r>
            <a:r>
              <a:rPr lang="en-US" altLang="zh-CN" dirty="0"/>
              <a:t>comment resolution to the </a:t>
            </a:r>
            <a:r>
              <a:rPr lang="en-US" altLang="zh-CN" dirty="0" smtClean="0"/>
              <a:t>following </a:t>
            </a:r>
            <a:r>
              <a:rPr lang="en-US" altLang="zh-CN" dirty="0"/>
              <a:t>CIDs and the corresponding spec text modification to clause 9.3.1.23, 28.3.10.7.2 and 28.3.12 as in </a:t>
            </a:r>
            <a:r>
              <a:rPr lang="en-US" altLang="zh-CN" dirty="0" smtClean="0"/>
              <a:t>11-17/0694r2</a:t>
            </a:r>
            <a:endParaRPr lang="en-US" altLang="zh-CN" dirty="0"/>
          </a:p>
          <a:p>
            <a:pPr lvl="1"/>
            <a:r>
              <a:rPr lang="en-US" altLang="zh-CN" dirty="0"/>
              <a:t>CID </a:t>
            </a:r>
            <a:r>
              <a:rPr lang="en-GB" altLang="zh-CN" dirty="0"/>
              <a:t>7519, 7672, 9022, 7520, 7676, 7673, 4880, 7675, 9023, 7521, 7674, 9488, 9024, 10072, 7522, 9323, </a:t>
            </a:r>
            <a:r>
              <a:rPr lang="en-GB" altLang="zh-CN" dirty="0" smtClean="0"/>
              <a:t>7523</a:t>
            </a:r>
          </a:p>
          <a:p>
            <a:pPr lvl="1"/>
            <a:endParaRPr lang="en-GB" altLang="zh-CN" dirty="0"/>
          </a:p>
          <a:p>
            <a:pPr lvl="1"/>
            <a:r>
              <a:rPr lang="en-GB" altLang="zh-CN" dirty="0" smtClean="0"/>
              <a:t>Move: </a:t>
            </a:r>
            <a:r>
              <a:rPr lang="en-US" dirty="0" err="1"/>
              <a:t>Sungeun</a:t>
            </a:r>
            <a:r>
              <a:rPr lang="en-US" dirty="0"/>
              <a:t> Lee </a:t>
            </a:r>
            <a:endParaRPr lang="en-US" dirty="0" smtClean="0"/>
          </a:p>
          <a:p>
            <a:pPr lvl="1"/>
            <a:r>
              <a:rPr lang="en-US" altLang="zh-CN" dirty="0" smtClean="0"/>
              <a:t>Second</a:t>
            </a:r>
            <a:r>
              <a:rPr lang="en-US" altLang="zh-CN" dirty="0" smtClean="0"/>
              <a:t>: Ron Porat</a:t>
            </a:r>
          </a:p>
          <a:p>
            <a:pPr lvl="1"/>
            <a:r>
              <a:rPr lang="en-US" altLang="zh-CN" dirty="0" smtClean="0"/>
              <a:t>Accepted with no </a:t>
            </a:r>
            <a:r>
              <a:rPr lang="en-US" altLang="zh-CN" dirty="0" err="1" smtClean="0"/>
              <a:t>ojection</a:t>
            </a:r>
            <a:endParaRPr lang="zh-CN" altLang="zh-CN"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083285425"/>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#313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a:t>
            </a:r>
            <a:r>
              <a:rPr lang="en-US" altLang="zh-CN" dirty="0" smtClean="0"/>
              <a:t>following </a:t>
            </a:r>
            <a:r>
              <a:rPr lang="en-US" altLang="zh-CN" dirty="0"/>
              <a:t>CIDs and the corresponding spec text modification to clause 28.3.3.8.3 as in </a:t>
            </a:r>
            <a:r>
              <a:rPr lang="en-US" altLang="zh-CN" dirty="0" smtClean="0"/>
              <a:t>11-17/0781r0</a:t>
            </a:r>
            <a:endParaRPr lang="en-US" altLang="zh-CN" dirty="0"/>
          </a:p>
          <a:p>
            <a:pPr lvl="1"/>
            <a:r>
              <a:rPr lang="en-GB" altLang="zh-CN" dirty="0"/>
              <a:t>CID 8820, 10093, 10094, 10096, 10097, 10098, 10100, 10102, 10105, </a:t>
            </a:r>
            <a:r>
              <a:rPr lang="en-GB" altLang="zh-CN" dirty="0" smtClean="0"/>
              <a:t>10107</a:t>
            </a:r>
          </a:p>
          <a:p>
            <a:pPr lvl="1"/>
            <a:endParaRPr lang="en-GB" altLang="zh-CN" dirty="0"/>
          </a:p>
          <a:p>
            <a:pPr lvl="1"/>
            <a:r>
              <a:rPr lang="en-GB" altLang="zh-CN" dirty="0" smtClean="0"/>
              <a:t>Move: Yujin Noh</a:t>
            </a:r>
          </a:p>
          <a:p>
            <a:pPr lvl="1"/>
            <a:r>
              <a:rPr lang="en-GB" altLang="zh-CN" dirty="0" smtClean="0"/>
              <a:t>Second</a:t>
            </a:r>
            <a:r>
              <a:rPr lang="en-GB" altLang="zh-CN" dirty="0" smtClean="0"/>
              <a:t>: Ron Porat</a:t>
            </a:r>
          </a:p>
          <a:p>
            <a:pPr lvl="1"/>
            <a:r>
              <a:rPr lang="en-GB" altLang="zh-CN" dirty="0" smtClean="0"/>
              <a:t>Accepted with no objection</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9583848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#314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CID 5251 and the corresponding spec text modification to clause </a:t>
            </a:r>
            <a:r>
              <a:rPr lang="en-GB" altLang="zh-CN" dirty="0"/>
              <a:t>9.4.2.218.3 </a:t>
            </a:r>
            <a:r>
              <a:rPr lang="en-US" altLang="zh-CN" dirty="0"/>
              <a:t>as in </a:t>
            </a:r>
            <a:r>
              <a:rPr lang="en-US" altLang="zh-CN" dirty="0" smtClean="0"/>
              <a:t>11-17/0769r0</a:t>
            </a:r>
            <a:endParaRPr lang="en-US" altLang="zh-CN" dirty="0"/>
          </a:p>
          <a:p>
            <a:endParaRPr lang="en-US" altLang="zh-CN" dirty="0"/>
          </a:p>
          <a:p>
            <a:r>
              <a:rPr lang="en-US" altLang="zh-CN" dirty="0" smtClean="0"/>
              <a:t>Move: </a:t>
            </a:r>
            <a:r>
              <a:rPr lang="en-US" dirty="0" err="1"/>
              <a:t>Sungeun</a:t>
            </a:r>
            <a:r>
              <a:rPr lang="en-US" dirty="0"/>
              <a:t> Lee </a:t>
            </a:r>
            <a:endParaRPr lang="en-US" dirty="0" smtClean="0"/>
          </a:p>
          <a:p>
            <a:r>
              <a:rPr lang="en-US" altLang="zh-CN" dirty="0" smtClean="0"/>
              <a:t>Second</a:t>
            </a:r>
            <a:r>
              <a:rPr lang="en-US" altLang="zh-CN" dirty="0" smtClean="0"/>
              <a:t>: Ron Porat</a:t>
            </a:r>
          </a:p>
          <a:p>
            <a:r>
              <a:rPr lang="en-US"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58810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#315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CID 8975 as in </a:t>
            </a:r>
            <a:r>
              <a:rPr lang="en-US" altLang="zh-CN" dirty="0" smtClean="0"/>
              <a:t>11-17/0774r0</a:t>
            </a:r>
            <a:endParaRPr lang="en-US" altLang="zh-CN" dirty="0"/>
          </a:p>
          <a:p>
            <a:endParaRPr lang="en-US" altLang="zh-CN" dirty="0" smtClean="0"/>
          </a:p>
          <a:p>
            <a:r>
              <a:rPr lang="en-US" altLang="zh-CN" dirty="0" smtClean="0"/>
              <a:t>Move: Hongyuan Zhang</a:t>
            </a:r>
            <a:endParaRPr lang="en-US" dirty="0" smtClean="0"/>
          </a:p>
          <a:p>
            <a:r>
              <a:rPr lang="en-US" altLang="zh-CN" dirty="0" smtClean="0"/>
              <a:t>Second</a:t>
            </a:r>
            <a:r>
              <a:rPr lang="en-US" altLang="zh-CN" dirty="0" smtClean="0"/>
              <a:t>: Ron Porat</a:t>
            </a:r>
          </a:p>
          <a:p>
            <a:r>
              <a:rPr lang="en-US" altLang="zh-CN" dirty="0" smtClean="0"/>
              <a:t>No objection</a:t>
            </a:r>
            <a:endParaRPr lang="en-US" altLang="zh-CN" dirty="0" smtClean="0"/>
          </a:p>
          <a:p>
            <a:endParaRPr lang="en-US" altLang="zh-CN" dirty="0"/>
          </a:p>
          <a:p>
            <a:endParaRPr lang="en-US" altLang="zh-CN" dirty="0" smtClean="0"/>
          </a:p>
          <a:p>
            <a:endParaRPr lang="en-US" altLang="zh-CN" dirty="0"/>
          </a:p>
          <a:p>
            <a:r>
              <a:rPr lang="en-US" altLang="zh-CN" dirty="0">
                <a:solidFill>
                  <a:srgbClr val="00B050"/>
                </a:solidFill>
              </a:rPr>
              <a:t>SP: 8Y/2N/3A  Passed</a:t>
            </a:r>
            <a:endParaRPr lang="en-US" altLang="zh-CN" dirty="0"/>
          </a:p>
          <a:p>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5334081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#316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following </a:t>
            </a:r>
            <a:r>
              <a:rPr lang="en-US" altLang="zh-CN" dirty="0" smtClean="0"/>
              <a:t>CIDs </a:t>
            </a:r>
            <a:r>
              <a:rPr lang="en-US" altLang="zh-CN" dirty="0"/>
              <a:t>and the corresponding spec text modifications as in </a:t>
            </a:r>
            <a:r>
              <a:rPr lang="en-US" altLang="zh-CN" dirty="0" smtClean="0"/>
              <a:t>11-17/0465r8</a:t>
            </a:r>
            <a:endParaRPr lang="en-US" altLang="zh-CN" dirty="0"/>
          </a:p>
          <a:p>
            <a:pPr lvl="1"/>
            <a:r>
              <a:rPr lang="en-GB" altLang="zh-CN" dirty="0"/>
              <a:t>CID 9490, </a:t>
            </a:r>
            <a:r>
              <a:rPr lang="en-GB" altLang="zh-CN" dirty="0" smtClean="0"/>
              <a:t>8566</a:t>
            </a:r>
          </a:p>
          <a:p>
            <a:pPr lvl="1"/>
            <a:endParaRPr lang="en-GB" altLang="zh-CN" dirty="0"/>
          </a:p>
          <a:p>
            <a:pPr lvl="1"/>
            <a:r>
              <a:rPr lang="en-GB" altLang="zh-CN" dirty="0" smtClean="0"/>
              <a:t>Move:  Youhan Kim</a:t>
            </a:r>
          </a:p>
          <a:p>
            <a:pPr lvl="1"/>
            <a:r>
              <a:rPr lang="en-GB" altLang="zh-CN" dirty="0" smtClean="0"/>
              <a:t>Second</a:t>
            </a:r>
            <a:r>
              <a:rPr lang="en-GB" altLang="zh-CN" dirty="0" smtClean="0"/>
              <a:t>: Ron Porat</a:t>
            </a:r>
          </a:p>
          <a:p>
            <a:pPr lvl="1"/>
            <a:r>
              <a:rPr lang="en-GB"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9711274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#317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CID 9769 and the corresponding spec text modifications as in </a:t>
            </a:r>
            <a:r>
              <a:rPr lang="en-US" altLang="zh-CN" dirty="0" smtClean="0"/>
              <a:t>11-17/0813r1</a:t>
            </a:r>
          </a:p>
          <a:p>
            <a:endParaRPr lang="en-US" altLang="zh-CN" dirty="0"/>
          </a:p>
          <a:p>
            <a:r>
              <a:rPr lang="en-US" altLang="zh-CN" dirty="0" smtClean="0"/>
              <a:t>Move: Youhan Kim</a:t>
            </a:r>
          </a:p>
          <a:p>
            <a:r>
              <a:rPr lang="en-US" altLang="zh-CN" dirty="0" smtClean="0"/>
              <a:t>Second</a:t>
            </a:r>
            <a:r>
              <a:rPr lang="en-US" altLang="zh-CN" dirty="0" smtClean="0"/>
              <a:t>: Ron Porat</a:t>
            </a:r>
          </a:p>
          <a:p>
            <a:r>
              <a:rPr lang="en-US"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0034098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#318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the </a:t>
            </a:r>
            <a:r>
              <a:rPr lang="en-US" altLang="zh-CN" dirty="0" smtClean="0"/>
              <a:t>following </a:t>
            </a:r>
            <a:r>
              <a:rPr lang="en-US" altLang="zh-CN" dirty="0"/>
              <a:t>CIDs and the corresponding spec text modifications as in </a:t>
            </a:r>
            <a:r>
              <a:rPr lang="en-US" altLang="zh-CN" dirty="0" smtClean="0"/>
              <a:t>11-17/0648r3</a:t>
            </a:r>
            <a:endParaRPr lang="en-US" altLang="zh-CN" dirty="0"/>
          </a:p>
          <a:p>
            <a:pPr lvl="1"/>
            <a:r>
              <a:rPr lang="en-US" altLang="zh-CN" dirty="0"/>
              <a:t>CID </a:t>
            </a:r>
            <a:r>
              <a:rPr lang="en-GB" altLang="zh-CN" dirty="0">
                <a:solidFill>
                  <a:schemeClr val="tx1"/>
                </a:solidFill>
              </a:rPr>
              <a:t>4889,6121,8923,8924,10046,4996,8910, 4912, 4913, 8919, 8921, 7242, 7243, 7679, 7829, 8903, 8904, 8905, 8906, 8911, 8913, 8915, 8916, 8917, 9551, 8926, 9177, 9178, 9179, 10211, 10212, 8918, 5262</a:t>
            </a:r>
            <a:endParaRPr lang="zh-CN" altLang="zh-CN" dirty="0">
              <a:solidFill>
                <a:schemeClr val="tx1"/>
              </a:solidFill>
            </a:endParaRPr>
          </a:p>
          <a:p>
            <a:endParaRPr lang="en-US" dirty="0" smtClean="0"/>
          </a:p>
          <a:p>
            <a:r>
              <a:rPr lang="en-US" dirty="0" smtClean="0"/>
              <a:t>Move: Ron Porat</a:t>
            </a:r>
          </a:p>
          <a:p>
            <a:r>
              <a:rPr lang="en-US" dirty="0" smtClean="0"/>
              <a:t>Second</a:t>
            </a:r>
            <a:r>
              <a:rPr lang="en-US" dirty="0" smtClean="0"/>
              <a:t>: Youhan Kim</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6540532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r>
              <a:rPr lang="en-US" dirty="0" smtClean="0"/>
              <a:t>No ad hoc meeting in June or July</a:t>
            </a:r>
          </a:p>
          <a:p>
            <a:r>
              <a:rPr lang="en-US" dirty="0" smtClean="0"/>
              <a:t>Have a daily </a:t>
            </a:r>
            <a:r>
              <a:rPr lang="en-US" dirty="0" err="1" smtClean="0"/>
              <a:t>telecon</a:t>
            </a:r>
            <a:r>
              <a:rPr lang="en-US" dirty="0" smtClean="0"/>
              <a:t> the week of June 26</a:t>
            </a:r>
          </a:p>
          <a:p>
            <a:r>
              <a:rPr lang="en-US" dirty="0" smtClean="0"/>
              <a:t>Ad hoc meeting in September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2017 Goals</a:t>
            </a:r>
            <a:endParaRPr lang="en-US" dirty="0"/>
          </a:p>
        </p:txBody>
      </p:sp>
      <p:sp>
        <p:nvSpPr>
          <p:cNvPr id="3" name="Content Placeholder 2"/>
          <p:cNvSpPr>
            <a:spLocks noGrp="1"/>
          </p:cNvSpPr>
          <p:nvPr>
            <p:ph idx="1"/>
          </p:nvPr>
        </p:nvSpPr>
        <p:spPr/>
        <p:txBody>
          <a:bodyPr/>
          <a:lstStyle/>
          <a:p>
            <a:r>
              <a:rPr lang="en-US" dirty="0" smtClean="0"/>
              <a:t>Continue with the comment resolution on draft D1.0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58937613"/>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a:t>Authorize &lt;group&gt; to hold an ad-hoc meeting on &lt;dates&gt; in &lt;location&gt;, with the preferred venue being &lt;preferred location&gt;, for the purpose of &lt;purpose&gt;.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666933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9530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(if needed, when and where).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143000"/>
            <a:ext cx="3808413" cy="4113213"/>
          </a:xfrm>
        </p:spPr>
        <p:txBody>
          <a:bodyPr/>
          <a:lstStyle/>
          <a:p>
            <a:pPr>
              <a:lnSpc>
                <a:spcPct val="80000"/>
              </a:lnSpc>
            </a:pPr>
            <a:r>
              <a:rPr lang="en-US" altLang="en-US" sz="1400" dirty="0"/>
              <a:t>Monday </a:t>
            </a:r>
            <a:r>
              <a:rPr lang="en-US" altLang="en-US" sz="1400" dirty="0" smtClean="0"/>
              <a:t>May 08,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May 08,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May 08,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a:t>
            </a:r>
            <a:r>
              <a:rPr lang="en-US" altLang="en-US" sz="1400" dirty="0"/>
              <a:t>May </a:t>
            </a:r>
            <a:r>
              <a:rPr lang="en-US" altLang="en-US" sz="1400" dirty="0" smtClean="0"/>
              <a:t>09, 10:30 </a:t>
            </a:r>
            <a:r>
              <a:rPr lang="en-US" altLang="en-US" sz="1400" dirty="0"/>
              <a:t>– </a:t>
            </a:r>
            <a:r>
              <a:rPr lang="en-US" altLang="en-US" sz="1400" dirty="0" smtClean="0"/>
              <a:t>12:30</a:t>
            </a:r>
            <a:endParaRPr lang="en-US" altLang="en-US" sz="1400" dirty="0"/>
          </a:p>
          <a:p>
            <a:pPr lvl="1">
              <a:lnSpc>
                <a:spcPct val="80000"/>
              </a:lnSpc>
            </a:pPr>
            <a:r>
              <a:rPr lang="en-US" altLang="en-US" sz="1400" dirty="0"/>
              <a:t>Call Meeting to order</a:t>
            </a:r>
          </a:p>
          <a:p>
            <a:pPr lvl="1">
              <a:lnSpc>
                <a:spcPct val="80000"/>
              </a:lnSpc>
            </a:pPr>
            <a:r>
              <a:rPr lang="en-US" altLang="en-US" sz="1400" dirty="0"/>
              <a:t>IEEE 802 and 802.11 IPR Policy </a:t>
            </a:r>
            <a:r>
              <a:rPr lang="en-US" altLang="en-US" sz="1400" dirty="0" smtClean="0"/>
              <a:t>and procedure</a:t>
            </a:r>
            <a:r>
              <a:rPr lang="en-US" altLang="en-US" sz="1400" dirty="0"/>
              <a:t>.</a:t>
            </a:r>
          </a:p>
          <a:p>
            <a:pPr lvl="1">
              <a:lnSpc>
                <a:spcPct val="80000"/>
              </a:lnSpc>
            </a:pPr>
            <a:r>
              <a:rPr lang="en-US" altLang="en-US" sz="1400" dirty="0"/>
              <a:t>Progress Review</a:t>
            </a:r>
          </a:p>
          <a:p>
            <a:pPr lvl="1">
              <a:lnSpc>
                <a:spcPct val="80000"/>
              </a:lnSpc>
            </a:pPr>
            <a:r>
              <a:rPr lang="en-US" altLang="en-US" sz="1400" dirty="0"/>
              <a:t>Presentations</a:t>
            </a:r>
          </a:p>
          <a:p>
            <a:pPr lvl="1">
              <a:lnSpc>
                <a:spcPct val="80000"/>
              </a:lnSpc>
            </a:pPr>
            <a:r>
              <a:rPr lang="en-US" altLang="en-US" sz="1400" dirty="0" smtClean="0"/>
              <a:t>Recess</a:t>
            </a:r>
            <a:endParaRPr lang="en-US" altLang="en-US" sz="1800" dirty="0"/>
          </a:p>
          <a:p>
            <a:pPr>
              <a:lnSpc>
                <a:spcPct val="80000"/>
              </a:lnSpc>
            </a:pPr>
            <a:r>
              <a:rPr lang="en-CA" altLang="en-US" sz="1400" dirty="0"/>
              <a:t>Tuesday</a:t>
            </a:r>
            <a:r>
              <a:rPr lang="en-US" altLang="en-US" sz="1400" dirty="0"/>
              <a:t> </a:t>
            </a:r>
            <a:r>
              <a:rPr lang="en-US" altLang="en-US" sz="1400" dirty="0" smtClean="0"/>
              <a:t>May 09,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May 09,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May </a:t>
            </a:r>
            <a:r>
              <a:rPr lang="en-US" altLang="en-US" sz="1200" dirty="0" smtClean="0"/>
              <a:t>10,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May 10,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May 10,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May 11,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May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04103806"/>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SR</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08, </a:t>
            </a:r>
            <a:r>
              <a:rPr lang="en-US" altLang="en-US" dirty="0"/>
              <a:t>10:30 –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002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March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r>
              <a:rPr lang="en-US" altLang="en-US" sz="1600" dirty="0" smtClean="0"/>
              <a:t>.</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Options for next TG ad hoc meeting</a:t>
            </a:r>
          </a:p>
          <a:p>
            <a:pPr>
              <a:lnSpc>
                <a:spcPct val="80000"/>
              </a:lnSpc>
              <a:buFont typeface="Arial" panose="020B0604020202020204" pitchFamily="34" charset="0"/>
              <a:buChar char="•"/>
            </a:pPr>
            <a:r>
              <a:rPr lang="en-US" altLang="en-US" sz="2000" dirty="0" smtClean="0"/>
              <a:t>Reference 11ax Waveform Generator</a:t>
            </a:r>
            <a:endParaRPr lang="en-US" altLang="en-US" sz="2000" dirty="0"/>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a:t>11-17/0655		Proposed Resolutions to CID 6901 and 7690</a:t>
            </a:r>
            <a:endParaRPr lang="en-US" altLang="en-US" sz="1600" dirty="0" smtClean="0"/>
          </a:p>
          <a:p>
            <a:pPr lvl="1">
              <a:lnSpc>
                <a:spcPct val="80000"/>
              </a:lnSpc>
              <a:buFont typeface="Arial" panose="020B0604020202020204" pitchFamily="34" charset="0"/>
              <a:buChar char="•"/>
            </a:pPr>
            <a:r>
              <a:rPr lang="en-US" altLang="en-US" sz="1600" dirty="0" smtClean="0"/>
              <a:t>11-17/0112r4	Link Transmit Power</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All Submissions are available in the embedded spreadsheet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776227571"/>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9297"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9" name="Table 8"/>
          <p:cNvGraphicFramePr>
            <a:graphicFrameLocks noGrp="1"/>
          </p:cNvGraphicFramePr>
          <p:nvPr/>
        </p:nvGraphicFramePr>
        <p:xfrm>
          <a:off x="920750" y="1619250"/>
          <a:ext cx="7302501" cy="3619500"/>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dirty="0">
                          <a:effectLst/>
                        </a:rPr>
                        <a:t>11-17/0044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Feedback Report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28.3.10.8.4-5 part 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terminologies on 28.3.10.8.1-3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TXTIME and PSDU_LENGTH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Youhan Kim</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HE-SIG-A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 225 - Cluase 18.2 Comment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Osama Aboul-Magd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11-17/0678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Discussion of CID 9021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Sigurd Schelstraete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28.3.10.7.3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dirty="0">
                          <a:effectLst/>
                        </a:rPr>
                        <a:t>11-17/0698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Miscellaneous PHY CIDs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Bin Tian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CSD update for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Dongguk Lim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Doppler Discussions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HE Link Adaptation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20MHz-only STA - Part 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packet extension in 28.3.12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CID8975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Thoughts on Doppler Design in 802.11ax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Lochan Verma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CR_clause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CR_4905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4088698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and MU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7" name="TextBox 6"/>
          <p:cNvSpPr txBox="1"/>
          <p:nvPr/>
        </p:nvSpPr>
        <p:spPr>
          <a:xfrm>
            <a:off x="2544841" y="5942953"/>
            <a:ext cx="2326278" cy="461665"/>
          </a:xfrm>
          <a:prstGeom prst="rect">
            <a:avLst/>
          </a:prstGeom>
          <a:noFill/>
        </p:spPr>
        <p:txBody>
          <a:bodyPr wrap="none" rtlCol="0">
            <a:spAutoFit/>
          </a:bodyPr>
          <a:lstStyle/>
          <a:p>
            <a:r>
              <a:rPr lang="en-US" dirty="0" smtClean="0">
                <a:solidFill>
                  <a:schemeClr val="tx1"/>
                </a:solidFill>
              </a:rPr>
              <a:t>28 MAC + 1 MU</a:t>
            </a: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088948157"/>
              </p:ext>
            </p:extLst>
          </p:nvPr>
        </p:nvGraphicFramePr>
        <p:xfrm>
          <a:off x="1944688" y="1525590"/>
          <a:ext cx="5827712" cy="4346579"/>
        </p:xfrm>
        <a:graphic>
          <a:graphicData uri="http://schemas.openxmlformats.org/drawingml/2006/table">
            <a:tbl>
              <a:tblPr>
                <a:tableStyleId>{5C22544A-7EE6-4342-B048-85BDC9FD1C3A}</a:tableStyleId>
              </a:tblPr>
              <a:tblGrid>
                <a:gridCol w="812992"/>
                <a:gridCol w="3403931"/>
                <a:gridCol w="1023206"/>
                <a:gridCol w="587583"/>
              </a:tblGrid>
              <a:tr h="144886">
                <a:tc>
                  <a:txBody>
                    <a:bodyPr/>
                    <a:lstStyle/>
                    <a:p>
                      <a:pPr algn="l" fontAlgn="b"/>
                      <a:r>
                        <a:rPr lang="en-US" sz="800" u="none" strike="noStrike">
                          <a:effectLst/>
                        </a:rPr>
                        <a:t>11-17/0073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27.5.2.7 NDP feedback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Laurent Cariou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CR on 10.22.2.8 TXOP limits</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11-17/0340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11-1-3-10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Yonggang Fang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11-17/0360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CR for Subclause 27.3.3-Part 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11-17/0389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11-17/0553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Part 1</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434657">
                <a:tc>
                  <a:txBody>
                    <a:bodyPr/>
                    <a:lstStyle/>
                    <a:p>
                      <a:pPr algn="l" fontAlgn="b"/>
                      <a:r>
                        <a:rPr lang="en-US" sz="800" u="none" strike="noStrike">
                          <a:effectLst/>
                        </a:rPr>
                        <a:t>11-17/0576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Resolutions for Comments related to Extended Range Beacon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Tomoko Adachi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11-17/0581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LB225-MAC-CR-Miscellaneous</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11-17/0586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lb225-cr-mac_miscellaneous_part2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Yongho Seok</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RDP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 BSR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11-17/0621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27.4 -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9.3.1.9 block ack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 Part II</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Chittabrata Ghosh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 9574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11-17/0727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MAC CR for Clause 10-9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James Yee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comment-resolution-on-TIM-broadcast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to CID4850 and CID8153 on TWT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Jarkko Kneckt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11-17/0744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10.3.2.4 and 27.2.2 Part II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Po-Kai Huang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11-17/759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comment-resolution-on-CID 9333 and 9969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11-17/0765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follow up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11-17/0766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spec text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11-17/0729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CID7250 7251 and 7252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11-17/0775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non ht definition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cr-twt-ie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6855" marR="6855" marT="6855" marB="0" anchor="b"/>
                </a:tc>
              </a:tr>
            </a:tbl>
          </a:graphicData>
        </a:graphic>
      </p:graphicFrame>
    </p:spTree>
    <p:extLst>
      <p:ext uri="{BB962C8B-B14F-4D97-AF65-F5344CB8AC3E}">
        <p14:creationId xmlns:p14="http://schemas.microsoft.com/office/powerpoint/2010/main" val="2878724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err="1" smtClean="0">
                <a:latin typeface="Arial" panose="020B0604020202020204" pitchFamily="34" charset="0"/>
              </a:rPr>
              <a:t>Daejeon</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07-12,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184032076"/>
              </p:ext>
            </p:extLst>
          </p:nvPr>
        </p:nvGraphicFramePr>
        <p:xfrm>
          <a:off x="919955" y="2353571"/>
          <a:ext cx="7302501" cy="1106805"/>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a:effectLst/>
                        </a:rPr>
                        <a:t>11-17/0633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CR-27-9-spatial-reuse-updates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cr-27-2-SRG-updates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for CID 4928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Kaiying Lv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Supplementary instructions related to OBSS_PD spatial reuse Disallow / Prohibit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LBS2 various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319589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173293312"/>
              </p:ext>
            </p:extLst>
          </p:nvPr>
        </p:nvGraphicFramePr>
        <p:xfrm>
          <a:off x="687388" y="2233613"/>
          <a:ext cx="7770813" cy="2393848"/>
        </p:xfrm>
        <a:graphic>
          <a:graphicData uri="http://schemas.openxmlformats.org/drawingml/2006/table">
            <a:tbl>
              <a:tblPr>
                <a:tableStyleId>{5C22544A-7EE6-4342-B048-85BDC9FD1C3A}</a:tableStyleId>
              </a:tblPr>
              <a:tblGrid>
                <a:gridCol w="984774"/>
                <a:gridCol w="4123163"/>
                <a:gridCol w="1239404"/>
                <a:gridCol w="711736"/>
                <a:gridCol w="711736"/>
              </a:tblGrid>
              <a:tr h="184142">
                <a:tc>
                  <a:txBody>
                    <a:bodyPr/>
                    <a:lstStyle/>
                    <a:p>
                      <a:pPr algn="ctr" fontAlgn="b"/>
                      <a:r>
                        <a:rPr lang="en-US" sz="1100" u="none" strike="noStrike" dirty="0">
                          <a:effectLst/>
                        </a:rPr>
                        <a:t>Column1</a:t>
                      </a:r>
                      <a:endParaRPr lang="en-US" sz="1100" b="1" i="0" u="none" strike="noStrike" dirty="0">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Column2</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Column3</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Column4</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Column5</a:t>
                      </a:r>
                      <a:endParaRPr lang="en-US" sz="1100" b="1" i="0" u="none" strike="noStrike">
                        <a:solidFill>
                          <a:srgbClr val="FFFFFF"/>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solidFill>
                            <a:srgbClr val="00B050"/>
                          </a:solidFill>
                          <a:effectLst/>
                        </a:rPr>
                        <a:t>11-17/0112</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Link Transmit Power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Matthew Fischer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11-17/0123</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Link Transmit Power Text</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Matthew Fischer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11-17/0308</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CR for section 9.4.2 BSS load PPT</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Frank Hsu</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11-17/0336</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8555 - Virtual CS during UL MU CS</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11-17/0337</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Explanation of CR for CID 8555</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Rojan Chitrakar </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11-17/0361</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BSS Load Information in 802.11ax</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Ming Gan</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solidFill>
                            <a:srgbClr val="00B050"/>
                          </a:solidFill>
                          <a:effectLst/>
                        </a:rPr>
                        <a:t>11-17/0582</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OBSS_PD/TPC Examined</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Graham Smith</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11-17/0665</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Proposed Resolutions to CID 6901 and 7690</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Osama Aboul-Magd</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11-17/0707</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Po-Kai Huang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11-17/0711</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PHY-CCA.indication</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07" marR="9207" marT="9207" marB="0" anchor="b"/>
                </a:tc>
              </a:tr>
            </a:tbl>
          </a:graphicData>
        </a:graphic>
      </p:graphicFrame>
    </p:spTree>
    <p:extLst>
      <p:ext uri="{BB962C8B-B14F-4D97-AF65-F5344CB8AC3E}">
        <p14:creationId xmlns:p14="http://schemas.microsoft.com/office/powerpoint/2010/main" val="23426267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2017</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Completed the resolution of 1355 CIDs during the March ad hoc and IEEE 802.11 meetings.</a:t>
            </a:r>
          </a:p>
          <a:p>
            <a:pPr>
              <a:buFont typeface="Arial" panose="020B0604020202020204" pitchFamily="34" charset="0"/>
              <a:buChar char="•"/>
            </a:pPr>
            <a:r>
              <a:rPr lang="en-US" dirty="0" smtClean="0"/>
              <a:t>Adjusted the TG timeline to account for the large number of comments received on draft D1.0. Draft D2.0 is now due after September 2017 meeting.</a:t>
            </a:r>
          </a:p>
          <a:p>
            <a:pPr>
              <a:buFont typeface="Arial" panose="020B0604020202020204" pitchFamily="34" charset="0"/>
              <a:buChar char="•"/>
            </a:pPr>
            <a:r>
              <a:rPr lang="en-US" dirty="0" smtClean="0"/>
              <a:t>Draft 1.2 incorporates most of those resolutions and is available in the member area.</a:t>
            </a:r>
          </a:p>
          <a:p>
            <a:pPr>
              <a:buFont typeface="Arial" panose="020B0604020202020204" pitchFamily="34" charset="0"/>
              <a:buChar char="•"/>
            </a:pPr>
            <a:r>
              <a:rPr lang="en-US" dirty="0" smtClean="0"/>
              <a:t>Held a number of </a:t>
            </a:r>
            <a:r>
              <a:rPr lang="en-US" dirty="0" err="1" smtClean="0"/>
              <a:t>telecons</a:t>
            </a:r>
            <a:r>
              <a:rPr lang="en-US" dirty="0" smtClean="0"/>
              <a:t> with little progress on the comment resolution.</a:t>
            </a:r>
          </a:p>
          <a:p>
            <a:pPr>
              <a:buFont typeface="Arial" panose="020B0604020202020204" pitchFamily="34" charset="0"/>
              <a:buChar char="•"/>
            </a:pPr>
            <a:r>
              <a:rPr lang="en-US" dirty="0" smtClean="0"/>
              <a:t>Held an ad hoc meeting last week in Seoul Korea. Close to 550 CIDs are ready for motion (11-17/0616r4 and 11-17/701r1 for agenda and straw polls).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mentor.ieee.org/802.11/dcn/17/11-17-0454-01-00ax-tgax-march-2017-vancouver-meeting-minutes.docx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mentor.ieee.org/802.11/dcn/17/11-17-0544-03-00ax-tgax-teleconference-minutes-from-march-to-april-2017.docx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mentor.ieee.org/802.11/dcn/17/11-17-0504-00-00ax-spatial-reuse-ad-hoc-group-march-2017-minutes.docx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mentor.ieee.org/802.11/dcn/17/11-17-0495-00-00ax-tgax-mu-ad-hoc-minutes-march-2017.docx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mentor.ieee.org/802.11/dcn/17/11-17-0494-00-00ax-march-2017-vancouver-phy-ad-hoc-meeting-minutes.docx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mentor.ieee.org/802.11/dcn/17/11-17-0155-01-00ax-11ax-mac-ad-hoc-minutes.docx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710359" y="16002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chemeClr val="tx1"/>
                </a:solidFill>
              </a:rPr>
              <a:t>September 2017: Draft 2.0 and </a:t>
            </a:r>
            <a:r>
              <a:rPr lang="en-US" altLang="zh-CN" strike="sngStrike" dirty="0" smtClean="0">
                <a:solidFill>
                  <a:schemeClr val="tx1"/>
                </a:solidFill>
              </a:rPr>
              <a:t>recirculation </a:t>
            </a:r>
            <a:r>
              <a:rPr lang="en-US" altLang="zh-CN" dirty="0" smtClean="0">
                <a:solidFill>
                  <a:schemeClr val="tx1"/>
                </a:solidFill>
              </a:rPr>
              <a:t>WG letter ballot</a:t>
            </a:r>
            <a:endParaRPr lang="en-US" altLang="zh-CN" dirty="0">
              <a:solidFill>
                <a:schemeClr val="tx1"/>
              </a:solidFill>
            </a:endParaRP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074398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30240936"/>
              </p:ext>
            </p:extLst>
          </p:nvPr>
        </p:nvGraphicFramePr>
        <p:xfrm>
          <a:off x="1143000" y="838200"/>
          <a:ext cx="6629400" cy="5181602"/>
        </p:xfrm>
        <a:graphic>
          <a:graphicData uri="http://schemas.openxmlformats.org/drawingml/2006/table">
            <a:tbl>
              <a:tblPr firstRow="1" firstCol="1" bandRow="1">
                <a:tableStyleId>{5C22544A-7EE6-4342-B048-85BDC9FD1C3A}</a:tableStyleId>
              </a:tblPr>
              <a:tblGrid>
                <a:gridCol w="2059901"/>
                <a:gridCol w="1218534"/>
                <a:gridCol w="667292"/>
                <a:gridCol w="768836"/>
                <a:gridCol w="725317"/>
                <a:gridCol w="696305"/>
                <a:gridCol w="493215"/>
              </a:tblGrid>
              <a:tr h="419524">
                <a:tc>
                  <a:txBody>
                    <a:bodyPr/>
                    <a:lstStyle/>
                    <a:p>
                      <a:pPr marL="0" marR="0">
                        <a:spcBef>
                          <a:spcPts val="0"/>
                        </a:spcBef>
                        <a:spcAft>
                          <a:spcPts val="0"/>
                        </a:spcAft>
                      </a:pPr>
                      <a:r>
                        <a:rPr lang="en-US" sz="900" dirty="0">
                          <a:effectLst/>
                        </a:rPr>
                        <a:t>Count of CID</a:t>
                      </a:r>
                      <a:endParaRPr lang="en-US" sz="900"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spcBef>
                          <a:spcPts val="0"/>
                        </a:spcBef>
                        <a:spcAft>
                          <a:spcPts val="0"/>
                        </a:spcAft>
                      </a:pPr>
                      <a:r>
                        <a:rPr lang="en-US" sz="900">
                          <a:effectLst/>
                        </a:rPr>
                        <a:t>Column Labels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r>
              <a:tr h="668761">
                <a:tc>
                  <a:txBody>
                    <a:bodyPr/>
                    <a:lstStyle/>
                    <a:p>
                      <a:pPr marL="0" marR="0" algn="ctr">
                        <a:spcBef>
                          <a:spcPts val="0"/>
                        </a:spcBef>
                        <a:spcAft>
                          <a:spcPts val="0"/>
                        </a:spcAft>
                      </a:pPr>
                      <a:r>
                        <a:rPr lang="en-US" sz="900">
                          <a:effectLst/>
                        </a:rPr>
                        <a:t>Owning Ad-hoc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Unassigned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Resolution Drafted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Approved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Duplicate</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ctr"/>
                </a:tc>
              </a:tr>
              <a:tr h="178997">
                <a:tc>
                  <a:txBody>
                    <a:bodyPr/>
                    <a:lstStyle/>
                    <a:p>
                      <a:pPr marL="0" marR="0">
                        <a:spcBef>
                          <a:spcPts val="0"/>
                        </a:spcBef>
                        <a:spcAft>
                          <a:spcPts val="0"/>
                        </a:spcAft>
                      </a:pPr>
                      <a:r>
                        <a:rPr lang="en-US" sz="900">
                          <a:effectLst/>
                        </a:rPr>
                        <a:t>EDITOR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1658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1606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4909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Approved Edits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262</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CA Doc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Duplicates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Revist</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1355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MAC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1440</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MU</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373</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SR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139</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PHY</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526</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334380">
                <a:tc>
                  <a:txBody>
                    <a:bodyPr/>
                    <a:lstStyle/>
                    <a:p>
                      <a:pPr marL="0" marR="0" indent="139700">
                        <a:spcBef>
                          <a:spcPts val="0"/>
                        </a:spcBef>
                        <a:spcAft>
                          <a:spcPts val="0"/>
                        </a:spcAft>
                      </a:pPr>
                      <a:r>
                        <a:rPr lang="en-US" sz="900">
                          <a:effectLst/>
                        </a:rPr>
                        <a:t>OFDMA and non-OFDMA</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526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1679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2537</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dirty="0">
                          <a:effectLst/>
                        </a:rPr>
                        <a:t>7418</a:t>
                      </a:r>
                      <a:endParaRPr lang="en-US" sz="900" dirty="0">
                        <a:effectLst/>
                        <a:latin typeface="Calibri" panose="020F0502020204030204" pitchFamily="34" charset="0"/>
                        <a:ea typeface="Calibri" panose="020F0502020204030204" pitchFamily="34" charset="0"/>
                      </a:endParaRPr>
                    </a:p>
                  </a:txBody>
                  <a:tcPr marL="55067" marR="55067" marT="0" marB="0" anchor="b"/>
                </a:tc>
              </a:tr>
            </a:tbl>
          </a:graphicData>
        </a:graphic>
      </p:graphicFrame>
    </p:spTree>
    <p:extLst>
      <p:ext uri="{BB962C8B-B14F-4D97-AF65-F5344CB8AC3E}">
        <p14:creationId xmlns:p14="http://schemas.microsoft.com/office/powerpoint/2010/main" val="3186080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in June/July</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IEEE 802.11 meeting is scheduled for July 9-14</a:t>
            </a:r>
          </a:p>
          <a:p>
            <a:pPr>
              <a:buFont typeface="Arial" panose="020B0604020202020204" pitchFamily="34" charset="0"/>
              <a:buChar char="•"/>
            </a:pPr>
            <a:r>
              <a:rPr lang="en-US" dirty="0" smtClean="0"/>
              <a:t>Based on the summary table sent by the Editor, there are 1952 non-PHY comments and 526 PHY comments before the start of the ad hoc meeting last week.</a:t>
            </a:r>
          </a:p>
          <a:p>
            <a:pPr>
              <a:buFont typeface="Arial" panose="020B0604020202020204" pitchFamily="34" charset="0"/>
              <a:buChar char="•"/>
            </a:pPr>
            <a:r>
              <a:rPr lang="en-US" dirty="0" smtClean="0"/>
              <a:t>Options for Ad Hoc meeting:</a:t>
            </a:r>
          </a:p>
          <a:p>
            <a:pPr lvl="1">
              <a:buFont typeface="Arial" panose="020B0604020202020204" pitchFamily="34" charset="0"/>
              <a:buChar char="•"/>
            </a:pPr>
            <a:r>
              <a:rPr lang="en-US" dirty="0" smtClean="0"/>
              <a:t>Option #1: Have a 3-day ad hoc meeting in the period June 26-28 </a:t>
            </a:r>
          </a:p>
          <a:p>
            <a:pPr lvl="2">
              <a:buFont typeface="Arial" panose="020B0604020202020204" pitchFamily="34" charset="0"/>
              <a:buChar char="•"/>
            </a:pPr>
            <a:r>
              <a:rPr lang="en-US" sz="2000" dirty="0" smtClean="0"/>
              <a:t>Room is already available in the Bay area.</a:t>
            </a:r>
          </a:p>
          <a:p>
            <a:pPr lvl="2">
              <a:buFont typeface="Arial" panose="020B0604020202020204" pitchFamily="34" charset="0"/>
              <a:buChar char="•"/>
            </a:pPr>
            <a:r>
              <a:rPr lang="en-US" sz="2000" dirty="0" smtClean="0"/>
              <a:t>After the WFA meeting June 12</a:t>
            </a:r>
          </a:p>
          <a:p>
            <a:pPr lvl="1">
              <a:buFont typeface="Arial" panose="020B0604020202020204" pitchFamily="34" charset="0"/>
              <a:buChar char="•"/>
            </a:pPr>
            <a:r>
              <a:rPr lang="en-US" dirty="0" smtClean="0"/>
              <a:t>Option 2: Have a 3-day ad hoc meeting the week before the IEEE 802.11 F2F meeting, in Europe during the period July (5-7) or July 6-8 or July 7-9</a:t>
            </a:r>
          </a:p>
          <a:p>
            <a:pPr lvl="2">
              <a:buFont typeface="Arial" panose="020B0604020202020204" pitchFamily="34" charset="0"/>
              <a:buChar char="•"/>
            </a:pPr>
            <a:r>
              <a:rPr lang="en-US" sz="2000" dirty="0" smtClean="0"/>
              <a:t>Volunteers based in Europe are ready to check room availability</a:t>
            </a:r>
          </a:p>
          <a:p>
            <a:pPr lvl="1">
              <a:buFont typeface="Arial" panose="020B0604020202020204" pitchFamily="34" charset="0"/>
              <a:buChar char="•"/>
            </a:pPr>
            <a:r>
              <a:rPr lang="en-US" dirty="0" smtClean="0"/>
              <a:t>Option 3: No ad hoc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29934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11ax Reference Waveform Generator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Annex O includes a reference to HT and VHT waveform generator tool.</a:t>
            </a:r>
          </a:p>
          <a:p>
            <a:pPr>
              <a:buFont typeface="Arial" panose="020B0604020202020204" pitchFamily="34" charset="0"/>
              <a:buChar char="•"/>
            </a:pPr>
            <a:r>
              <a:rPr lang="en-US" dirty="0" smtClean="0"/>
              <a:t>In 11ac the work was initiated in 11-11/0295r3</a:t>
            </a:r>
            <a:r>
              <a:rPr lang="en-US" dirty="0"/>
              <a:t> </a:t>
            </a:r>
            <a:r>
              <a:rPr lang="en-US" dirty="0" smtClean="0"/>
              <a:t>by Fei Tong and Wei Shi.</a:t>
            </a:r>
          </a:p>
          <a:p>
            <a:pPr>
              <a:buFont typeface="Arial" panose="020B0604020202020204" pitchFamily="34" charset="0"/>
              <a:buChar char="•"/>
            </a:pPr>
            <a:r>
              <a:rPr lang="en-US" dirty="0" smtClean="0"/>
              <a:t>The effort had attracted participation from other members.</a:t>
            </a:r>
          </a:p>
          <a:p>
            <a:pPr>
              <a:buFont typeface="Arial" panose="020B0604020202020204" pitchFamily="34" charset="0"/>
              <a:buChar char="•"/>
            </a:pPr>
            <a:r>
              <a:rPr lang="en-US" dirty="0" smtClean="0"/>
              <a:t>Do we need to do the same for 11ax?</a:t>
            </a:r>
          </a:p>
          <a:p>
            <a:pPr lvl="1">
              <a:buFont typeface="Arial" panose="020B0604020202020204" pitchFamily="34" charset="0"/>
              <a:buChar char="•"/>
            </a:pPr>
            <a:r>
              <a:rPr lang="en-US" dirty="0" err="1" smtClean="0"/>
              <a:t>E.mail</a:t>
            </a:r>
            <a:r>
              <a:rPr lang="en-US" dirty="0" smtClean="0"/>
              <a:t> from Brian Hart</a:t>
            </a:r>
          </a:p>
          <a:p>
            <a:pPr lvl="1">
              <a:buFont typeface="Arial" panose="020B0604020202020204" pitchFamily="34" charset="0"/>
              <a:buChar char="•"/>
            </a:pPr>
            <a:r>
              <a:rPr lang="en-US" dirty="0" smtClean="0"/>
              <a:t>Fei Tong is ready to lead the effort by need others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70517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May 08,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	Room 201</a:t>
            </a:r>
          </a:p>
          <a:p>
            <a:r>
              <a:rPr lang="en-US" dirty="0" smtClean="0"/>
              <a:t>MAC: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May 08,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smtClean="0"/>
              <a:t>PHY : Room 201</a:t>
            </a:r>
            <a:endParaRPr lang="en-US" dirty="0"/>
          </a:p>
          <a:p>
            <a:r>
              <a:rPr lang="en-US" dirty="0" smtClean="0"/>
              <a:t>MAC: Room 103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09,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TG Meeting</a:t>
            </a:r>
          </a:p>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 and Procedure</a:t>
            </a:r>
          </a:p>
          <a:p>
            <a:pPr>
              <a:buFont typeface="Arial" panose="020B0604020202020204" pitchFamily="34" charset="0"/>
              <a:buChar char="•"/>
            </a:pPr>
            <a:r>
              <a:rPr lang="en-US" dirty="0" smtClean="0"/>
              <a:t>Progress Review</a:t>
            </a:r>
          </a:p>
          <a:p>
            <a:pPr>
              <a:buFont typeface="Arial" panose="020B0604020202020204" pitchFamily="34" charset="0"/>
              <a:buChar char="•"/>
            </a:pPr>
            <a:r>
              <a:rPr lang="en-US" dirty="0" smtClean="0"/>
              <a:t>Presentations</a:t>
            </a:r>
          </a:p>
          <a:p>
            <a:pPr lvl="1">
              <a:buFont typeface="Arial" panose="020B0604020202020204" pitchFamily="34" charset="0"/>
              <a:buChar char="•"/>
            </a:pPr>
            <a:r>
              <a:rPr lang="en-US" dirty="0" smtClean="0"/>
              <a:t>11-17/0112	Continue with the SP – 30 min (112 and 123)</a:t>
            </a:r>
          </a:p>
          <a:p>
            <a:pPr lvl="1">
              <a:buFont typeface="Arial" panose="020B0604020202020204" pitchFamily="34" charset="0"/>
              <a:buChar char="•"/>
            </a:pPr>
            <a:r>
              <a:rPr lang="en-US" dirty="0" smtClean="0"/>
              <a:t>11-17/0123	Text related to 11-17/0112 (depending on the SP) </a:t>
            </a:r>
          </a:p>
          <a:p>
            <a:pPr lvl="1">
              <a:buFont typeface="Arial" panose="020B0604020202020204" pitchFamily="34" charset="0"/>
              <a:buChar char="•"/>
            </a:pPr>
            <a:r>
              <a:rPr lang="en-US" dirty="0" smtClean="0"/>
              <a:t>11-17/0582	</a:t>
            </a:r>
            <a:r>
              <a:rPr lang="en-US" dirty="0"/>
              <a:t>OBSS_PD/TPC </a:t>
            </a:r>
            <a:r>
              <a:rPr lang="en-US" dirty="0" smtClean="0"/>
              <a:t>Examined  - 45 min </a:t>
            </a:r>
          </a:p>
          <a:p>
            <a:pPr lvl="1">
              <a:buFont typeface="Arial" panose="020B0604020202020204" pitchFamily="34" charset="0"/>
              <a:buChar char="•"/>
            </a:pPr>
            <a:r>
              <a:rPr lang="en-US" dirty="0" smtClean="0"/>
              <a:t>11-17/0308	</a:t>
            </a:r>
            <a:r>
              <a:rPr lang="en-US" dirty="0"/>
              <a:t>CR for section 9.4.2 BSS load </a:t>
            </a:r>
            <a:r>
              <a:rPr lang="en-US" dirty="0" smtClean="0"/>
              <a:t>PPT</a:t>
            </a:r>
          </a:p>
          <a:p>
            <a:pPr lvl="1">
              <a:buFont typeface="Arial" panose="020B0604020202020204" pitchFamily="34" charset="0"/>
              <a:buChar char="•"/>
            </a:pPr>
            <a:r>
              <a:rPr lang="en-US" dirty="0" smtClean="0"/>
              <a:t>11-17/0361	</a:t>
            </a:r>
            <a:r>
              <a:rPr lang="en-US" dirty="0"/>
              <a:t>BSS Load Information in 802.11ax</a:t>
            </a:r>
            <a:endParaRPr lang="en-US" dirty="0" smtClean="0"/>
          </a:p>
          <a:p>
            <a:pPr>
              <a:buFont typeface="Arial" panose="020B0604020202020204" pitchFamily="34" charset="0"/>
              <a:buChar char="•"/>
            </a:pPr>
            <a:r>
              <a:rPr lang="en-US" dirty="0" smtClean="0"/>
              <a:t>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9" name="Right Brace 8"/>
          <p:cNvSpPr/>
          <p:nvPr/>
        </p:nvSpPr>
        <p:spPr bwMode="auto">
          <a:xfrm>
            <a:off x="6858000" y="5105400"/>
            <a:ext cx="381000" cy="533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7239000" y="5193268"/>
            <a:ext cx="1375633" cy="369332"/>
          </a:xfrm>
          <a:prstGeom prst="rect">
            <a:avLst/>
          </a:prstGeom>
          <a:noFill/>
        </p:spPr>
        <p:txBody>
          <a:bodyPr wrap="none" rtlCol="0">
            <a:spAutoFit/>
          </a:bodyPr>
          <a:lstStyle/>
          <a:p>
            <a:r>
              <a:rPr lang="en-US" sz="1800" dirty="0" smtClean="0">
                <a:solidFill>
                  <a:schemeClr val="tx1"/>
                </a:solidFill>
              </a:rPr>
              <a:t>Time Allows</a:t>
            </a:r>
            <a:endParaRPr lang="en-US" sz="1800" dirty="0">
              <a:solidFill>
                <a:schemeClr val="tx1"/>
              </a:solidFill>
            </a:endParaRPr>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09,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a:buFont typeface="Arial" panose="020B0604020202020204" pitchFamily="34" charset="0"/>
              <a:buChar char="•"/>
            </a:pPr>
            <a:r>
              <a:rPr lang="en-US" dirty="0" smtClean="0"/>
              <a:t>SR – Room 201</a:t>
            </a:r>
          </a:p>
          <a:p>
            <a:pPr>
              <a:buFont typeface="Arial" panose="020B0604020202020204" pitchFamily="34" charset="0"/>
              <a:buChar char="•"/>
            </a:pPr>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May 09,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SR – Room 201</a:t>
            </a:r>
          </a:p>
          <a:p>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10,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smtClean="0"/>
              <a:t>Presentations</a:t>
            </a:r>
          </a:p>
          <a:p>
            <a:pPr lvl="1">
              <a:buFont typeface="Arial" panose="020B0604020202020204" pitchFamily="34" charset="0"/>
              <a:buChar char="•"/>
            </a:pPr>
            <a:r>
              <a:rPr lang="en-US" altLang="en-US" dirty="0" smtClean="0"/>
              <a:t>11-17/0665	</a:t>
            </a:r>
            <a:r>
              <a:rPr lang="en-US" dirty="0"/>
              <a:t>Proposed Resolutions to CID 6901 and 7690</a:t>
            </a:r>
            <a:endParaRPr lang="en-US" altLang="en-US" dirty="0" smtClean="0"/>
          </a:p>
          <a:p>
            <a:pPr lvl="1">
              <a:buFont typeface="Arial" panose="020B0604020202020204" pitchFamily="34" charset="0"/>
              <a:buChar char="•"/>
            </a:pPr>
            <a:r>
              <a:rPr lang="en-US" altLang="en-US" dirty="0" smtClean="0"/>
              <a:t>11-17/0336	</a:t>
            </a:r>
            <a:r>
              <a:rPr lang="en-US" dirty="0"/>
              <a:t>CR for CID 8555 - Virtual CS during UL MU </a:t>
            </a:r>
            <a:r>
              <a:rPr lang="en-US" dirty="0" smtClean="0"/>
              <a:t>CS</a:t>
            </a:r>
          </a:p>
          <a:p>
            <a:pPr lvl="1">
              <a:buFont typeface="Arial" panose="020B0604020202020204" pitchFamily="34" charset="0"/>
              <a:buChar char="•"/>
            </a:pPr>
            <a:r>
              <a:rPr lang="en-US" altLang="en-US" dirty="0" smtClean="0"/>
              <a:t>11-17/0337	</a:t>
            </a:r>
            <a:r>
              <a:rPr lang="en-US" dirty="0"/>
              <a:t>Explanation of CR for CID </a:t>
            </a:r>
            <a:r>
              <a:rPr lang="en-US" dirty="0" smtClean="0"/>
              <a:t>8555</a:t>
            </a:r>
          </a:p>
          <a:p>
            <a:pPr lvl="1">
              <a:buFont typeface="Arial" panose="020B0604020202020204" pitchFamily="34" charset="0"/>
              <a:buChar char="•"/>
            </a:pPr>
            <a:r>
              <a:rPr lang="en-US" altLang="en-US" dirty="0" smtClean="0"/>
              <a:t>11-17/0707	</a:t>
            </a:r>
            <a:r>
              <a:rPr lang="en-US" dirty="0"/>
              <a:t>CR for CID </a:t>
            </a:r>
            <a:r>
              <a:rPr lang="en-US" dirty="0" smtClean="0"/>
              <a:t>8555</a:t>
            </a:r>
          </a:p>
          <a:p>
            <a:pPr lvl="1">
              <a:buFont typeface="Arial" panose="020B0604020202020204" pitchFamily="34" charset="0"/>
              <a:buChar char="•"/>
            </a:pPr>
            <a:r>
              <a:rPr lang="en-US" altLang="en-US" dirty="0" smtClean="0"/>
              <a:t>11-17/0711	</a:t>
            </a:r>
            <a:r>
              <a:rPr lang="en-US" dirty="0"/>
              <a:t>CR for </a:t>
            </a:r>
            <a:r>
              <a:rPr lang="en-US" dirty="0" smtClean="0"/>
              <a:t>PHY-</a:t>
            </a:r>
            <a:r>
              <a:rPr lang="en-US" dirty="0" err="1" smtClean="0"/>
              <a:t>CCA.indication</a:t>
            </a:r>
            <a:endParaRPr lang="en-US" dirty="0" smtClean="0"/>
          </a:p>
          <a:p>
            <a:pPr lvl="1">
              <a:buFont typeface="Arial" panose="020B0604020202020204" pitchFamily="34" charset="0"/>
              <a:buChar char="•"/>
            </a:pPr>
            <a:r>
              <a:rPr lang="en-US" dirty="0" smtClean="0"/>
              <a:t>11-17/0814		Frame Sequences</a:t>
            </a:r>
          </a:p>
          <a:p>
            <a:pPr lvl="1">
              <a:buFont typeface="Arial" panose="020B0604020202020204" pitchFamily="34" charset="0"/>
              <a:buChar char="•"/>
            </a:pPr>
            <a:r>
              <a:rPr lang="en-US" altLang="en-US" dirty="0" smtClean="0"/>
              <a:t>Any MAC CR submissions – Time allows</a:t>
            </a:r>
            <a:endParaRPr lang="en-US" altLang="en-US" dirty="0"/>
          </a:p>
          <a:p>
            <a:pPr lvl="1">
              <a:buFont typeface="Arial" panose="020B0604020202020204" pitchFamily="34" charset="0"/>
              <a:buChar char="•"/>
            </a:pPr>
            <a:r>
              <a:rPr lang="en-US" altLang="en-US" dirty="0" smtClean="0"/>
              <a:t>June/July – September ad hoc locations and dates – Straw polls</a:t>
            </a:r>
          </a:p>
          <a:p>
            <a:pPr>
              <a:buFont typeface="Arial" panose="020B0604020202020204" pitchFamily="34" charset="0"/>
              <a:buChar char="•"/>
            </a:pPr>
            <a:r>
              <a:rPr lang="en-US" altLang="en-US" dirty="0" smtClean="0"/>
              <a:t>Recess</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June/July ad hoc meeting options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June 26-27 somewhere in California - 0</a:t>
            </a:r>
          </a:p>
          <a:p>
            <a:pPr>
              <a:buFont typeface="Arial" panose="020B0604020202020204" pitchFamily="34" charset="0"/>
              <a:buChar char="•"/>
            </a:pPr>
            <a:r>
              <a:rPr lang="en-US" dirty="0" smtClean="0"/>
              <a:t>July 6-7 somewhere in Europe – 9+10=19</a:t>
            </a:r>
          </a:p>
          <a:p>
            <a:pPr>
              <a:buFont typeface="Arial" panose="020B0604020202020204" pitchFamily="34" charset="0"/>
              <a:buChar char="•"/>
            </a:pPr>
            <a:r>
              <a:rPr lang="en-US" dirty="0" smtClean="0">
                <a:solidFill>
                  <a:srgbClr val="FF0000"/>
                </a:solidFill>
              </a:rPr>
              <a:t>No ad hoc meeting </a:t>
            </a:r>
            <a:r>
              <a:rPr lang="en-US" dirty="0" smtClean="0"/>
              <a:t>20+3 =23</a:t>
            </a:r>
          </a:p>
          <a:p>
            <a:pPr>
              <a:buFont typeface="Arial" panose="020B0604020202020204" pitchFamily="34" charset="0"/>
              <a:buChar char="•"/>
            </a:pPr>
            <a:r>
              <a:rPr lang="en-US" dirty="0" smtClean="0">
                <a:solidFill>
                  <a:srgbClr val="FF0000"/>
                </a:solidFill>
              </a:rPr>
              <a:t>Increase the frequency of calls during two weeks before July </a:t>
            </a:r>
          </a:p>
          <a:p>
            <a:pPr>
              <a:buFont typeface="Arial" panose="020B0604020202020204" pitchFamily="34" charset="0"/>
              <a:buChar char="•"/>
            </a:pPr>
            <a:endParaRPr lang="en-US" dirty="0"/>
          </a:p>
          <a:p>
            <a:pPr lvl="1">
              <a:buFont typeface="Arial" panose="020B0604020202020204" pitchFamily="34" charset="0"/>
              <a:buChar char="•"/>
            </a:pPr>
            <a:endParaRPr lang="en-US" dirty="0" smtClean="0"/>
          </a:p>
          <a:p>
            <a:pPr marL="800100" lvl="1" indent="-342900">
              <a:buFont typeface="Arial" panose="020B0604020202020204" pitchFamily="34" charset="0"/>
              <a:buChar char="•"/>
            </a:pPr>
            <a:r>
              <a:rPr lang="en-US" dirty="0" smtClean="0"/>
              <a:t>Before May ad hoc there are 1950 Non-PHY CIDs and 526 CIDs</a:t>
            </a:r>
          </a:p>
          <a:p>
            <a:pPr marL="800100" lvl="1" indent="-342900">
              <a:buFont typeface="Arial" panose="020B0604020202020204" pitchFamily="34" charset="0"/>
              <a:buChar char="•"/>
            </a:pPr>
            <a:r>
              <a:rPr lang="en-US" b="1" u="sng" dirty="0" smtClean="0"/>
              <a:t>After May </a:t>
            </a:r>
            <a:r>
              <a:rPr lang="en-US" dirty="0" smtClean="0"/>
              <a:t>meeting, expectations are there will be 1200 Non-PHY CIDs and 300 PHY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486202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Ad Hoc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IEEE 802.11 meeting is in Hawaii – Sept 10-15.</a:t>
            </a:r>
          </a:p>
          <a:p>
            <a:pPr>
              <a:buFont typeface="Arial" panose="020B0604020202020204" pitchFamily="34" charset="0"/>
              <a:buChar char="•"/>
            </a:pPr>
            <a:r>
              <a:rPr lang="en-US" dirty="0" smtClean="0"/>
              <a:t>Ad hoc meeting (both PHY and Non-PHY) in Sept 6-8</a:t>
            </a:r>
          </a:p>
          <a:p>
            <a:pPr>
              <a:buFont typeface="Arial" panose="020B0604020202020204" pitchFamily="34" charset="0"/>
              <a:buChar char="•"/>
            </a:pPr>
            <a:r>
              <a:rPr lang="en-US" dirty="0" smtClean="0"/>
              <a:t>Rooms are available in the Bay area (Santa Clara)</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lvl="1">
              <a:buFont typeface="Arial" panose="020B0604020202020204" pitchFamily="34" charset="0"/>
              <a:buChar char="•"/>
            </a:pPr>
            <a:r>
              <a:rPr lang="en-US" dirty="0" smtClean="0"/>
              <a:t>If no July ad hoc meeting, expectations are there will be about 900 Non-PHY CIDs and 150 PHY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6814496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(11-17/0665r1)</a:t>
            </a:r>
            <a:endParaRPr lang="en-US" dirty="0"/>
          </a:p>
        </p:txBody>
      </p:sp>
      <p:sp>
        <p:nvSpPr>
          <p:cNvPr id="3" name="Content Placeholder 2"/>
          <p:cNvSpPr>
            <a:spLocks noGrp="1"/>
          </p:cNvSpPr>
          <p:nvPr>
            <p:ph idx="1"/>
          </p:nvPr>
        </p:nvSpPr>
        <p:spPr/>
        <p:txBody>
          <a:bodyPr/>
          <a:lstStyle/>
          <a:p>
            <a:r>
              <a:rPr lang="en-US" dirty="0" smtClean="0"/>
              <a:t>Do you agree to the resolutions of CIDs 6901 and 7690 in doc 11-17/0665r1?</a:t>
            </a:r>
          </a:p>
          <a:p>
            <a:endParaRPr lang="en-US" dirty="0"/>
          </a:p>
          <a:p>
            <a:r>
              <a:rPr lang="en-US" dirty="0" smtClean="0"/>
              <a:t>Yes: 29</a:t>
            </a:r>
          </a:p>
          <a:p>
            <a:r>
              <a:rPr lang="en-US" dirty="0" smtClean="0"/>
              <a:t>No: 4</a:t>
            </a:r>
          </a:p>
          <a:p>
            <a:r>
              <a:rPr lang="en-US" dirty="0" smtClean="0"/>
              <a:t>ABS: 6</a:t>
            </a:r>
          </a:p>
          <a:p>
            <a:endParaRPr lang="en-US" dirty="0"/>
          </a:p>
          <a:p>
            <a:r>
              <a:rPr lang="en-US" dirty="0" smtClean="0"/>
              <a:t>To be converted to a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1782524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(11-17/0707r1)</a:t>
            </a:r>
            <a:endParaRPr lang="en-US" dirty="0"/>
          </a:p>
        </p:txBody>
      </p:sp>
      <p:sp>
        <p:nvSpPr>
          <p:cNvPr id="3" name="Content Placeholder 2"/>
          <p:cNvSpPr>
            <a:spLocks noGrp="1"/>
          </p:cNvSpPr>
          <p:nvPr>
            <p:ph idx="1"/>
          </p:nvPr>
        </p:nvSpPr>
        <p:spPr/>
        <p:txBody>
          <a:bodyPr/>
          <a:lstStyle/>
          <a:p>
            <a:r>
              <a:rPr lang="en-US" dirty="0" smtClean="0"/>
              <a:t>Do you accept the resolution to CIDs 8555</a:t>
            </a:r>
            <a:r>
              <a:rPr lang="en-GB" dirty="0" smtClean="0"/>
              <a:t> in doc 11-17/0707r1?</a:t>
            </a:r>
          </a:p>
          <a:p>
            <a:endParaRPr lang="en-GB" dirty="0"/>
          </a:p>
          <a:p>
            <a:r>
              <a:rPr lang="en-GB" dirty="0" smtClean="0"/>
              <a:t>YES: 16</a:t>
            </a:r>
          </a:p>
          <a:p>
            <a:r>
              <a:rPr lang="en-GB" dirty="0" smtClean="0"/>
              <a:t>No: 15</a:t>
            </a:r>
          </a:p>
          <a:p>
            <a:r>
              <a:rPr lang="en-GB" dirty="0" smtClean="0"/>
              <a:t>ABS: 18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6966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May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a:t>
            </a:r>
            <a:r>
              <a:rPr lang="en-US" dirty="0"/>
              <a:t> </a:t>
            </a:r>
            <a:r>
              <a:rPr lang="en-US" dirty="0" smtClean="0"/>
              <a:t>– Room 201</a:t>
            </a:r>
          </a:p>
          <a:p>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a:t>
            </a:r>
            <a:r>
              <a:rPr lang="en-US" dirty="0"/>
              <a:t> </a:t>
            </a:r>
            <a:r>
              <a:rPr lang="en-US" dirty="0" smtClean="0"/>
              <a:t>– Room 201</a:t>
            </a:r>
          </a:p>
          <a:p>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11, 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smtClean="0"/>
              <a:t>IEEE-SA IPR </a:t>
            </a:r>
            <a:r>
              <a:rPr lang="en-US" altLang="en-US" dirty="0"/>
              <a:t>Policy and procedure</a:t>
            </a:r>
            <a:r>
              <a:rPr lang="en-US" altLang="en-US" dirty="0" smtClean="0"/>
              <a:t>.</a:t>
            </a:r>
            <a:endParaRPr lang="en-US" altLang="en-US" dirty="0"/>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July </a:t>
            </a:r>
            <a:r>
              <a:rPr lang="en-US" altLang="en-US" dirty="0" smtClean="0"/>
              <a:t>2017</a:t>
            </a:r>
            <a:endParaRPr lang="en-US" altLang="en-US" dirty="0" smtClean="0"/>
          </a:p>
          <a:p>
            <a:pPr>
              <a:lnSpc>
                <a:spcPct val="80000"/>
              </a:lnSpc>
              <a:buFont typeface="Arial" panose="020B0604020202020204" pitchFamily="34" charset="0"/>
              <a:buChar char="•"/>
            </a:pPr>
            <a:r>
              <a:rPr lang="en-US" altLang="en-US" dirty="0" smtClean="0"/>
              <a:t>Ad hoc meeting</a:t>
            </a:r>
            <a:endParaRPr lang="en-US" altLang="en-US" dirty="0"/>
          </a:p>
          <a:p>
            <a:pPr>
              <a:lnSpc>
                <a:spcPct val="80000"/>
              </a:lnSpc>
              <a:buFont typeface="Arial" panose="020B0604020202020204" pitchFamily="34" charset="0"/>
              <a:buChar char="•"/>
            </a:pPr>
            <a:r>
              <a:rPr lang="en-US" altLang="en-US" dirty="0" smtClean="0"/>
              <a:t>Additional </a:t>
            </a:r>
            <a:r>
              <a:rPr lang="en-US" altLang="en-US" dirty="0" smtClean="0"/>
              <a:t>presentations, time allows</a:t>
            </a:r>
            <a:endParaRPr lang="en-US" altLang="en-US" dirty="0"/>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a:t>
            </a:r>
            <a:r>
              <a:rPr lang="en-US" dirty="0" smtClean="0"/>
              <a:t> Schedule</a:t>
            </a:r>
            <a:endParaRPr lang="en-US" dirty="0"/>
          </a:p>
        </p:txBody>
      </p:sp>
      <p:sp>
        <p:nvSpPr>
          <p:cNvPr id="3" name="Content Placeholder 2"/>
          <p:cNvSpPr>
            <a:spLocks noGrp="1"/>
          </p:cNvSpPr>
          <p:nvPr>
            <p:ph idx="1"/>
          </p:nvPr>
        </p:nvSpPr>
        <p:spPr/>
        <p:txBody>
          <a:bodyPr/>
          <a:lstStyle/>
          <a:p>
            <a:r>
              <a:rPr lang="en-US" u="sng" dirty="0" smtClean="0">
                <a:solidFill>
                  <a:srgbClr val="00B050"/>
                </a:solidFill>
              </a:rPr>
              <a:t>Already Approved (please don’t delete)</a:t>
            </a:r>
          </a:p>
          <a:p>
            <a:r>
              <a:rPr lang="en-US" altLang="en-US" dirty="0" smtClean="0">
                <a:solidFill>
                  <a:srgbClr val="00B050"/>
                </a:solidFill>
              </a:rPr>
              <a:t>May </a:t>
            </a:r>
            <a:r>
              <a:rPr lang="en-US" altLang="en-US" dirty="0">
                <a:solidFill>
                  <a:srgbClr val="00B050"/>
                </a:solidFill>
              </a:rPr>
              <a:t>25			10:00 – 12:00 ET</a:t>
            </a:r>
          </a:p>
          <a:p>
            <a:r>
              <a:rPr lang="en-US" altLang="en-US" dirty="0" smtClean="0">
                <a:solidFill>
                  <a:srgbClr val="00B050"/>
                </a:solidFill>
              </a:rPr>
              <a:t>May </a:t>
            </a:r>
            <a:r>
              <a:rPr lang="en-US" altLang="en-US" dirty="0">
                <a:solidFill>
                  <a:srgbClr val="00B050"/>
                </a:solidFill>
              </a:rPr>
              <a:t>18			</a:t>
            </a:r>
            <a:r>
              <a:rPr lang="en-US" altLang="en-US" dirty="0" smtClean="0">
                <a:solidFill>
                  <a:srgbClr val="00B050"/>
                </a:solidFill>
              </a:rPr>
              <a:t>20:00 </a:t>
            </a:r>
            <a:r>
              <a:rPr lang="en-US" altLang="en-US" dirty="0">
                <a:solidFill>
                  <a:srgbClr val="00B050"/>
                </a:solidFill>
              </a:rPr>
              <a:t>– 22:00 </a:t>
            </a:r>
            <a:r>
              <a:rPr lang="en-US" altLang="en-US" dirty="0" smtClean="0">
                <a:solidFill>
                  <a:srgbClr val="00B050"/>
                </a:solidFill>
              </a:rPr>
              <a:t>ET</a:t>
            </a:r>
          </a:p>
          <a:p>
            <a:endParaRPr lang="en-US" altLang="en-US" dirty="0">
              <a:solidFill>
                <a:schemeClr val="tx1"/>
              </a:solidFill>
            </a:endParaRPr>
          </a:p>
          <a:p>
            <a:r>
              <a:rPr lang="en-US" altLang="en-US" u="sng" dirty="0" smtClean="0">
                <a:solidFill>
                  <a:schemeClr val="tx1"/>
                </a:solidFill>
              </a:rPr>
              <a:t>New Set of </a:t>
            </a:r>
            <a:r>
              <a:rPr lang="en-US" altLang="en-US" u="sng" dirty="0" err="1" smtClean="0">
                <a:solidFill>
                  <a:schemeClr val="tx1"/>
                </a:solidFill>
              </a:rPr>
              <a:t>Telecons</a:t>
            </a:r>
            <a:r>
              <a:rPr lang="en-US" altLang="en-US" u="sng" dirty="0" smtClean="0">
                <a:solidFill>
                  <a:schemeClr val="tx1"/>
                </a:solidFill>
              </a:rPr>
              <a:t>:</a:t>
            </a:r>
          </a:p>
          <a:p>
            <a:r>
              <a:rPr lang="en-US" dirty="0" smtClean="0">
                <a:solidFill>
                  <a:schemeClr val="tx1"/>
                </a:solidFill>
              </a:rPr>
              <a:t>June 1 , June 15, June 26, June 28, </a:t>
            </a:r>
            <a:r>
              <a:rPr lang="en-US" dirty="0" smtClean="0">
                <a:solidFill>
                  <a:schemeClr val="tx1"/>
                </a:solidFill>
              </a:rPr>
              <a:t> </a:t>
            </a:r>
            <a:r>
              <a:rPr lang="en-US" dirty="0" smtClean="0">
                <a:solidFill>
                  <a:schemeClr val="tx1"/>
                </a:solidFill>
              </a:rPr>
              <a:t>	20:00 – 22:00 ET</a:t>
            </a:r>
          </a:p>
          <a:p>
            <a:r>
              <a:rPr lang="en-US" dirty="0" smtClean="0">
                <a:solidFill>
                  <a:schemeClr val="tx1"/>
                </a:solidFill>
              </a:rPr>
              <a:t>June 8, June 22, June 27, June 29, July 20	10:00 – 12:00 ET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2252745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6554200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changes to P802.11ax D1.2 as in </a:t>
            </a:r>
            <a:r>
              <a:rPr lang="en-US" altLang="zh-CN" dirty="0" smtClean="0"/>
              <a:t>11-17/721r0</a:t>
            </a:r>
          </a:p>
          <a:p>
            <a:endParaRPr lang="en-US" altLang="zh-CN" dirty="0"/>
          </a:p>
          <a:p>
            <a:r>
              <a:rPr lang="en-US" altLang="zh-CN" dirty="0" smtClean="0"/>
              <a:t>Move: Hongyuan Zhang</a:t>
            </a:r>
          </a:p>
          <a:p>
            <a:r>
              <a:rPr lang="en-US" altLang="zh-CN" dirty="0" smtClean="0"/>
              <a:t>Second</a:t>
            </a:r>
            <a:r>
              <a:rPr lang="en-US" altLang="zh-CN" dirty="0" smtClean="0"/>
              <a:t>: Ron Porat</a:t>
            </a:r>
          </a:p>
          <a:p>
            <a:endParaRPr lang="en-US" altLang="zh-CN" dirty="0"/>
          </a:p>
          <a:p>
            <a:r>
              <a:rPr lang="en-US" altLang="zh-CN" dirty="0" smtClean="0"/>
              <a:t>Accepted with no objection</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003718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#192</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to clause 28.3.6 of P802.11ax D1.2 as in </a:t>
            </a:r>
            <a:r>
              <a:rPr lang="en-US" altLang="zh-CN" dirty="0" smtClean="0"/>
              <a:t>11-17/714r4</a:t>
            </a:r>
          </a:p>
          <a:p>
            <a:endParaRPr lang="en-US" altLang="zh-CN" dirty="0"/>
          </a:p>
          <a:p>
            <a:r>
              <a:rPr lang="en-US" altLang="zh-CN" dirty="0" smtClean="0"/>
              <a:t>Move: </a:t>
            </a:r>
            <a:r>
              <a:rPr lang="en-US" dirty="0" err="1"/>
              <a:t>Dongguk</a:t>
            </a:r>
            <a:r>
              <a:rPr lang="en-US" dirty="0"/>
              <a:t> </a:t>
            </a:r>
            <a:r>
              <a:rPr lang="en-US" dirty="0" smtClean="0"/>
              <a:t>Lim</a:t>
            </a:r>
          </a:p>
          <a:p>
            <a:r>
              <a:rPr lang="en-US" altLang="zh-CN" dirty="0" smtClean="0"/>
              <a:t>Second</a:t>
            </a:r>
            <a:r>
              <a:rPr lang="en-US" altLang="zh-CN" dirty="0" smtClean="0"/>
              <a:t>: Ron Porat</a:t>
            </a:r>
          </a:p>
          <a:p>
            <a:r>
              <a:rPr lang="en-US"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232427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a:t>
            </a:r>
            <a:r>
              <a:rPr lang="en-US" dirty="0" smtClean="0"/>
              <a:t>251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a:t>
            </a:r>
            <a:r>
              <a:rPr lang="en-US" altLang="zh-CN" dirty="0" smtClean="0"/>
              <a:t>CID 7512 </a:t>
            </a:r>
            <a:r>
              <a:rPr lang="en-US" altLang="zh-CN" dirty="0"/>
              <a:t>and the corresponding spec text modification to clause 28.3.6.7 as in </a:t>
            </a:r>
            <a:r>
              <a:rPr lang="en-US" altLang="zh-CN" dirty="0" smtClean="0"/>
              <a:t>11-17/608r0</a:t>
            </a:r>
          </a:p>
          <a:p>
            <a:endParaRPr lang="en-US" altLang="zh-CN" dirty="0"/>
          </a:p>
          <a:p>
            <a:r>
              <a:rPr lang="en-US" altLang="zh-CN" dirty="0" smtClean="0"/>
              <a:t>Move: Yujin Noh</a:t>
            </a:r>
          </a:p>
          <a:p>
            <a:r>
              <a:rPr lang="en-US" altLang="zh-CN" dirty="0" smtClean="0"/>
              <a:t>Second</a:t>
            </a:r>
            <a:r>
              <a:rPr lang="en-US" altLang="zh-CN" dirty="0" smtClean="0"/>
              <a:t>: Ron Porat</a:t>
            </a:r>
          </a:p>
          <a:p>
            <a:r>
              <a:rPr lang="en-US"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875761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252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a:t>
            </a:r>
            <a:r>
              <a:rPr lang="en-US" altLang="zh-CN" dirty="0" smtClean="0"/>
              <a:t>comment </a:t>
            </a:r>
            <a:r>
              <a:rPr lang="en-US" altLang="zh-CN" dirty="0"/>
              <a:t>resolution to the following CID </a:t>
            </a:r>
            <a:r>
              <a:rPr lang="en-US" altLang="zh-CN" dirty="0" smtClean="0"/>
              <a:t>10045 and </a:t>
            </a:r>
            <a:r>
              <a:rPr lang="en-US" altLang="zh-CN" dirty="0"/>
              <a:t>the corresponding spec text modification to clause 28.3.10.7.3 as in </a:t>
            </a:r>
            <a:r>
              <a:rPr lang="en-US" altLang="zh-CN" dirty="0" smtClean="0"/>
              <a:t>11-17/690r1</a:t>
            </a:r>
          </a:p>
          <a:p>
            <a:endParaRPr lang="en-US" altLang="zh-CN" dirty="0"/>
          </a:p>
          <a:p>
            <a:r>
              <a:rPr lang="en-US" altLang="zh-CN" dirty="0" smtClean="0"/>
              <a:t>Move: Yujin Noh</a:t>
            </a:r>
          </a:p>
          <a:p>
            <a:r>
              <a:rPr lang="en-US" altLang="zh-CN" dirty="0" smtClean="0"/>
              <a:t>Second: Ron Porat</a:t>
            </a:r>
          </a:p>
          <a:p>
            <a:r>
              <a:rPr lang="en-US"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688438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#253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a:t>
            </a:r>
            <a:r>
              <a:rPr lang="en-US" altLang="zh-CN" dirty="0" smtClean="0"/>
              <a:t>resolutions </a:t>
            </a:r>
            <a:r>
              <a:rPr lang="en-US" altLang="zh-CN" dirty="0"/>
              <a:t>to the </a:t>
            </a:r>
            <a:r>
              <a:rPr lang="en-US" altLang="zh-CN" dirty="0" smtClean="0"/>
              <a:t>CIDs </a:t>
            </a:r>
            <a:r>
              <a:rPr lang="en-GB" altLang="zh-CN" dirty="0"/>
              <a:t>4971, 4972, 7046, 7852, 7853, 8611, 8612, 8613, 10088, </a:t>
            </a:r>
            <a:r>
              <a:rPr lang="en-GB" altLang="zh-CN" dirty="0" smtClean="0"/>
              <a:t>and 9794  </a:t>
            </a:r>
            <a:r>
              <a:rPr lang="en-US" altLang="zh-CN" dirty="0" smtClean="0"/>
              <a:t>and </a:t>
            </a:r>
            <a:r>
              <a:rPr lang="en-US" altLang="zh-CN" dirty="0"/>
              <a:t>the corresponding spec text modification to clause 28.3.3 as in </a:t>
            </a:r>
            <a:r>
              <a:rPr lang="en-US" altLang="zh-CN" dirty="0" smtClean="0"/>
              <a:t>11-17/614r3.</a:t>
            </a:r>
            <a:endParaRPr lang="en-US" altLang="zh-CN" dirty="0" smtClean="0"/>
          </a:p>
          <a:p>
            <a:endParaRPr lang="en-US" altLang="zh-CN" dirty="0"/>
          </a:p>
          <a:p>
            <a:r>
              <a:rPr lang="en-US" altLang="zh-CN" dirty="0" smtClean="0"/>
              <a:t>Move: Junghoon Suh</a:t>
            </a:r>
          </a:p>
          <a:p>
            <a:r>
              <a:rPr lang="en-US" altLang="zh-CN" dirty="0" smtClean="0"/>
              <a:t>Second</a:t>
            </a:r>
            <a:r>
              <a:rPr lang="en-US" altLang="zh-CN" dirty="0" smtClean="0"/>
              <a:t>: Ron Porat</a:t>
            </a:r>
          </a:p>
          <a:p>
            <a:r>
              <a:rPr lang="en-US" altLang="zh-CN" dirty="0" smtClean="0"/>
              <a:t>Accepted with no objection</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572250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#254</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CIDs </a:t>
            </a:r>
            <a:r>
              <a:rPr lang="en-US" altLang="zh-CN" dirty="0"/>
              <a:t>4969, 7505, 7851, 8116, 8564, 8598, 8603, 8605, 8606, 8607, 8608, 8610, 9787, 9790, 9791, 9792, </a:t>
            </a:r>
            <a:r>
              <a:rPr lang="en-US" altLang="zh-CN" dirty="0" smtClean="0"/>
              <a:t>10085 and the corresponding spec text modification to clause 28.3.3.2 as in 11-17/663r4.</a:t>
            </a:r>
          </a:p>
          <a:p>
            <a:endParaRPr lang="en-US" altLang="zh-CN" dirty="0"/>
          </a:p>
          <a:p>
            <a:r>
              <a:rPr lang="en-US" altLang="zh-CN" dirty="0" smtClean="0"/>
              <a:t>Move: </a:t>
            </a:r>
            <a:r>
              <a:rPr lang="en-US" altLang="zh-CN" dirty="0" smtClean="0"/>
              <a:t>Jianhan Liu</a:t>
            </a:r>
            <a:endParaRPr lang="en-US" altLang="zh-CN" dirty="0" smtClean="0"/>
          </a:p>
          <a:p>
            <a:r>
              <a:rPr lang="en-US" altLang="zh-CN" dirty="0" smtClean="0"/>
              <a:t>Second</a:t>
            </a:r>
            <a:r>
              <a:rPr lang="en-US" altLang="zh-CN" dirty="0" smtClean="0"/>
              <a:t>: Ron Porat</a:t>
            </a:r>
          </a:p>
          <a:p>
            <a:r>
              <a:rPr lang="en-US" altLang="zh-CN" dirty="0" smtClean="0"/>
              <a:t>Accepted with no objection</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870245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#255</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following  </a:t>
            </a:r>
            <a:r>
              <a:rPr lang="en-US" altLang="zh-CN" dirty="0"/>
              <a:t>CIDs 10377, 4974, 10380, </a:t>
            </a:r>
            <a:r>
              <a:rPr lang="en-US" altLang="zh-CN" dirty="0" smtClean="0"/>
              <a:t>10381</a:t>
            </a:r>
          </a:p>
          <a:p>
            <a:r>
              <a:rPr lang="en-US" altLang="zh-CN" dirty="0" smtClean="0"/>
              <a:t>of clause 28.3.3.5 and 28.3.3.6 as in 11-17/692r1</a:t>
            </a:r>
          </a:p>
          <a:p>
            <a:endParaRPr lang="en-US" altLang="zh-CN" dirty="0"/>
          </a:p>
          <a:p>
            <a:r>
              <a:rPr lang="en-US" altLang="zh-CN" dirty="0" smtClean="0"/>
              <a:t>Move: </a:t>
            </a:r>
            <a:r>
              <a:rPr lang="en-US" altLang="zh-CN" dirty="0" err="1" smtClean="0"/>
              <a:t>Sungeun</a:t>
            </a:r>
            <a:r>
              <a:rPr lang="en-US" altLang="zh-CN" dirty="0" smtClean="0"/>
              <a:t> </a:t>
            </a:r>
            <a:r>
              <a:rPr lang="en-US" altLang="zh-CN" dirty="0" smtClean="0"/>
              <a:t>Lee</a:t>
            </a:r>
          </a:p>
          <a:p>
            <a:r>
              <a:rPr lang="en-US" altLang="zh-CN" dirty="0" smtClean="0"/>
              <a:t>Second: Ron Porat</a:t>
            </a:r>
          </a:p>
          <a:p>
            <a:r>
              <a:rPr lang="en-US" altLang="zh-CN" dirty="0" smtClean="0"/>
              <a:t>Accepted with no objection</a:t>
            </a:r>
            <a:endParaRPr lang="en-US" altLang="zh-CN"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124436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#256</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the corresponding spec text modification to clause 28.3.3 as in </a:t>
            </a:r>
            <a:r>
              <a:rPr lang="en-US" altLang="zh-CN" dirty="0" smtClean="0"/>
              <a:t>11-17/664r1</a:t>
            </a:r>
            <a:endParaRPr lang="en-US" altLang="zh-CN" dirty="0"/>
          </a:p>
          <a:p>
            <a:pPr lvl="1"/>
            <a:r>
              <a:rPr lang="en-US" altLang="zh-CN" dirty="0"/>
              <a:t>CID </a:t>
            </a:r>
            <a:r>
              <a:rPr lang="en-GB" altLang="zh-CN" dirty="0"/>
              <a:t>4895, 4978, 4981, 5252, 7143, 7511, 8814, 8823, 8824, 8825, 8826, 8827, 8828, 8829, 8831, 8832, 8833, 9207, 10108, 10200, 10389, 10390, 10391, 10392, </a:t>
            </a:r>
            <a:r>
              <a:rPr lang="en-GB" altLang="zh-CN" dirty="0" smtClean="0"/>
              <a:t>10393</a:t>
            </a:r>
          </a:p>
          <a:p>
            <a:pPr lvl="1"/>
            <a:endParaRPr lang="en-GB" altLang="zh-CN" dirty="0"/>
          </a:p>
          <a:p>
            <a:r>
              <a:rPr lang="en-GB" altLang="zh-CN" dirty="0" smtClean="0"/>
              <a:t>Move: Jinsoo Choi</a:t>
            </a:r>
          </a:p>
          <a:p>
            <a:r>
              <a:rPr lang="en-GB" altLang="zh-CN" dirty="0" smtClean="0"/>
              <a:t>Second</a:t>
            </a:r>
            <a:r>
              <a:rPr lang="en-GB" altLang="zh-CN" dirty="0" smtClean="0"/>
              <a:t>: Ron Porat</a:t>
            </a:r>
          </a:p>
          <a:p>
            <a:r>
              <a:rPr lang="en-GB" altLang="zh-CN" dirty="0" smtClean="0"/>
              <a:t>Accepted with no objection</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7834492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#257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and the corresponding spec text modification to clause 28.3.15 as in </a:t>
            </a:r>
            <a:r>
              <a:rPr lang="en-US" altLang="zh-CN" dirty="0" smtClean="0"/>
              <a:t>11-17/0699r2</a:t>
            </a:r>
            <a:endParaRPr lang="en-US" altLang="zh-CN" dirty="0"/>
          </a:p>
          <a:p>
            <a:pPr lvl="1"/>
            <a:r>
              <a:rPr lang="en-US" altLang="zh-CN" dirty="0"/>
              <a:t>CID </a:t>
            </a:r>
            <a:r>
              <a:rPr lang="en-GB" altLang="zh-CN" dirty="0"/>
              <a:t>7518, 9030, 9029, 10126</a:t>
            </a:r>
            <a:endParaRPr lang="zh-CN" altLang="zh-CN" dirty="0"/>
          </a:p>
          <a:p>
            <a:endParaRPr lang="en-US" dirty="0" smtClean="0"/>
          </a:p>
          <a:p>
            <a:r>
              <a:rPr lang="en-US" dirty="0" smtClean="0"/>
              <a:t>Move: </a:t>
            </a:r>
            <a:r>
              <a:rPr lang="en-US" dirty="0" err="1" smtClean="0"/>
              <a:t>Kome</a:t>
            </a:r>
            <a:r>
              <a:rPr lang="en-US" dirty="0" smtClean="0"/>
              <a:t> </a:t>
            </a:r>
            <a:r>
              <a:rPr lang="en-US" dirty="0" smtClean="0"/>
              <a:t>Oteri</a:t>
            </a:r>
          </a:p>
          <a:p>
            <a:r>
              <a:rPr lang="en-US" dirty="0" smtClean="0"/>
              <a:t>Second: Ron Porat</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8191777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#258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a:t>
            </a:r>
            <a:r>
              <a:rPr lang="en-US" altLang="zh-CN" dirty="0" smtClean="0"/>
              <a:t>CIDs </a:t>
            </a:r>
            <a:r>
              <a:rPr lang="en-US" altLang="zh-CN" dirty="0"/>
              <a:t>and the corresponding spec text modification to clause 28.3.10.10 as in </a:t>
            </a:r>
            <a:r>
              <a:rPr lang="en-US" altLang="zh-CN" dirty="0" smtClean="0"/>
              <a:t>11-17/0720r1</a:t>
            </a:r>
            <a:endParaRPr lang="en-US" altLang="zh-CN" dirty="0"/>
          </a:p>
          <a:p>
            <a:pPr lvl="1"/>
            <a:r>
              <a:rPr lang="en-US" altLang="zh-CN" dirty="0"/>
              <a:t>CID 7860, </a:t>
            </a:r>
            <a:r>
              <a:rPr lang="en-US" altLang="zh-CN" dirty="0" smtClean="0"/>
              <a:t>5107, </a:t>
            </a:r>
            <a:r>
              <a:rPr lang="en-US" altLang="zh-CN" dirty="0"/>
              <a:t>5108, 8976, 4892, 6119, 9489, 8978, 8979, 8982, 8983, 8984, 4893, 8577, 8573, 9065, 9189, 9190, 9485, 9486, 5274, 8986, 9067, 8989, 8990, </a:t>
            </a:r>
            <a:r>
              <a:rPr lang="en-US" altLang="zh-CN" dirty="0" smtClean="0"/>
              <a:t>9752</a:t>
            </a:r>
          </a:p>
          <a:p>
            <a:pPr lvl="1"/>
            <a:endParaRPr lang="en-US" altLang="zh-CN" sz="3200" dirty="0"/>
          </a:p>
          <a:p>
            <a:r>
              <a:rPr lang="en-US" altLang="zh-CN" sz="3600" dirty="0" smtClean="0"/>
              <a:t>	</a:t>
            </a:r>
            <a:r>
              <a:rPr lang="en-US" altLang="zh-CN" dirty="0" smtClean="0"/>
              <a:t>Move: Hongyuan Zhang</a:t>
            </a:r>
          </a:p>
          <a:p>
            <a:r>
              <a:rPr lang="en-US" altLang="zh-CN" dirty="0" smtClean="0"/>
              <a:t>Second</a:t>
            </a:r>
            <a:r>
              <a:rPr lang="en-US" altLang="zh-CN" dirty="0" smtClean="0"/>
              <a:t>: Ron Porat</a:t>
            </a:r>
          </a:p>
          <a:p>
            <a:r>
              <a:rPr lang="en-US" altLang="zh-CN" dirty="0" smtClean="0"/>
              <a:t>Accepted with no objection</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14302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#259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solidFill>
                  <a:schemeClr val="tx1"/>
                </a:solidFill>
              </a:rPr>
              <a:t> 9495, 6260</a:t>
            </a:r>
            <a:r>
              <a:rPr lang="en-GB" dirty="0">
                <a:solidFill>
                  <a:schemeClr val="tx1"/>
                </a:solidFill>
              </a:rPr>
              <a:t>, </a:t>
            </a:r>
            <a:r>
              <a:rPr lang="en-GB" dirty="0" smtClean="0">
                <a:solidFill>
                  <a:schemeClr val="tx1"/>
                </a:solidFill>
              </a:rPr>
              <a:t>7051, 7193 </a:t>
            </a:r>
            <a:r>
              <a:rPr lang="en-GB" dirty="0" smtClean="0">
                <a:solidFill>
                  <a:schemeClr val="tx1"/>
                </a:solidFill>
              </a:rPr>
              <a:t>in doc </a:t>
            </a:r>
            <a:r>
              <a:rPr lang="en-GB" dirty="0" smtClean="0">
                <a:solidFill>
                  <a:schemeClr val="tx1"/>
                </a:solidFill>
              </a:rPr>
              <a:t>11-17/601r5</a:t>
            </a:r>
            <a:endParaRPr lang="en-GB" dirty="0" smtClean="0">
              <a:solidFill>
                <a:schemeClr val="tx1"/>
              </a:solidFill>
            </a:endParaRPr>
          </a:p>
          <a:p>
            <a:endParaRPr lang="en-GB" dirty="0">
              <a:solidFill>
                <a:schemeClr val="tx1"/>
              </a:solidFill>
            </a:endParaRPr>
          </a:p>
          <a:p>
            <a:r>
              <a:rPr lang="en-GB" dirty="0" smtClean="0">
                <a:solidFill>
                  <a:schemeClr val="tx1"/>
                </a:solidFill>
              </a:rPr>
              <a:t>Move: </a:t>
            </a:r>
            <a:r>
              <a:rPr lang="en-US" dirty="0"/>
              <a:t>Alfred </a:t>
            </a:r>
            <a:r>
              <a:rPr lang="en-US" dirty="0" smtClean="0"/>
              <a:t>Asterjadhi</a:t>
            </a:r>
          </a:p>
          <a:p>
            <a:r>
              <a:rPr lang="en-US" dirty="0" smtClean="0"/>
              <a:t>Second: Matthew Fischer</a:t>
            </a:r>
            <a:r>
              <a:rPr lang="en-US" dirty="0" smtClean="0"/>
              <a:t> </a:t>
            </a:r>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9386686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#260</a:t>
            </a:r>
            <a:endParaRPr lang="en-US" dirty="0"/>
          </a:p>
        </p:txBody>
      </p:sp>
      <p:sp>
        <p:nvSpPr>
          <p:cNvPr id="3" name="Content Placeholder 2"/>
          <p:cNvSpPr>
            <a:spLocks noGrp="1"/>
          </p:cNvSpPr>
          <p:nvPr>
            <p:ph idx="1"/>
          </p:nvPr>
        </p:nvSpPr>
        <p:spPr/>
        <p:txBody>
          <a:bodyPr/>
          <a:lstStyle/>
          <a:p>
            <a:r>
              <a:rPr lang="en-US" dirty="0"/>
              <a:t>Move to accept resolutions to CIDs; </a:t>
            </a:r>
            <a:r>
              <a:rPr lang="en-GB" dirty="0">
                <a:solidFill>
                  <a:schemeClr val="tx1"/>
                </a:solidFill>
              </a:rPr>
              <a:t>5851, 7249</a:t>
            </a:r>
            <a:r>
              <a:rPr lang="en-GB" dirty="0" smtClean="0">
                <a:solidFill>
                  <a:schemeClr val="tx1"/>
                </a:solidFill>
              </a:rPr>
              <a:t>, </a:t>
            </a:r>
            <a:r>
              <a:rPr lang="en-GB" dirty="0">
                <a:solidFill>
                  <a:schemeClr val="tx1"/>
                </a:solidFill>
              </a:rPr>
              <a:t>9803, </a:t>
            </a:r>
            <a:r>
              <a:rPr lang="en-GB" dirty="0" smtClean="0">
                <a:solidFill>
                  <a:schemeClr val="tx1"/>
                </a:solidFill>
              </a:rPr>
              <a:t>7192 </a:t>
            </a:r>
            <a:r>
              <a:rPr lang="en-GB" dirty="0">
                <a:solidFill>
                  <a:schemeClr val="tx1"/>
                </a:solidFill>
              </a:rPr>
              <a:t>in doc </a:t>
            </a:r>
            <a:r>
              <a:rPr lang="en-GB" dirty="0" smtClean="0">
                <a:solidFill>
                  <a:schemeClr val="tx1"/>
                </a:solidFill>
              </a:rPr>
              <a:t>11-17/601r5</a:t>
            </a:r>
          </a:p>
          <a:p>
            <a:endParaRPr lang="en-GB" dirty="0">
              <a:solidFill>
                <a:schemeClr val="tx1"/>
              </a:solidFill>
            </a:endParaRPr>
          </a:p>
          <a:p>
            <a:r>
              <a:rPr lang="en-GB" dirty="0">
                <a:solidFill>
                  <a:schemeClr val="tx1"/>
                </a:solidFill>
              </a:rPr>
              <a:t>Move: </a:t>
            </a:r>
            <a:r>
              <a:rPr lang="en-US" dirty="0"/>
              <a:t>Alfred Asterjadhi</a:t>
            </a:r>
          </a:p>
          <a:p>
            <a:r>
              <a:rPr lang="en-US" dirty="0"/>
              <a:t>Second: Matthew </a:t>
            </a:r>
            <a:r>
              <a:rPr lang="en-US" dirty="0" smtClean="0"/>
              <a:t>Fischer</a:t>
            </a:r>
          </a:p>
          <a:p>
            <a:endParaRPr lang="en-US" dirty="0">
              <a:solidFill>
                <a:schemeClr val="tx1"/>
              </a:solidFill>
            </a:endParaRPr>
          </a:p>
          <a:p>
            <a:r>
              <a:rPr lang="en-US" dirty="0" smtClean="0">
                <a:solidFill>
                  <a:schemeClr val="tx1"/>
                </a:solidFill>
              </a:rPr>
              <a:t>YES: 11</a:t>
            </a:r>
          </a:p>
          <a:p>
            <a:r>
              <a:rPr lang="en-US" dirty="0" smtClean="0">
                <a:solidFill>
                  <a:schemeClr val="tx1"/>
                </a:solidFill>
              </a:rPr>
              <a:t>NO: 17</a:t>
            </a:r>
          </a:p>
          <a:p>
            <a:r>
              <a:rPr lang="en-US" dirty="0" smtClean="0">
                <a:solidFill>
                  <a:schemeClr val="tx1"/>
                </a:solidFill>
              </a:rPr>
              <a:t>ABSTAIN: 15</a:t>
            </a:r>
          </a:p>
          <a:p>
            <a:r>
              <a:rPr lang="en-US" dirty="0" smtClean="0">
                <a:solidFill>
                  <a:schemeClr val="tx1"/>
                </a:solidFill>
              </a:rPr>
              <a:t>Motion Fails</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375313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#261</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dirty="0" smtClean="0"/>
              <a:t>Move to accept resolutions to CIDs; </a:t>
            </a:r>
            <a:r>
              <a:rPr lang="en-GB" dirty="0"/>
              <a:t>4839, 4840, 4841, 4842, 5033, 5657, 5658, 5659, 5660, 5661, 5907, 5966, 5967, 6033, 6745, 6747, 7171, 7188, 7620, 7621, 7622, 7623, 7624, 7625, 7626, 7820, 7821, 8097, 8224, </a:t>
            </a:r>
            <a:r>
              <a:rPr lang="en-GB" dirty="0" smtClean="0"/>
              <a:t>8285, </a:t>
            </a:r>
            <a:r>
              <a:rPr lang="en-GB" dirty="0"/>
              <a:t>9743, 9931, 9932, 9933, 9934, </a:t>
            </a:r>
            <a:r>
              <a:rPr lang="en-GB" dirty="0">
                <a:solidFill>
                  <a:schemeClr val="tx1"/>
                </a:solidFill>
              </a:rPr>
              <a:t>5890</a:t>
            </a:r>
            <a:r>
              <a:rPr lang="en-GB" dirty="0">
                <a:solidFill>
                  <a:srgbClr val="002060"/>
                </a:solidFill>
              </a:rPr>
              <a:t>, </a:t>
            </a:r>
            <a:r>
              <a:rPr lang="en-GB" dirty="0">
                <a:solidFill>
                  <a:schemeClr val="tx1"/>
                </a:solidFill>
              </a:rPr>
              <a:t>6739, 6740, 6741, 6742, 6743, 6744, 7112, 7113, 10278, </a:t>
            </a:r>
            <a:r>
              <a:rPr lang="en-GB" dirty="0" smtClean="0">
                <a:solidFill>
                  <a:schemeClr val="tx1"/>
                </a:solidFill>
              </a:rPr>
              <a:t>10279 in doc 11-17/0295r1</a:t>
            </a:r>
          </a:p>
          <a:p>
            <a:pPr marL="342900" lvl="1" indent="-342900">
              <a:spcBef>
                <a:spcPts val="600"/>
              </a:spcBef>
            </a:pPr>
            <a:endParaRPr lang="en-GB" dirty="0">
              <a:solidFill>
                <a:schemeClr val="tx1"/>
              </a:solidFill>
            </a:endParaRPr>
          </a:p>
          <a:p>
            <a:pPr marL="342900" lvl="1" indent="-342900">
              <a:spcBef>
                <a:spcPts val="600"/>
              </a:spcBef>
            </a:pPr>
            <a:r>
              <a:rPr lang="en-GB" dirty="0" smtClean="0">
                <a:solidFill>
                  <a:schemeClr val="tx1"/>
                </a:solidFill>
              </a:rPr>
              <a:t>Move: </a:t>
            </a:r>
            <a:r>
              <a:rPr lang="en-US" dirty="0"/>
              <a:t>Alfred Asterjadhi </a:t>
            </a:r>
            <a:endParaRPr lang="en-US" dirty="0" smtClean="0"/>
          </a:p>
          <a:p>
            <a:pPr marL="342900" lvl="1" indent="-342900">
              <a:spcBef>
                <a:spcPts val="600"/>
              </a:spcBef>
            </a:pPr>
            <a:r>
              <a:rPr lang="en-US" dirty="0" smtClean="0">
                <a:solidFill>
                  <a:schemeClr val="tx1"/>
                </a:solidFill>
              </a:rPr>
              <a:t>Second: </a:t>
            </a:r>
            <a:r>
              <a:rPr lang="en-US" dirty="0" smtClean="0">
                <a:solidFill>
                  <a:schemeClr val="tx1"/>
                </a:solidFill>
              </a:rPr>
              <a:t> </a:t>
            </a:r>
            <a:r>
              <a:rPr lang="en-US" dirty="0" err="1" smtClean="0">
                <a:solidFill>
                  <a:schemeClr val="tx1"/>
                </a:solidFill>
              </a:rPr>
              <a:t>Abhi</a:t>
            </a:r>
            <a:endParaRPr lang="en-US" dirty="0" smtClean="0">
              <a:solidFill>
                <a:schemeClr val="tx1"/>
              </a:solidFill>
            </a:endParaRPr>
          </a:p>
          <a:p>
            <a:pPr marL="342900" lvl="1" indent="-342900">
              <a:spcBef>
                <a:spcPts val="600"/>
              </a:spcBef>
            </a:pPr>
            <a:r>
              <a:rPr lang="en-US" dirty="0" smtClean="0">
                <a:solidFill>
                  <a:schemeClr val="tx1"/>
                </a:solidFill>
              </a:rPr>
              <a:t>Accepted with no objection</a:t>
            </a:r>
            <a:endParaRPr lang="en-US" dirty="0" smtClean="0">
              <a:solidFill>
                <a:schemeClr val="tx1"/>
              </a:solidFill>
            </a:endParaRPr>
          </a:p>
          <a:p>
            <a:pPr marL="342900" lvl="1" indent="-342900">
              <a:spcBef>
                <a:spcPts val="600"/>
              </a:spcBef>
            </a:pPr>
            <a:endParaRPr lang="en-US" dirty="0">
              <a:solidFill>
                <a:schemeClr val="tx1"/>
              </a:solidFill>
            </a:endParaRPr>
          </a:p>
          <a:p>
            <a:pPr marL="342900" lvl="1" indent="-342900">
              <a:spcBef>
                <a:spcPts val="600"/>
              </a:spcBef>
            </a:pP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6631368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#262</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smtClean="0"/>
              <a:t>4575, 4581, 5134, 5135, 5837, 6368, 6369, 6370, 6371, 7759, 7760, 8159, 9371 in doc 11-17/0362r1</a:t>
            </a:r>
          </a:p>
          <a:p>
            <a:pPr marL="342900" lvl="1" indent="-342900">
              <a:spcBef>
                <a:spcPts val="600"/>
              </a:spcBef>
            </a:pPr>
            <a:endParaRPr lang="en-GB" sz="2400" b="1" dirty="0"/>
          </a:p>
          <a:p>
            <a:pPr marL="342900" lvl="1" indent="-342900">
              <a:spcBef>
                <a:spcPts val="600"/>
              </a:spcBef>
            </a:pPr>
            <a:r>
              <a:rPr lang="en-GB" sz="2400" b="1" dirty="0" smtClean="0"/>
              <a:t>Move: Ming </a:t>
            </a:r>
            <a:r>
              <a:rPr lang="en-GB" sz="2400" b="1" dirty="0" err="1" smtClean="0"/>
              <a:t>Gan</a:t>
            </a:r>
            <a:endParaRPr lang="en-GB" sz="2400" b="1" dirty="0" smtClean="0"/>
          </a:p>
          <a:p>
            <a:pPr marL="342900" lvl="1" indent="-342900">
              <a:spcBef>
                <a:spcPts val="600"/>
              </a:spcBef>
            </a:pPr>
            <a:r>
              <a:rPr lang="en-GB" sz="2400" b="1" dirty="0" smtClean="0"/>
              <a:t>Second</a:t>
            </a:r>
            <a:r>
              <a:rPr lang="en-GB" sz="2400" b="1" dirty="0" smtClean="0"/>
              <a:t>: </a:t>
            </a:r>
            <a:r>
              <a:rPr lang="en-GB" sz="2400" b="1" dirty="0" err="1" smtClean="0"/>
              <a:t>Abhi</a:t>
            </a:r>
            <a:endParaRPr lang="en-GB" sz="2400" b="1" dirty="0" smtClean="0"/>
          </a:p>
          <a:p>
            <a:pPr marL="342900" lvl="1" indent="-342900">
              <a:spcBef>
                <a:spcPts val="600"/>
              </a:spcBef>
            </a:pPr>
            <a:r>
              <a:rPr lang="en-GB" sz="2400" b="1" dirty="0" smtClean="0"/>
              <a:t>Accepted with no objection</a:t>
            </a:r>
            <a:endParaRPr lang="en-GB"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1023429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#263</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5928 3302 8158 8535 8544 7539 8545 9118 8546 8160 7544 </a:t>
            </a:r>
            <a:r>
              <a:rPr lang="en-US" dirty="0" smtClean="0"/>
              <a:t>5802 in doc 11-17/0689r2</a:t>
            </a:r>
          </a:p>
          <a:p>
            <a:endParaRPr lang="en-US" dirty="0"/>
          </a:p>
          <a:p>
            <a:r>
              <a:rPr lang="en-US" dirty="0" smtClean="0"/>
              <a:t>Move: Ming </a:t>
            </a:r>
            <a:r>
              <a:rPr lang="en-US" dirty="0" err="1" smtClean="0"/>
              <a:t>Gan</a:t>
            </a:r>
            <a:endParaRPr lang="en-US" dirty="0" smtClean="0"/>
          </a:p>
          <a:p>
            <a:r>
              <a:rPr lang="en-US" dirty="0" smtClean="0"/>
              <a:t>Second</a:t>
            </a:r>
            <a:r>
              <a:rPr lang="en-US" dirty="0" smtClean="0"/>
              <a:t>: Jason </a:t>
            </a:r>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467385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#264</a:t>
            </a:r>
            <a:endParaRPr lang="en-US" dirty="0"/>
          </a:p>
        </p:txBody>
      </p:sp>
      <p:sp>
        <p:nvSpPr>
          <p:cNvPr id="3" name="Content Placeholder 2"/>
          <p:cNvSpPr>
            <a:spLocks noGrp="1"/>
          </p:cNvSpPr>
          <p:nvPr>
            <p:ph idx="1"/>
          </p:nvPr>
        </p:nvSpPr>
        <p:spPr/>
        <p:txBody>
          <a:bodyPr/>
          <a:lstStyle/>
          <a:p>
            <a:r>
              <a:rPr lang="en-US" dirty="0" smtClean="0"/>
              <a:t>Move to accept resolutions to CID; </a:t>
            </a:r>
            <a:r>
              <a:rPr lang="it-IT" dirty="0"/>
              <a:t>4843, 4844, 5065, 5662, 5964, 6954, 7397, 7401, 7402, 7627, 7628, 8108, 8143, 8153, 8225, 8226, 8594, 9659, 6748 </a:t>
            </a:r>
            <a:r>
              <a:rPr lang="it-IT" dirty="0" smtClean="0"/>
              <a:t>in doc 11-17/0296r1</a:t>
            </a:r>
          </a:p>
          <a:p>
            <a:endParaRPr lang="it-IT" dirty="0"/>
          </a:p>
          <a:p>
            <a:r>
              <a:rPr lang="it-IT" dirty="0" smtClean="0"/>
              <a:t>Move: </a:t>
            </a:r>
            <a:r>
              <a:rPr lang="en-US" dirty="0"/>
              <a:t>Alfred Asterjadhi </a:t>
            </a:r>
            <a:endParaRPr lang="en-US" dirty="0" smtClean="0"/>
          </a:p>
          <a:p>
            <a:r>
              <a:rPr lang="en-US" dirty="0" smtClean="0"/>
              <a:t>Second</a:t>
            </a:r>
            <a:r>
              <a:rPr lang="en-US" dirty="0" smtClean="0"/>
              <a:t>: </a:t>
            </a:r>
            <a:r>
              <a:rPr lang="en-US" dirty="0" err="1" smtClean="0"/>
              <a:t>Abhi</a:t>
            </a:r>
            <a:endParaRPr lang="en-US" dirty="0" smtClean="0"/>
          </a:p>
          <a:p>
            <a:r>
              <a:rPr lang="en-US" dirty="0" smtClean="0"/>
              <a:t>Accepted with no objection</a:t>
            </a:r>
            <a:endParaRPr lang="it-IT"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57188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it-IT" dirty="0"/>
              <a:t>5656, 5963, 7395, 7396, 7400, 7618, 7619, 8067, 10277, 8322, 9978 </a:t>
            </a:r>
            <a:r>
              <a:rPr lang="it-IT" dirty="0" smtClean="0"/>
              <a:t>in doc 11-17/0298r0</a:t>
            </a:r>
          </a:p>
          <a:p>
            <a:endParaRPr lang="it-IT" dirty="0"/>
          </a:p>
          <a:p>
            <a:r>
              <a:rPr lang="it-IT" dirty="0" smtClean="0"/>
              <a:t>Move: </a:t>
            </a:r>
            <a:r>
              <a:rPr lang="en-US" dirty="0"/>
              <a:t>Alfred Asterjadhi </a:t>
            </a:r>
            <a:endParaRPr lang="en-US" dirty="0" smtClean="0"/>
          </a:p>
          <a:p>
            <a:r>
              <a:rPr lang="en-US" dirty="0" smtClean="0"/>
              <a:t>Second</a:t>
            </a:r>
            <a:r>
              <a:rPr lang="en-US" dirty="0" smtClean="0"/>
              <a:t>: </a:t>
            </a:r>
            <a:r>
              <a:rPr lang="en-US" dirty="0" err="1" smtClean="0"/>
              <a:t>Abhi</a:t>
            </a:r>
            <a:endParaRPr lang="en-US" dirty="0" smtClean="0"/>
          </a:p>
          <a:p>
            <a:r>
              <a:rPr lang="en-US" dirty="0" smtClean="0"/>
              <a:t>Accepted with no objection</a:t>
            </a:r>
            <a:endParaRPr lang="it-IT"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790208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#266</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5957, </a:t>
            </a:r>
            <a:r>
              <a:rPr lang="en-US" dirty="0" smtClean="0"/>
              <a:t>8223 in doc 11-17/0682r0</a:t>
            </a:r>
          </a:p>
          <a:p>
            <a:endParaRPr lang="en-US" dirty="0"/>
          </a:p>
          <a:p>
            <a:r>
              <a:rPr lang="en-US" dirty="0" smtClean="0"/>
              <a:t>Move: </a:t>
            </a:r>
            <a:r>
              <a:rPr lang="en-US" dirty="0"/>
              <a:t>Alfred Asterjadhi </a:t>
            </a:r>
            <a:endParaRPr lang="en-US" dirty="0" smtClean="0"/>
          </a:p>
          <a:p>
            <a:r>
              <a:rPr lang="en-US" dirty="0" smtClean="0"/>
              <a:t>Second</a:t>
            </a:r>
            <a:r>
              <a:rPr lang="en-US" dirty="0" smtClean="0"/>
              <a:t>: </a:t>
            </a:r>
            <a:r>
              <a:rPr lang="en-US" dirty="0" err="1" smtClean="0"/>
              <a:t>Abhi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520448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#267</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4845, 4848, </a:t>
            </a:r>
            <a:r>
              <a:rPr lang="en-US" dirty="0" smtClean="0"/>
              <a:t>4849, </a:t>
            </a:r>
            <a:r>
              <a:rPr lang="en-US" dirty="0"/>
              <a:t>4851, 5663, 5665, 6044, 7189, 7398, 7399, 7629, 7630, 7631, 7632, 8132, 8595, 9313, 9979, 5084, 5664, 9576, 10280, 7635, </a:t>
            </a:r>
            <a:r>
              <a:rPr lang="en-US" dirty="0" smtClean="0"/>
              <a:t>4847 in doc 11-17/683r1</a:t>
            </a:r>
          </a:p>
          <a:p>
            <a:endParaRPr lang="en-US" dirty="0"/>
          </a:p>
          <a:p>
            <a:r>
              <a:rPr lang="en-US" dirty="0" smtClean="0"/>
              <a:t>Move: </a:t>
            </a:r>
            <a:r>
              <a:rPr lang="en-US" dirty="0"/>
              <a:t>Alfred Asterjadhi </a:t>
            </a:r>
            <a:endParaRPr lang="en-US" dirty="0" smtClean="0"/>
          </a:p>
          <a:p>
            <a:r>
              <a:rPr lang="en-US" dirty="0" smtClean="0"/>
              <a:t>Second</a:t>
            </a:r>
            <a:r>
              <a:rPr lang="en-US" dirty="0" smtClean="0"/>
              <a:t>: </a:t>
            </a:r>
            <a:r>
              <a:rPr lang="en-US" dirty="0" err="1" smtClean="0"/>
              <a:t>Abhi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099143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#268</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5670, 5852, 6751, 7633, 7634, 7822, 8086, 8089, 8090, 8229, 8286, 8287, 9314, 9744, 9745, 9746, 9935, 9936, 9980, 5666, 5667, 5669, 6749, 6750, 6752, </a:t>
            </a:r>
            <a:r>
              <a:rPr lang="en-US" dirty="0" smtClean="0"/>
              <a:t>7114 in doc 11-17/0686r1 </a:t>
            </a:r>
          </a:p>
          <a:p>
            <a:endParaRPr lang="en-US" dirty="0"/>
          </a:p>
          <a:p>
            <a:r>
              <a:rPr lang="en-US" dirty="0" smtClean="0"/>
              <a:t>Move: </a:t>
            </a:r>
            <a:r>
              <a:rPr lang="en-US" dirty="0"/>
              <a:t>Alfred Asterjadhi </a:t>
            </a:r>
            <a:endParaRPr lang="en-US" dirty="0" smtClean="0"/>
          </a:p>
          <a:p>
            <a:r>
              <a:rPr lang="en-US" dirty="0" smtClean="0"/>
              <a:t>Second</a:t>
            </a:r>
            <a:r>
              <a:rPr lang="en-US" dirty="0" smtClean="0"/>
              <a:t>: </a:t>
            </a:r>
            <a:r>
              <a:rPr lang="en-US" dirty="0" err="1" smtClean="0"/>
              <a:t>Abhi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880554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#269</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a:t>
            </a:r>
            <a:r>
              <a:rPr lang="en-US" dirty="0" smtClean="0"/>
              <a:t>to </a:t>
            </a:r>
            <a:r>
              <a:rPr lang="en-US" dirty="0"/>
              <a:t>CIDs; 3076, 5671, 5672, 8125, 8126, 8145, 8154, 9577, 9981, 4846, </a:t>
            </a:r>
            <a:r>
              <a:rPr lang="en-US" dirty="0" smtClean="0"/>
              <a:t>8130 in doc 11-17/0687r0</a:t>
            </a:r>
          </a:p>
          <a:p>
            <a:endParaRPr lang="en-US" dirty="0"/>
          </a:p>
          <a:p>
            <a:r>
              <a:rPr lang="en-US" dirty="0" smtClean="0"/>
              <a:t>Move: </a:t>
            </a:r>
            <a:r>
              <a:rPr lang="en-US" dirty="0"/>
              <a:t>Alfred Asterjadhi </a:t>
            </a:r>
            <a:endParaRPr lang="en-US" dirty="0" smtClean="0"/>
          </a:p>
          <a:p>
            <a:r>
              <a:rPr lang="en-US" dirty="0" smtClean="0"/>
              <a:t>Second</a:t>
            </a:r>
            <a:r>
              <a:rPr lang="en-US" dirty="0" smtClean="0"/>
              <a:t>: </a:t>
            </a:r>
            <a:r>
              <a:rPr lang="en-US" dirty="0" err="1" smtClean="0"/>
              <a:t>Abhi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2675954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#270</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3048, 3049, 5349, 5351, 3038, and </a:t>
            </a:r>
            <a:r>
              <a:rPr lang="en-US" dirty="0" smtClean="0"/>
              <a:t>4472 in doc </a:t>
            </a:r>
            <a:r>
              <a:rPr lang="en-US" dirty="0" smtClean="0"/>
              <a:t>11-17/0693r4</a:t>
            </a:r>
            <a:endParaRPr lang="en-US" dirty="0" smtClean="0"/>
          </a:p>
          <a:p>
            <a:endParaRPr lang="en-US" dirty="0"/>
          </a:p>
          <a:p>
            <a:r>
              <a:rPr lang="en-US" dirty="0" smtClean="0"/>
              <a:t>Move: Chao-Chun Wang</a:t>
            </a:r>
          </a:p>
          <a:p>
            <a:r>
              <a:rPr lang="en-US" dirty="0" smtClean="0"/>
              <a:t>Second</a:t>
            </a:r>
            <a:r>
              <a:rPr lang="en-US" dirty="0" smtClean="0"/>
              <a:t>: </a:t>
            </a:r>
            <a:r>
              <a:rPr lang="en-US" dirty="0" err="1" smtClean="0"/>
              <a:t>Abhi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3637561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#271</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3028, 3029, 4452, 4460, 4686, 4697, 7918, 7919, 9660, 9841, 9842, 3093, 5509, 5510, 5674, 5675, 5782, 6041, 6045, 6046, 7593, 7594, 7595, 7596, 7597, 9753, 9959, 9960, 3046, </a:t>
            </a:r>
            <a:r>
              <a:rPr lang="en-US" dirty="0" smtClean="0"/>
              <a:t>8316 in doc 11-17/0325r4</a:t>
            </a:r>
          </a:p>
          <a:p>
            <a:endParaRPr lang="en-US" dirty="0"/>
          </a:p>
          <a:p>
            <a:r>
              <a:rPr lang="en-US" dirty="0" smtClean="0"/>
              <a:t>Move: </a:t>
            </a:r>
            <a:r>
              <a:rPr lang="en-US" dirty="0" smtClean="0"/>
              <a:t>Po-Kai Huang</a:t>
            </a:r>
          </a:p>
          <a:p>
            <a:r>
              <a:rPr lang="en-US" dirty="0" smtClean="0"/>
              <a:t>Second: </a:t>
            </a:r>
            <a:r>
              <a:rPr lang="en-US" dirty="0" err="1" smtClean="0"/>
              <a:t>Abhi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20630326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#272</a:t>
            </a:r>
            <a:endParaRPr lang="en-US" dirty="0"/>
          </a:p>
        </p:txBody>
      </p:sp>
      <p:sp>
        <p:nvSpPr>
          <p:cNvPr id="3" name="Content Placeholder 2"/>
          <p:cNvSpPr>
            <a:spLocks noGrp="1"/>
          </p:cNvSpPr>
          <p:nvPr>
            <p:ph idx="1"/>
          </p:nvPr>
        </p:nvSpPr>
        <p:spPr>
          <a:xfrm>
            <a:off x="685800" y="1828800"/>
            <a:ext cx="7770813" cy="4113213"/>
          </a:xfrm>
        </p:spPr>
        <p:txBody>
          <a:bodyPr/>
          <a:lstStyle/>
          <a:p>
            <a:r>
              <a:rPr lang="en-US" dirty="0" smtClean="0"/>
              <a:t>Move to </a:t>
            </a:r>
            <a:r>
              <a:rPr lang="en-US" dirty="0"/>
              <a:t>accept resolutions to CIDs; 3198, 3199, 3200, 5204, 5205, 5207, 5208, 5484, 5489, 5494, , 5496, 5497, 5499, 5500, 5501, 5502, 5503, 5690, 5691, 5870, 7122, 7123, 7129, 7406, 7612, 8073, 8104, 8232, 8239, 9315,9540, 9944, 9946, 9947, 10031, 10032, 7125, 3197, 5689, 9541, , 3196, 6025, 7823, </a:t>
            </a:r>
            <a:r>
              <a:rPr lang="en-US" dirty="0" smtClean="0"/>
              <a:t>8233 in doc 11-17/0267r5</a:t>
            </a:r>
          </a:p>
          <a:p>
            <a:endParaRPr lang="en-US" dirty="0"/>
          </a:p>
          <a:p>
            <a:r>
              <a:rPr lang="en-US" dirty="0" smtClean="0"/>
              <a:t>Move: </a:t>
            </a:r>
            <a:r>
              <a:rPr lang="en-US" dirty="0" smtClean="0"/>
              <a:t>Po-Kai Huang</a:t>
            </a:r>
            <a:endParaRPr lang="en-US" dirty="0" smtClean="0"/>
          </a:p>
          <a:p>
            <a:r>
              <a:rPr lang="en-US" dirty="0" smtClean="0"/>
              <a:t>Second: </a:t>
            </a:r>
            <a:r>
              <a:rPr lang="en-US" dirty="0" err="1" smtClean="0"/>
              <a:t>Abhi</a:t>
            </a:r>
            <a:endParaRPr lang="en-US" dirty="0" smtClean="0"/>
          </a:p>
          <a:p>
            <a:r>
              <a:rPr lang="en-US" dirty="0" smtClean="0"/>
              <a:t>Accepted with no objection</a:t>
            </a:r>
            <a:endParaRPr lang="en-US" dirty="0"/>
          </a:p>
          <a:p>
            <a:r>
              <a:rPr lang="en-US" dirty="0" smtClean="0"/>
              <a:t>SP result: 13/1/14</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5132131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#273</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5411, 9406, 6188, 9405, 7417, 7418, 9404, </a:t>
            </a:r>
            <a:r>
              <a:rPr lang="en-US" dirty="0" smtClean="0"/>
              <a:t>9408, </a:t>
            </a:r>
            <a:r>
              <a:rPr lang="en-US" dirty="0"/>
              <a:t>3238, 7652, 8301, 9105, 9326, 9493, 9581, </a:t>
            </a:r>
            <a:r>
              <a:rPr lang="en-US" dirty="0" smtClean="0"/>
              <a:t>10175 in doc 11-17/0643r1</a:t>
            </a:r>
          </a:p>
          <a:p>
            <a:endParaRPr lang="en-US" dirty="0"/>
          </a:p>
          <a:p>
            <a:r>
              <a:rPr lang="en-US" dirty="0" smtClean="0"/>
              <a:t>Move: </a:t>
            </a:r>
            <a:r>
              <a:rPr lang="en-US" dirty="0" err="1" smtClean="0"/>
              <a:t>Kiseon</a:t>
            </a:r>
            <a:r>
              <a:rPr lang="en-US" dirty="0" smtClean="0"/>
              <a:t> </a:t>
            </a:r>
            <a:r>
              <a:rPr lang="en-US" dirty="0" err="1" smtClean="0"/>
              <a:t>Ryu</a:t>
            </a:r>
            <a:r>
              <a:rPr lang="en-US" dirty="0" smtClean="0"/>
              <a:t> </a:t>
            </a:r>
            <a:endParaRPr lang="en-US" dirty="0" smtClean="0"/>
          </a:p>
          <a:p>
            <a:r>
              <a:rPr lang="en-US" dirty="0" smtClean="0"/>
              <a:t>Second</a:t>
            </a:r>
            <a:r>
              <a:rPr lang="en-US" dirty="0" smtClean="0"/>
              <a:t>: Ming </a:t>
            </a:r>
            <a:r>
              <a:rPr lang="en-US" dirty="0" err="1" smtClean="0"/>
              <a:t>Gan</a:t>
            </a:r>
            <a:endParaRPr lang="en-US" dirty="0" smtClean="0"/>
          </a:p>
          <a:p>
            <a:r>
              <a:rPr lang="en-US" dirty="0" smtClean="0"/>
              <a:t>Accepted with no </a:t>
            </a:r>
            <a:r>
              <a:rPr lang="en-US" dirty="0" err="1" smtClean="0"/>
              <a:t>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807414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#274</a:t>
            </a:r>
            <a:endParaRPr lang="en-US" dirty="0"/>
          </a:p>
        </p:txBody>
      </p:sp>
      <p:sp>
        <p:nvSpPr>
          <p:cNvPr id="3" name="Content Placeholder 2"/>
          <p:cNvSpPr>
            <a:spLocks noGrp="1"/>
          </p:cNvSpPr>
          <p:nvPr>
            <p:ph idx="1"/>
          </p:nvPr>
        </p:nvSpPr>
        <p:spPr/>
        <p:txBody>
          <a:bodyPr/>
          <a:lstStyle/>
          <a:p>
            <a:r>
              <a:rPr lang="en-US" dirty="0" smtClean="0"/>
              <a:t>Move to accept resolution to CID 6052 in doc 11-17/0644r1</a:t>
            </a:r>
          </a:p>
          <a:p>
            <a:endParaRPr lang="en-US" dirty="0"/>
          </a:p>
          <a:p>
            <a:r>
              <a:rPr lang="en-US" dirty="0" smtClean="0"/>
              <a:t>Move: </a:t>
            </a:r>
            <a:r>
              <a:rPr lang="en-US" dirty="0" err="1" smtClean="0"/>
              <a:t>Kiseon</a:t>
            </a:r>
            <a:r>
              <a:rPr lang="en-US" dirty="0" smtClean="0"/>
              <a:t> </a:t>
            </a:r>
            <a:r>
              <a:rPr lang="en-US" dirty="0" err="1" smtClean="0"/>
              <a:t>Ryu</a:t>
            </a:r>
            <a:endParaRPr lang="en-US" dirty="0" smtClean="0"/>
          </a:p>
          <a:p>
            <a:r>
              <a:rPr lang="en-US" dirty="0" smtClean="0"/>
              <a:t>Second</a:t>
            </a:r>
            <a:r>
              <a:rPr lang="en-US" dirty="0" smtClean="0"/>
              <a:t>: Ming </a:t>
            </a:r>
            <a:r>
              <a:rPr lang="en-US" dirty="0" err="1" smtClean="0"/>
              <a:t>Gan</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381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#275</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8220, 7411, 5399, 6181, 9417, 8278, 9919, 5395, 5396, 6180, 9416, </a:t>
            </a:r>
            <a:r>
              <a:rPr lang="en-US" dirty="0" smtClean="0"/>
              <a:t>8527 in doc 11-17/0708r3</a:t>
            </a:r>
          </a:p>
          <a:p>
            <a:endParaRPr lang="en-US" dirty="0"/>
          </a:p>
          <a:p>
            <a:r>
              <a:rPr lang="en-US" dirty="0" smtClean="0"/>
              <a:t>Move: </a:t>
            </a:r>
            <a:r>
              <a:rPr lang="en-US" dirty="0"/>
              <a:t>Abhishek Patil </a:t>
            </a:r>
            <a:endParaRPr lang="en-US" dirty="0" smtClean="0"/>
          </a:p>
          <a:p>
            <a:r>
              <a:rPr lang="en-US" dirty="0" smtClean="0"/>
              <a:t>Second</a:t>
            </a:r>
            <a:r>
              <a:rPr lang="en-US" dirty="0" smtClean="0"/>
              <a:t>: Ming </a:t>
            </a:r>
            <a:r>
              <a:rPr lang="en-US" dirty="0" err="1" smtClean="0"/>
              <a:t>Gan</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5690574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#276</a:t>
            </a:r>
            <a:endParaRPr lang="en-US" dirty="0"/>
          </a:p>
        </p:txBody>
      </p:sp>
      <p:sp>
        <p:nvSpPr>
          <p:cNvPr id="3" name="Content Placeholder 2"/>
          <p:cNvSpPr>
            <a:spLocks noGrp="1"/>
          </p:cNvSpPr>
          <p:nvPr>
            <p:ph idx="1"/>
          </p:nvPr>
        </p:nvSpPr>
        <p:spPr>
          <a:xfrm>
            <a:off x="685800" y="1752600"/>
            <a:ext cx="7770813" cy="4113213"/>
          </a:xfrm>
        </p:spPr>
        <p:txBody>
          <a:bodyPr/>
          <a:lstStyle/>
          <a:p>
            <a:r>
              <a:rPr lang="en-US" dirty="0" smtClean="0"/>
              <a:t>Move to </a:t>
            </a:r>
            <a:r>
              <a:rPr lang="en-US" dirty="0"/>
              <a:t>accept resolutions to CIDs; 8700, 8057, 8274, 8298, 7645, 5913, 9294, 7180, 7646, 9899, 9478, 10266, 3226, 3225, 7094, 8553, 9527, 9900, 9903, 3227, 7227, 8172, 6101, 7973, 9296, 4826, 4827, 8704, 8277, 3233, 5718, 5989, 9096, 9097, 3234, 9590, 5719, 5192, 8218, 8345, 5995, 8219, 5996, 7974, 10015, 6699, 5017, </a:t>
            </a:r>
            <a:r>
              <a:rPr lang="en-US" dirty="0" smtClean="0"/>
              <a:t>9915 in doc 11-17/0249r2</a:t>
            </a:r>
          </a:p>
          <a:p>
            <a:endParaRPr lang="en-US" dirty="0"/>
          </a:p>
          <a:p>
            <a:r>
              <a:rPr lang="en-US" dirty="0" smtClean="0"/>
              <a:t>Move: </a:t>
            </a:r>
            <a:r>
              <a:rPr lang="en-US" dirty="0"/>
              <a:t>Abhishek Patil </a:t>
            </a:r>
            <a:endParaRPr lang="en-US" dirty="0" smtClean="0"/>
          </a:p>
          <a:p>
            <a:r>
              <a:rPr lang="en-US" dirty="0" smtClean="0"/>
              <a:t>Second</a:t>
            </a:r>
            <a:r>
              <a:rPr lang="en-US" dirty="0" smtClean="0"/>
              <a:t>: Ming </a:t>
            </a:r>
            <a:r>
              <a:rPr lang="en-US" dirty="0" err="1" smtClean="0"/>
              <a:t>Gan</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6566292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#277</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8194, 5426, 7469, 7704, 7470, 5427, 7294, 8366, 7706, 3021, 8515, 8516, 8517, 8518, 9368, 5827, 7914, 7915, 7916, 7754, 7277, 9369, 5828, 7332, 6001, 6003, 9649, 7333, 5758, 8521, 8522, 3026, 4741, 7009, </a:t>
            </a:r>
            <a:r>
              <a:rPr lang="en-US" dirty="0" smtClean="0"/>
              <a:t>3128 in doc 11-17/0140r0</a:t>
            </a:r>
          </a:p>
          <a:p>
            <a:endParaRPr lang="en-US" dirty="0"/>
          </a:p>
          <a:p>
            <a:r>
              <a:rPr lang="en-US" dirty="0" smtClean="0"/>
              <a:t>Move: </a:t>
            </a:r>
            <a:r>
              <a:rPr lang="en-US" dirty="0"/>
              <a:t>Abhishek Patil </a:t>
            </a:r>
            <a:endParaRPr lang="en-US" dirty="0" smtClean="0"/>
          </a:p>
          <a:p>
            <a:r>
              <a:rPr lang="en-US" dirty="0" smtClean="0"/>
              <a:t>Second</a:t>
            </a:r>
            <a:r>
              <a:rPr lang="en-US" dirty="0" smtClean="0"/>
              <a:t>: </a:t>
            </a:r>
            <a:r>
              <a:rPr lang="en-US" dirty="0" err="1" smtClean="0"/>
              <a:t>Yasu</a:t>
            </a:r>
            <a:r>
              <a:rPr lang="en-US" dirty="0" smtClean="0"/>
              <a:t> Inoue</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8974926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#278</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3030, 3122, 5326, 5919, 6088, 6347, 6348, 7357, 7381, </a:t>
            </a:r>
            <a:r>
              <a:rPr lang="en-US" dirty="0" smtClean="0"/>
              <a:t>8541 in doc 11-17/0631r2</a:t>
            </a:r>
          </a:p>
          <a:p>
            <a:endParaRPr lang="en-US" dirty="0"/>
          </a:p>
          <a:p>
            <a:r>
              <a:rPr lang="en-US" dirty="0" smtClean="0"/>
              <a:t>Move: </a:t>
            </a:r>
            <a:r>
              <a:rPr lang="en-US" dirty="0" smtClean="0"/>
              <a:t>Ming </a:t>
            </a:r>
            <a:r>
              <a:rPr lang="en-US" dirty="0" err="1" smtClean="0"/>
              <a:t>Gan</a:t>
            </a:r>
            <a:endParaRPr lang="en-US" dirty="0" smtClean="0"/>
          </a:p>
          <a:p>
            <a:r>
              <a:rPr lang="en-US" dirty="0" smtClean="0"/>
              <a:t>Second</a:t>
            </a:r>
            <a:r>
              <a:rPr lang="en-US" dirty="0" smtClean="0"/>
              <a:t>: Zhou </a:t>
            </a:r>
            <a:r>
              <a:rPr lang="en-US" dirty="0" err="1" smtClean="0"/>
              <a:t>Lan</a:t>
            </a:r>
            <a:endParaRPr lang="en-US" dirty="0" smtClean="0"/>
          </a:p>
          <a:p>
            <a:r>
              <a:rPr lang="en-US" dirty="0" err="1" smtClean="0"/>
              <a:t>Accpted</a:t>
            </a:r>
            <a:r>
              <a:rPr lang="en-US" dirty="0" smtClean="0"/>
              <a:t>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2188476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#279</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3237, 6005, 6007, </a:t>
            </a:r>
            <a:r>
              <a:rPr lang="en-US" dirty="0" smtClean="0"/>
              <a:t>7104</a:t>
            </a:r>
            <a:r>
              <a:rPr lang="en-US" dirty="0"/>
              <a:t>, </a:t>
            </a:r>
            <a:r>
              <a:rPr lang="en-US" dirty="0" smtClean="0"/>
              <a:t>7105, </a:t>
            </a:r>
            <a:r>
              <a:rPr lang="en-US" dirty="0"/>
              <a:t>7415, 7416, 7426, </a:t>
            </a:r>
            <a:r>
              <a:rPr lang="en-US" dirty="0" smtClean="0"/>
              <a:t>7545, 9918, 10176 </a:t>
            </a:r>
            <a:r>
              <a:rPr lang="en-US" dirty="0" smtClean="0"/>
              <a:t>in doc 11-17/0646r4</a:t>
            </a:r>
          </a:p>
          <a:p>
            <a:endParaRPr lang="en-US" dirty="0"/>
          </a:p>
          <a:p>
            <a:r>
              <a:rPr lang="en-US" dirty="0" smtClean="0"/>
              <a:t>Move: </a:t>
            </a:r>
            <a:r>
              <a:rPr lang="en-US" dirty="0"/>
              <a:t>Patrice NEZOU </a:t>
            </a:r>
            <a:endParaRPr lang="en-US" dirty="0" smtClean="0"/>
          </a:p>
          <a:p>
            <a:r>
              <a:rPr lang="en-US" dirty="0" smtClean="0"/>
              <a:t>Second</a:t>
            </a:r>
            <a:r>
              <a:rPr lang="en-US" dirty="0" smtClean="0"/>
              <a:t>: Alfred </a:t>
            </a:r>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9346457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#280</a:t>
            </a:r>
            <a:endParaRPr lang="en-US" dirty="0"/>
          </a:p>
        </p:txBody>
      </p:sp>
      <p:sp>
        <p:nvSpPr>
          <p:cNvPr id="3" name="Content Placeholder 2"/>
          <p:cNvSpPr>
            <a:spLocks noGrp="1"/>
          </p:cNvSpPr>
          <p:nvPr>
            <p:ph idx="1"/>
          </p:nvPr>
        </p:nvSpPr>
        <p:spPr>
          <a:xfrm>
            <a:off x="672353" y="1715154"/>
            <a:ext cx="7770813" cy="4113213"/>
          </a:xfrm>
        </p:spPr>
        <p:txBody>
          <a:bodyPr/>
          <a:lstStyle/>
          <a:p>
            <a:r>
              <a:rPr lang="en-US" dirty="0"/>
              <a:t>Move to accept resolutions to CIDs; </a:t>
            </a:r>
            <a:r>
              <a:rPr lang="en-US" dirty="0" smtClean="0"/>
              <a:t> </a:t>
            </a:r>
            <a:r>
              <a:rPr lang="en-US" dirty="0"/>
              <a:t>6106, </a:t>
            </a:r>
            <a:r>
              <a:rPr lang="en-US" dirty="0" smtClean="0"/>
              <a:t>9571,10173 </a:t>
            </a:r>
            <a:r>
              <a:rPr lang="en-US" dirty="0"/>
              <a:t>in doc </a:t>
            </a:r>
            <a:r>
              <a:rPr lang="en-US" dirty="0" smtClean="0"/>
              <a:t>11-17/0646r4</a:t>
            </a:r>
          </a:p>
          <a:p>
            <a:endParaRPr lang="en-US" dirty="0"/>
          </a:p>
          <a:p>
            <a:r>
              <a:rPr lang="en-US" dirty="0"/>
              <a:t>Move: Patrice NEZOU </a:t>
            </a:r>
          </a:p>
          <a:p>
            <a:r>
              <a:rPr lang="en-US" dirty="0"/>
              <a:t>Second: Alfred </a:t>
            </a:r>
            <a:endParaRPr lang="en-US" dirty="0" smtClean="0"/>
          </a:p>
          <a:p>
            <a:endParaRPr lang="en-US" dirty="0"/>
          </a:p>
          <a:p>
            <a:r>
              <a:rPr lang="en-US" dirty="0" smtClean="0"/>
              <a:t>Yes: 16</a:t>
            </a:r>
          </a:p>
          <a:p>
            <a:r>
              <a:rPr lang="en-US" dirty="0" smtClean="0"/>
              <a:t>No: 10</a:t>
            </a:r>
          </a:p>
          <a:p>
            <a:r>
              <a:rPr lang="en-US" dirty="0" smtClean="0"/>
              <a:t>Abstain: 23</a:t>
            </a:r>
          </a:p>
          <a:p>
            <a:endParaRPr lang="en-US" dirty="0"/>
          </a:p>
          <a:p>
            <a:r>
              <a:rPr lang="en-US" dirty="0" smtClean="0"/>
              <a:t>Motion fails</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643703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#281</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3240, 4847, 7403, 7636, 8109, 3248, 3257, 3266, 4176, 4187, 4196, 6753, 9982, </a:t>
            </a:r>
            <a:r>
              <a:rPr lang="en-US" dirty="0" smtClean="0"/>
              <a:t>10281 in doc </a:t>
            </a:r>
            <a:r>
              <a:rPr lang="en-US" dirty="0" smtClean="0"/>
              <a:t>11-17/0297r1</a:t>
            </a:r>
            <a:endParaRPr lang="en-US" dirty="0" smtClean="0"/>
          </a:p>
          <a:p>
            <a:endParaRPr lang="en-US" dirty="0"/>
          </a:p>
          <a:p>
            <a:r>
              <a:rPr lang="en-US" dirty="0" smtClean="0"/>
              <a:t>Move: </a:t>
            </a:r>
            <a:r>
              <a:rPr lang="en-US" dirty="0"/>
              <a:t>Alfred Asterjadhi </a:t>
            </a:r>
            <a:endParaRPr lang="en-US" dirty="0" smtClean="0"/>
          </a:p>
          <a:p>
            <a:r>
              <a:rPr lang="en-US" dirty="0" smtClean="0"/>
              <a:t>Second</a:t>
            </a:r>
            <a:r>
              <a:rPr lang="en-US" dirty="0" smtClean="0"/>
              <a:t>: </a:t>
            </a:r>
            <a:r>
              <a:rPr lang="en-US" dirty="0" err="1" smtClean="0"/>
              <a:t>Abhi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6569541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694" y="725487"/>
            <a:ext cx="7770813" cy="1065213"/>
          </a:xfrm>
        </p:spPr>
        <p:txBody>
          <a:bodyPr/>
          <a:lstStyle/>
          <a:p>
            <a:r>
              <a:rPr lang="en-US" dirty="0" smtClean="0"/>
              <a:t>CR Motion </a:t>
            </a:r>
            <a:r>
              <a:rPr lang="en-US" dirty="0" smtClean="0"/>
              <a:t>#282</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5386, 5401, 5722, 6182, 7043, 7410, 7414, 8282, 8300, </a:t>
            </a:r>
            <a:r>
              <a:rPr lang="en-US" dirty="0" smtClean="0"/>
              <a:t>8557 in doc </a:t>
            </a:r>
            <a:r>
              <a:rPr lang="en-US" dirty="0" smtClean="0"/>
              <a:t>11-17/0645r3</a:t>
            </a:r>
            <a:endParaRPr lang="en-US" dirty="0" smtClean="0"/>
          </a:p>
          <a:p>
            <a:endParaRPr lang="en-US" dirty="0"/>
          </a:p>
          <a:p>
            <a:r>
              <a:rPr lang="en-US" dirty="0" smtClean="0"/>
              <a:t>Move: </a:t>
            </a:r>
            <a:r>
              <a:rPr lang="en-US" dirty="0"/>
              <a:t>Stephane Baron </a:t>
            </a:r>
            <a:endParaRPr lang="en-US" dirty="0" smtClean="0"/>
          </a:p>
          <a:p>
            <a:r>
              <a:rPr lang="en-US" dirty="0" smtClean="0"/>
              <a:t>Second</a:t>
            </a:r>
            <a:r>
              <a:rPr lang="en-US" dirty="0" smtClean="0"/>
              <a:t>: </a:t>
            </a:r>
            <a:r>
              <a:rPr lang="en-US" dirty="0" err="1" smtClean="0"/>
              <a:t>Abhi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75219448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#283</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5344 , 5339, 6466 , 6794 ,7183 ,5744 ,6793 ,10302 ,6797, 6799,  6801,  6802 ,6803,  6806 ,9107 ,6809 ,6810 and </a:t>
            </a:r>
            <a:r>
              <a:rPr lang="en-US" dirty="0" smtClean="0"/>
              <a:t>6813 in doc 11-17/0700r1</a:t>
            </a:r>
          </a:p>
          <a:p>
            <a:endParaRPr lang="en-US" dirty="0"/>
          </a:p>
          <a:p>
            <a:r>
              <a:rPr lang="en-US" dirty="0" smtClean="0"/>
              <a:t>Move: </a:t>
            </a:r>
            <a:r>
              <a:rPr lang="en-US" dirty="0"/>
              <a:t>Chao-Chun Wang </a:t>
            </a:r>
            <a:endParaRPr lang="en-US" dirty="0" smtClean="0"/>
          </a:p>
          <a:p>
            <a:r>
              <a:rPr lang="en-US" dirty="0" smtClean="0"/>
              <a:t>Second</a:t>
            </a:r>
            <a:r>
              <a:rPr lang="en-US" dirty="0" smtClean="0"/>
              <a:t>: Alfred</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9603125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#284</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3187, 5756, 8266, 9431, 9432, 9691, 9857, 9858, 9859, 9860, </a:t>
            </a:r>
            <a:r>
              <a:rPr lang="en-US" dirty="0" smtClean="0"/>
              <a:t>in </a:t>
            </a:r>
            <a:r>
              <a:rPr lang="en-US" dirty="0" smtClean="0"/>
              <a:t>doc 11-17/0723r2</a:t>
            </a:r>
          </a:p>
          <a:p>
            <a:endParaRPr lang="en-US" dirty="0"/>
          </a:p>
          <a:p>
            <a:r>
              <a:rPr lang="en-US" dirty="0" smtClean="0"/>
              <a:t>Move: </a:t>
            </a:r>
            <a:r>
              <a:rPr lang="en-US" dirty="0" err="1" smtClean="0"/>
              <a:t>Kiseon</a:t>
            </a:r>
            <a:r>
              <a:rPr lang="en-US" dirty="0" smtClean="0"/>
              <a:t> </a:t>
            </a:r>
            <a:r>
              <a:rPr lang="en-US" dirty="0" err="1" smtClean="0"/>
              <a:t>Ryu</a:t>
            </a:r>
            <a:endParaRPr lang="en-US" dirty="0" smtClean="0"/>
          </a:p>
          <a:p>
            <a:r>
              <a:rPr lang="en-US" dirty="0" smtClean="0"/>
              <a:t>Second: </a:t>
            </a:r>
            <a:r>
              <a:rPr lang="en-US" dirty="0" smtClean="0"/>
              <a:t> Alfred</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3605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#285</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of CIDs 6901 and 7690 in doc </a:t>
            </a:r>
            <a:r>
              <a:rPr lang="en-US" dirty="0" smtClean="0"/>
              <a:t>11-17/0665r1</a:t>
            </a:r>
          </a:p>
          <a:p>
            <a:endParaRPr lang="en-US" dirty="0"/>
          </a:p>
          <a:p>
            <a:r>
              <a:rPr lang="en-US" dirty="0" smtClean="0"/>
              <a:t>Move:	</a:t>
            </a:r>
            <a:r>
              <a:rPr lang="en-US" dirty="0" smtClean="0"/>
              <a:t> Junghoon </a:t>
            </a:r>
            <a:r>
              <a:rPr lang="en-US" dirty="0" smtClean="0"/>
              <a:t>Suh		Second</a:t>
            </a:r>
            <a:r>
              <a:rPr lang="en-US" dirty="0" smtClean="0"/>
              <a:t>: Robert Stacey</a:t>
            </a:r>
          </a:p>
          <a:p>
            <a:r>
              <a:rPr lang="en-US" dirty="0" smtClean="0"/>
              <a:t>Yes: 41</a:t>
            </a:r>
          </a:p>
          <a:p>
            <a:r>
              <a:rPr lang="en-US" dirty="0" smtClean="0"/>
              <a:t>No: 6</a:t>
            </a:r>
          </a:p>
          <a:p>
            <a:r>
              <a:rPr lang="en-US" dirty="0" smtClean="0"/>
              <a:t>Abstain: 4</a:t>
            </a:r>
          </a:p>
          <a:p>
            <a:r>
              <a:rPr lang="en-US" dirty="0" smtClean="0"/>
              <a:t>Motion passes</a:t>
            </a:r>
            <a:endParaRPr lang="en-US" dirty="0"/>
          </a:p>
          <a:p>
            <a:endParaRPr lang="en-US" dirty="0" smtClean="0"/>
          </a:p>
          <a:p>
            <a:r>
              <a:rPr lang="en-US" sz="2000" dirty="0" smtClean="0"/>
              <a:t>SP Result</a:t>
            </a:r>
            <a:endParaRPr lang="en-US" sz="2000" dirty="0"/>
          </a:p>
          <a:p>
            <a:r>
              <a:rPr lang="en-US" sz="2000" dirty="0"/>
              <a:t>Yes: 29</a:t>
            </a:r>
          </a:p>
          <a:p>
            <a:r>
              <a:rPr lang="en-US" sz="2000" dirty="0"/>
              <a:t>No: 4</a:t>
            </a:r>
          </a:p>
          <a:p>
            <a:r>
              <a:rPr lang="en-US" sz="2000" dirty="0"/>
              <a:t>ABS: 6</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8676180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dirty="0" smtClean="0"/>
              <a:t>Motion #286</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en-US" dirty="0" smtClean="0"/>
              <a:t>Move </a:t>
            </a:r>
            <a:r>
              <a:rPr lang="en-US" altLang="en-US" dirty="0"/>
              <a:t>accept the text proposed by 11-17/0748r1 and to treat this as the resolution to CID 6768 and modify TGax D1.2 as proposed by the </a:t>
            </a:r>
            <a:r>
              <a:rPr lang="en-US" altLang="en-US" dirty="0" smtClean="0"/>
              <a:t>contribution</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smtClean="0"/>
              <a:t>Move: </a:t>
            </a:r>
            <a:r>
              <a:rPr lang="en-US" dirty="0" smtClean="0"/>
              <a:t>Sean </a:t>
            </a:r>
            <a:r>
              <a:rPr lang="en-US" dirty="0"/>
              <a:t>Coffey </a:t>
            </a:r>
            <a:endParaRPr lang="en-US" dirty="0" smtClean="0"/>
          </a:p>
          <a:p>
            <a:pPr>
              <a:buFont typeface="Arial" panose="020B0604020202020204" pitchFamily="34" charset="0"/>
              <a:buChar char="•"/>
            </a:pPr>
            <a:r>
              <a:rPr lang="en-US" altLang="en-US" dirty="0" smtClean="0"/>
              <a:t>Second</a:t>
            </a:r>
            <a:r>
              <a:rPr lang="en-US" altLang="en-US" dirty="0" smtClean="0"/>
              <a:t>: Sigurd</a:t>
            </a:r>
          </a:p>
          <a:p>
            <a:pPr>
              <a:buFont typeface="Arial" panose="020B0604020202020204" pitchFamily="34" charset="0"/>
              <a:buChar char="•"/>
            </a:pPr>
            <a:endParaRPr lang="en-US" altLang="en-US" dirty="0" smtClean="0"/>
          </a:p>
          <a:p>
            <a:pPr marL="0" indent="0"/>
            <a:r>
              <a:rPr lang="en-US" altLang="en-US" dirty="0" smtClean="0"/>
              <a:t>Accepted with no objection</a:t>
            </a:r>
            <a:endParaRPr lang="en-US" altLang="en-US" dirty="0"/>
          </a:p>
          <a:p>
            <a:pPr>
              <a:buFont typeface="Arial" panose="020B0604020202020204" pitchFamily="34" charset="0"/>
              <a:buChar char="•"/>
            </a:pPr>
            <a:r>
              <a:rPr lang="en-US" altLang="ko-KR" sz="2000" dirty="0" smtClean="0">
                <a:ea typeface="굴림" pitchFamily="34" charset="-127"/>
              </a:rPr>
              <a:t>SP Result</a:t>
            </a:r>
            <a:endParaRPr lang="en-US" altLang="ko-KR" sz="2000" dirty="0">
              <a:ea typeface="굴림" pitchFamily="34" charset="-127"/>
            </a:endParaRPr>
          </a:p>
          <a:p>
            <a:pPr lvl="1">
              <a:buFont typeface="Arial" panose="020B0604020202020204" pitchFamily="34" charset="0"/>
              <a:buChar char="•"/>
            </a:pPr>
            <a:r>
              <a:rPr lang="en-US" altLang="ko-KR" sz="1800" dirty="0">
                <a:ea typeface="굴림" pitchFamily="34" charset="-127"/>
              </a:rPr>
              <a:t>Y: 11</a:t>
            </a:r>
          </a:p>
          <a:p>
            <a:pPr lvl="1">
              <a:buFont typeface="Arial" panose="020B0604020202020204" pitchFamily="34" charset="0"/>
              <a:buChar char="•"/>
            </a:pPr>
            <a:r>
              <a:rPr lang="en-US" altLang="ko-KR" sz="1800" dirty="0">
                <a:ea typeface="굴림" pitchFamily="34" charset="-127"/>
              </a:rPr>
              <a:t>N: 0</a:t>
            </a:r>
          </a:p>
          <a:p>
            <a:pPr lvl="1">
              <a:buFont typeface="Arial" panose="020B0604020202020204" pitchFamily="34" charset="0"/>
              <a:buChar char="•"/>
            </a:pPr>
            <a:r>
              <a:rPr lang="en-US" altLang="ko-KR" sz="1800" dirty="0">
                <a:ea typeface="굴림" pitchFamily="34" charset="-127"/>
              </a:rPr>
              <a:t>Abs: 11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6381388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#287</a:t>
            </a:r>
            <a:endParaRPr lang="en-US" dirty="0"/>
          </a:p>
        </p:txBody>
      </p:sp>
      <p:sp>
        <p:nvSpPr>
          <p:cNvPr id="3" name="Content Placeholder 2"/>
          <p:cNvSpPr>
            <a:spLocks noGrp="1"/>
          </p:cNvSpPr>
          <p:nvPr>
            <p:ph idx="1"/>
          </p:nvPr>
        </p:nvSpPr>
        <p:spPr/>
        <p:txBody>
          <a:bodyPr/>
          <a:lstStyle/>
          <a:p>
            <a:r>
              <a:rPr lang="en-US" altLang="en-US" dirty="0" smtClean="0"/>
              <a:t>Move to </a:t>
            </a:r>
            <a:r>
              <a:rPr lang="en-US" altLang="en-US" dirty="0"/>
              <a:t>accept the resolutions provided in 11-17/0633r2 for the comments with CIDs 5941 and </a:t>
            </a:r>
            <a:r>
              <a:rPr lang="en-US" altLang="en-US" dirty="0" smtClean="0"/>
              <a:t>5873</a:t>
            </a:r>
          </a:p>
          <a:p>
            <a:endParaRPr lang="en-US" altLang="en-US" dirty="0"/>
          </a:p>
          <a:p>
            <a:r>
              <a:rPr lang="en-US" altLang="en-US" dirty="0" smtClean="0"/>
              <a:t>Move: </a:t>
            </a:r>
            <a:r>
              <a:rPr lang="en-US" altLang="en-US" dirty="0" smtClean="0"/>
              <a:t>Matthew Fischer</a:t>
            </a:r>
            <a:endParaRPr lang="en-US" dirty="0" smtClean="0"/>
          </a:p>
          <a:p>
            <a:r>
              <a:rPr lang="en-US" altLang="en-US" dirty="0" smtClean="0"/>
              <a:t>Second</a:t>
            </a:r>
            <a:r>
              <a:rPr lang="en-US" altLang="en-US" dirty="0" smtClean="0"/>
              <a:t>: Zhou </a:t>
            </a:r>
            <a:r>
              <a:rPr lang="en-US" altLang="en-US" dirty="0" err="1" smtClean="0"/>
              <a:t>Lan</a:t>
            </a:r>
            <a:endParaRPr lang="en-US" altLang="en-US" dirty="0" smtClean="0"/>
          </a:p>
          <a:p>
            <a:endParaRPr lang="en-US" altLang="en-US" dirty="0"/>
          </a:p>
          <a:p>
            <a:r>
              <a:rPr lang="en-US" altLang="en-US" dirty="0" smtClean="0"/>
              <a:t>Accepted with no objection</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84163815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#288</a:t>
            </a:r>
            <a:endParaRPr lang="en-US" dirty="0"/>
          </a:p>
        </p:txBody>
      </p:sp>
      <p:sp>
        <p:nvSpPr>
          <p:cNvPr id="3" name="Content Placeholder 2"/>
          <p:cNvSpPr>
            <a:spLocks noGrp="1"/>
          </p:cNvSpPr>
          <p:nvPr>
            <p:ph idx="1"/>
          </p:nvPr>
        </p:nvSpPr>
        <p:spPr/>
        <p:txBody>
          <a:bodyPr/>
          <a:lstStyle/>
          <a:p>
            <a:r>
              <a:rPr lang="en-US" altLang="en-US" dirty="0" smtClean="0"/>
              <a:t>Move </a:t>
            </a:r>
            <a:r>
              <a:rPr lang="en-US" altLang="en-US" dirty="0"/>
              <a:t>to accept the resolutions provided in 11-17/0640r2 for the comment with CID </a:t>
            </a:r>
            <a:r>
              <a:rPr lang="en-US" altLang="en-US" dirty="0" smtClean="0"/>
              <a:t>8111</a:t>
            </a:r>
          </a:p>
          <a:p>
            <a:endParaRPr lang="en-US" altLang="en-US" dirty="0"/>
          </a:p>
          <a:p>
            <a:r>
              <a:rPr lang="en-US" altLang="en-US" dirty="0" smtClean="0"/>
              <a:t>Move: </a:t>
            </a:r>
            <a:r>
              <a:rPr lang="en-US" dirty="0"/>
              <a:t>Matthew Fischer </a:t>
            </a:r>
            <a:endParaRPr lang="en-US" dirty="0" smtClean="0"/>
          </a:p>
          <a:p>
            <a:r>
              <a:rPr lang="en-US" altLang="en-US" dirty="0" smtClean="0"/>
              <a:t>Second</a:t>
            </a:r>
            <a:r>
              <a:rPr lang="en-US" altLang="en-US" dirty="0" smtClean="0"/>
              <a:t>: Zhou </a:t>
            </a:r>
            <a:r>
              <a:rPr lang="en-US" altLang="en-US" dirty="0" err="1" smtClean="0"/>
              <a:t>Lan</a:t>
            </a:r>
            <a:endParaRPr lang="en-US" altLang="en-US" dirty="0" smtClean="0"/>
          </a:p>
          <a:p>
            <a:r>
              <a:rPr lang="en-US" altLang="en-US" dirty="0" smtClean="0"/>
              <a:t>Accepted with no objection</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266196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#289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11-17/0603r0 (11 CIDs)</a:t>
            </a:r>
          </a:p>
          <a:p>
            <a:pPr lvl="1"/>
            <a:r>
              <a:rPr lang="pt-BR" sz="2400" dirty="0"/>
              <a:t>5111, 5512, 5513, 5514, 5515, 5516, 5517, 7153, 8327, 9317, </a:t>
            </a:r>
            <a:r>
              <a:rPr lang="pt-BR" sz="2400" dirty="0" smtClean="0"/>
              <a:t>7583</a:t>
            </a:r>
          </a:p>
          <a:p>
            <a:r>
              <a:rPr lang="pt-BR" dirty="0" smtClean="0"/>
              <a:t>Move: </a:t>
            </a:r>
            <a:r>
              <a:rPr lang="en-US" dirty="0"/>
              <a:t>Alfred Asterjadhi </a:t>
            </a:r>
            <a:endParaRPr lang="en-US" dirty="0" smtClean="0"/>
          </a:p>
          <a:p>
            <a:r>
              <a:rPr lang="en-US" dirty="0" smtClean="0"/>
              <a:t>Second</a:t>
            </a:r>
            <a:r>
              <a:rPr lang="en-US" dirty="0" smtClean="0"/>
              <a:t>: </a:t>
            </a:r>
            <a:r>
              <a:rPr lang="en-US" dirty="0" err="1" smtClean="0"/>
              <a:t>Abhi</a:t>
            </a:r>
            <a:endParaRPr lang="en-US" dirty="0" smtClean="0"/>
          </a:p>
          <a:p>
            <a:endParaRPr lang="en-US" dirty="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0621169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11-17/0604r1 (4 CIDs)</a:t>
            </a:r>
            <a:endParaRPr lang="pt-BR" sz="2800" dirty="0"/>
          </a:p>
          <a:p>
            <a:pPr lvl="1"/>
            <a:r>
              <a:rPr lang="en-GB" sz="2400" dirty="0"/>
              <a:t>3156, 3160, 9812, </a:t>
            </a:r>
            <a:r>
              <a:rPr lang="en-GB" sz="2400" dirty="0" smtClean="0"/>
              <a:t>8246</a:t>
            </a:r>
          </a:p>
          <a:p>
            <a:pPr lvl="1"/>
            <a:endParaRPr lang="en-GB" sz="2400" dirty="0"/>
          </a:p>
          <a:p>
            <a:pPr lvl="1"/>
            <a:r>
              <a:rPr lang="en-GB" sz="2400" dirty="0" smtClean="0"/>
              <a:t>Move: </a:t>
            </a:r>
            <a:r>
              <a:rPr lang="en-US" sz="2400" dirty="0"/>
              <a:t>Alfred Asterjadhi </a:t>
            </a:r>
            <a:endParaRPr lang="en-US" sz="2400" dirty="0" smtClean="0"/>
          </a:p>
          <a:p>
            <a:pPr lvl="1"/>
            <a:r>
              <a:rPr lang="en-US" sz="2400" dirty="0" smtClean="0"/>
              <a:t>Second</a:t>
            </a:r>
            <a:r>
              <a:rPr lang="en-US" sz="2400" dirty="0" smtClean="0"/>
              <a:t>: </a:t>
            </a:r>
            <a:r>
              <a:rPr lang="en-US" sz="2400" dirty="0" err="1" smtClean="0"/>
              <a:t>Abhi</a:t>
            </a:r>
            <a:endParaRPr lang="en-US" sz="2400" dirty="0" smtClean="0"/>
          </a:p>
          <a:p>
            <a:pPr lvl="1"/>
            <a:r>
              <a:rPr lang="en-US" sz="2400" dirty="0" smtClean="0"/>
              <a:t>Accepted with no objection</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542242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#291</a:t>
            </a:r>
            <a:endParaRPr lang="en-US" dirty="0"/>
          </a:p>
        </p:txBody>
      </p:sp>
      <p:sp>
        <p:nvSpPr>
          <p:cNvPr id="3" name="Content Placeholder 2"/>
          <p:cNvSpPr>
            <a:spLocks noGrp="1"/>
          </p:cNvSpPr>
          <p:nvPr>
            <p:ph idx="1"/>
          </p:nvPr>
        </p:nvSpPr>
        <p:spPr>
          <a:xfrm>
            <a:off x="685800" y="1676400"/>
            <a:ext cx="7770813" cy="4113213"/>
          </a:xfrm>
        </p:spPr>
        <p:txBody>
          <a:bodyPr/>
          <a:lstStyle/>
          <a:p>
            <a:r>
              <a:rPr lang="en-US" sz="2800" dirty="0"/>
              <a:t>Move to accept resolutions to following </a:t>
            </a:r>
            <a:r>
              <a:rPr lang="pt-BR" sz="2800" dirty="0"/>
              <a:t>CIDs </a:t>
            </a:r>
            <a:r>
              <a:rPr lang="en-GB" sz="2800" dirty="0"/>
              <a:t>in doc 11-17/0621r2 </a:t>
            </a:r>
            <a:endParaRPr lang="pt-BR" sz="2800" dirty="0"/>
          </a:p>
          <a:p>
            <a:pPr lvl="1"/>
            <a:r>
              <a:rPr lang="en-GB" dirty="0"/>
              <a:t>6098, 6648, 6645, 6644, 5807, 7078, 7087, 3070, 3069, 3214, </a:t>
            </a:r>
            <a:endParaRPr lang="en-US" dirty="0"/>
          </a:p>
          <a:p>
            <a:pPr lvl="1"/>
            <a:r>
              <a:rPr lang="en-GB" dirty="0"/>
              <a:t>5037, </a:t>
            </a:r>
            <a:r>
              <a:rPr lang="en-GB" dirty="0" smtClean="0"/>
              <a:t>9525, </a:t>
            </a:r>
            <a:r>
              <a:rPr lang="en-GB" dirty="0"/>
              <a:t>9443, 9447, 9446, 9445, 9567, 9288, </a:t>
            </a:r>
            <a:endParaRPr lang="en-US" dirty="0"/>
          </a:p>
          <a:p>
            <a:pPr lvl="1"/>
            <a:r>
              <a:rPr lang="en-GB" dirty="0"/>
              <a:t>9330, 9876, 9887, 9886, 9885, 9884, 9883, 9881, 9880, 9879, </a:t>
            </a:r>
            <a:endParaRPr lang="en-US" dirty="0"/>
          </a:p>
          <a:p>
            <a:pPr lvl="1"/>
            <a:r>
              <a:rPr lang="en-GB" dirty="0"/>
              <a:t>9878, 9877, 8150, 9719, 8551, 8550, 8215, 7657, 7939, 7938, </a:t>
            </a:r>
            <a:endParaRPr lang="en-US" dirty="0"/>
          </a:p>
          <a:p>
            <a:pPr lvl="1"/>
            <a:r>
              <a:rPr lang="en-GB" dirty="0"/>
              <a:t>8050, 7804, 7799, 7800, 7801, 7803, 7805, 8695, 8471, 8466, </a:t>
            </a:r>
            <a:endParaRPr lang="en-US" dirty="0"/>
          </a:p>
          <a:p>
            <a:pPr lvl="1"/>
            <a:r>
              <a:rPr lang="en-GB" dirty="0"/>
              <a:t>8465, 8462, 8461, 8549, 10328, </a:t>
            </a:r>
            <a:r>
              <a:rPr lang="en-GB" dirty="0" smtClean="0"/>
              <a:t>10331</a:t>
            </a:r>
          </a:p>
          <a:p>
            <a:pPr lvl="1"/>
            <a:endParaRPr lang="en-GB" sz="2800" dirty="0"/>
          </a:p>
          <a:p>
            <a:pPr lvl="1"/>
            <a:r>
              <a:rPr lang="en-GB" sz="2800" dirty="0" smtClean="0"/>
              <a:t>Move: George </a:t>
            </a:r>
            <a:r>
              <a:rPr lang="en-GB" sz="2800" dirty="0" smtClean="0"/>
              <a:t>Cherian</a:t>
            </a:r>
          </a:p>
          <a:p>
            <a:pPr lvl="1"/>
            <a:r>
              <a:rPr lang="en-GB" sz="2800" dirty="0" smtClean="0"/>
              <a:t>Second: </a:t>
            </a:r>
            <a:r>
              <a:rPr lang="en-GB" sz="2800" dirty="0" err="1" smtClean="0"/>
              <a:t>Abhi</a:t>
            </a:r>
            <a:endParaRPr lang="en-GB" sz="2800" dirty="0" smtClean="0"/>
          </a:p>
          <a:p>
            <a:pPr lvl="1"/>
            <a:r>
              <a:rPr lang="en-GB" sz="2800" dirty="0" smtClean="0"/>
              <a:t>Accepted with no objection</a:t>
            </a:r>
            <a:endParaRPr lang="en-US"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12328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#292</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11-17/0729r0 </a:t>
            </a:r>
            <a:endParaRPr lang="pt-BR" sz="2800" dirty="0"/>
          </a:p>
          <a:p>
            <a:pPr lvl="1"/>
            <a:r>
              <a:rPr lang="en-GB" dirty="0"/>
              <a:t>CID 7250, 7251, </a:t>
            </a:r>
            <a:r>
              <a:rPr lang="en-GB" dirty="0" smtClean="0"/>
              <a:t>7252</a:t>
            </a:r>
          </a:p>
          <a:p>
            <a:pPr lvl="1"/>
            <a:endParaRPr lang="en-GB" dirty="0" smtClean="0"/>
          </a:p>
          <a:p>
            <a:pPr lvl="1"/>
            <a:r>
              <a:rPr lang="en-GB" sz="2800" dirty="0" smtClean="0"/>
              <a:t>Move: </a:t>
            </a:r>
            <a:r>
              <a:rPr lang="en-US" sz="2800" dirty="0" err="1"/>
              <a:t>Kiseon</a:t>
            </a:r>
            <a:r>
              <a:rPr lang="en-US" sz="2800" dirty="0"/>
              <a:t> </a:t>
            </a:r>
            <a:r>
              <a:rPr lang="en-US" sz="2800" dirty="0" err="1"/>
              <a:t>Ryu</a:t>
            </a:r>
            <a:r>
              <a:rPr lang="en-US" sz="2800" dirty="0"/>
              <a:t> </a:t>
            </a:r>
            <a:endParaRPr lang="en-US" sz="2800" dirty="0" smtClean="0"/>
          </a:p>
          <a:p>
            <a:pPr lvl="1"/>
            <a:r>
              <a:rPr lang="en-US" sz="2800" dirty="0" smtClean="0"/>
              <a:t>Second: </a:t>
            </a:r>
            <a:r>
              <a:rPr lang="en-US" sz="2800" dirty="0" err="1" smtClean="0"/>
              <a:t>Abhi</a:t>
            </a:r>
            <a:endParaRPr lang="en-US" sz="2800" dirty="0" smtClean="0"/>
          </a:p>
          <a:p>
            <a:pPr lvl="1"/>
            <a:r>
              <a:rPr lang="en-US" sz="2800" dirty="0" smtClean="0"/>
              <a:t>Accepted with no objection</a:t>
            </a:r>
            <a:endParaRPr lang="en-GB" sz="2800" dirty="0"/>
          </a:p>
          <a:p>
            <a:pPr lvl="1"/>
            <a:endParaRPr lang="en-US"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4683640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#293</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11-17/0730r1 </a:t>
            </a:r>
            <a:endParaRPr lang="pt-BR" sz="2800" dirty="0"/>
          </a:p>
          <a:p>
            <a:pPr lvl="1"/>
            <a:r>
              <a:rPr lang="en-GB" dirty="0"/>
              <a:t>CID </a:t>
            </a:r>
            <a:r>
              <a:rPr lang="en-GB" dirty="0" smtClean="0"/>
              <a:t>7255</a:t>
            </a:r>
          </a:p>
          <a:p>
            <a:pPr lvl="1"/>
            <a:endParaRPr lang="en-GB" sz="2800" dirty="0"/>
          </a:p>
          <a:p>
            <a:pPr lvl="1"/>
            <a:r>
              <a:rPr lang="en-GB" sz="2400" dirty="0" smtClean="0"/>
              <a:t>Move: </a:t>
            </a:r>
            <a:r>
              <a:rPr lang="en-US" sz="2400" dirty="0" err="1"/>
              <a:t>Kiseon</a:t>
            </a:r>
            <a:r>
              <a:rPr lang="en-US" sz="2400" dirty="0"/>
              <a:t> </a:t>
            </a:r>
            <a:r>
              <a:rPr lang="en-US" sz="2400" dirty="0" err="1"/>
              <a:t>Ryu</a:t>
            </a:r>
            <a:r>
              <a:rPr lang="en-US" sz="2400" dirty="0"/>
              <a:t> </a:t>
            </a:r>
            <a:endParaRPr lang="en-US" sz="2400" dirty="0" smtClean="0"/>
          </a:p>
          <a:p>
            <a:pPr lvl="1"/>
            <a:r>
              <a:rPr lang="en-US" sz="2400" dirty="0" smtClean="0"/>
              <a:t>Second</a:t>
            </a:r>
            <a:r>
              <a:rPr lang="en-US" sz="2400" dirty="0" smtClean="0"/>
              <a:t>: </a:t>
            </a:r>
            <a:r>
              <a:rPr lang="en-US" sz="2400" dirty="0" err="1" smtClean="0"/>
              <a:t>Abhi</a:t>
            </a:r>
            <a:endParaRPr lang="en-US" sz="2400" dirty="0" smtClean="0"/>
          </a:p>
          <a:p>
            <a:pPr lvl="1"/>
            <a:r>
              <a:rPr lang="en-US" sz="2400" dirty="0" smtClean="0"/>
              <a:t>Accepted with no objection</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4011221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#294</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11-17/0733r2 </a:t>
            </a:r>
            <a:endParaRPr lang="pt-BR" sz="2800" dirty="0"/>
          </a:p>
          <a:p>
            <a:pPr lvl="1"/>
            <a:r>
              <a:rPr lang="en-US" dirty="0" smtClean="0"/>
              <a:t>  </a:t>
            </a:r>
            <a:r>
              <a:rPr lang="en-US" dirty="0"/>
              <a:t>8543 , </a:t>
            </a:r>
            <a:r>
              <a:rPr lang="en-US" dirty="0" smtClean="0"/>
              <a:t>9697, </a:t>
            </a:r>
            <a:r>
              <a:rPr lang="en-US" dirty="0"/>
              <a:t>9871 </a:t>
            </a:r>
            <a:endParaRPr lang="en-US" dirty="0" smtClean="0"/>
          </a:p>
          <a:p>
            <a:pPr lvl="1"/>
            <a:endParaRPr lang="en-US" dirty="0"/>
          </a:p>
          <a:p>
            <a:pPr lvl="1"/>
            <a:r>
              <a:rPr lang="en-US" dirty="0" smtClean="0"/>
              <a:t>Move: </a:t>
            </a:r>
            <a:r>
              <a:rPr lang="en-US" dirty="0"/>
              <a:t>Jason Yuchen Guo </a:t>
            </a:r>
            <a:endParaRPr lang="en-US" dirty="0" smtClean="0"/>
          </a:p>
          <a:p>
            <a:pPr lvl="1"/>
            <a:r>
              <a:rPr lang="en-US" dirty="0" smtClean="0"/>
              <a:t>Second</a:t>
            </a:r>
            <a:r>
              <a:rPr lang="en-US" dirty="0" smtClean="0"/>
              <a:t>: Ming </a:t>
            </a:r>
            <a:r>
              <a:rPr lang="en-US" dirty="0" err="1" smtClean="0"/>
              <a:t>Gan</a:t>
            </a:r>
            <a:endParaRPr lang="en-US" dirty="0" smtClean="0"/>
          </a:p>
          <a:p>
            <a:pPr lvl="1"/>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93730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#295</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11-17/0735r4 </a:t>
            </a:r>
          </a:p>
          <a:p>
            <a:pPr lvl="1"/>
            <a:r>
              <a:rPr lang="en-GB" dirty="0" smtClean="0"/>
              <a:t>8153</a:t>
            </a:r>
            <a:endParaRPr lang="en-GB" dirty="0" smtClean="0"/>
          </a:p>
          <a:p>
            <a:pPr lvl="1"/>
            <a:endParaRPr lang="en-GB" dirty="0"/>
          </a:p>
          <a:p>
            <a:pPr lvl="1"/>
            <a:r>
              <a:rPr lang="en-GB" dirty="0" smtClean="0"/>
              <a:t>Move: </a:t>
            </a:r>
            <a:r>
              <a:rPr lang="en-US" dirty="0" err="1"/>
              <a:t>Jarkko</a:t>
            </a:r>
            <a:r>
              <a:rPr lang="en-US" dirty="0"/>
              <a:t> </a:t>
            </a:r>
            <a:r>
              <a:rPr lang="en-US" dirty="0" err="1"/>
              <a:t>Kneckt</a:t>
            </a:r>
            <a:r>
              <a:rPr lang="en-US" dirty="0"/>
              <a:t> </a:t>
            </a:r>
            <a:endParaRPr lang="en-US" dirty="0" smtClean="0"/>
          </a:p>
          <a:p>
            <a:pPr lvl="1"/>
            <a:r>
              <a:rPr lang="en-US" dirty="0" smtClean="0"/>
              <a:t>Second: </a:t>
            </a:r>
            <a:r>
              <a:rPr lang="en-US" dirty="0" smtClean="0"/>
              <a:t> Sean Coffey</a:t>
            </a:r>
          </a:p>
          <a:p>
            <a:pPr lvl="1"/>
            <a:r>
              <a:rPr lang="en-US" dirty="0" smtClean="0"/>
              <a:t>Accepted with no objection</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5863656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#296</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smtClean="0"/>
              <a:t>CID </a:t>
            </a:r>
            <a:r>
              <a:rPr lang="en-GB" sz="2800" dirty="0"/>
              <a:t>in doc 11-17/0735r4 </a:t>
            </a:r>
          </a:p>
          <a:p>
            <a:pPr lvl="1"/>
            <a:r>
              <a:rPr lang="en-GB" dirty="0" smtClean="0"/>
              <a:t>4850</a:t>
            </a:r>
            <a:endParaRPr lang="en-GB" dirty="0"/>
          </a:p>
          <a:p>
            <a:pPr lvl="1"/>
            <a:endParaRPr lang="en-GB" dirty="0" smtClean="0"/>
          </a:p>
          <a:p>
            <a:pPr lvl="1"/>
            <a:r>
              <a:rPr lang="en-GB" dirty="0"/>
              <a:t>Move: </a:t>
            </a:r>
            <a:r>
              <a:rPr lang="en-US" dirty="0" err="1"/>
              <a:t>Jarkko</a:t>
            </a:r>
            <a:r>
              <a:rPr lang="en-US" dirty="0"/>
              <a:t> </a:t>
            </a:r>
            <a:r>
              <a:rPr lang="en-US" dirty="0" err="1"/>
              <a:t>Kneckt</a:t>
            </a:r>
            <a:r>
              <a:rPr lang="en-US" dirty="0"/>
              <a:t> </a:t>
            </a:r>
          </a:p>
          <a:p>
            <a:pPr lvl="1"/>
            <a:r>
              <a:rPr lang="en-US" dirty="0"/>
              <a:t>Second:  Sean Coffey</a:t>
            </a:r>
          </a:p>
          <a:p>
            <a:pPr lvl="1"/>
            <a:endParaRPr lang="en-GB" dirty="0" smtClean="0"/>
          </a:p>
          <a:p>
            <a:pPr lvl="1"/>
            <a:r>
              <a:rPr lang="en-GB" dirty="0" smtClean="0"/>
              <a:t>Yes: 7</a:t>
            </a:r>
          </a:p>
          <a:p>
            <a:pPr lvl="1"/>
            <a:r>
              <a:rPr lang="en-GB" dirty="0" smtClean="0"/>
              <a:t>NO: 11</a:t>
            </a:r>
          </a:p>
          <a:p>
            <a:pPr lvl="1"/>
            <a:r>
              <a:rPr lang="en-GB" dirty="0" smtClean="0"/>
              <a:t>Abstain: 26</a:t>
            </a:r>
          </a:p>
          <a:p>
            <a:pPr lvl="1"/>
            <a:r>
              <a:rPr lang="en-GB" dirty="0" smtClean="0"/>
              <a:t>Motion fails</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731324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#297</a:t>
            </a:r>
            <a:endParaRPr lang="en-US" dirty="0"/>
          </a:p>
        </p:txBody>
      </p:sp>
      <p:sp>
        <p:nvSpPr>
          <p:cNvPr id="3" name="Content Placeholder 2"/>
          <p:cNvSpPr>
            <a:spLocks noGrp="1"/>
          </p:cNvSpPr>
          <p:nvPr>
            <p:ph idx="1"/>
          </p:nvPr>
        </p:nvSpPr>
        <p:spPr>
          <a:xfrm>
            <a:off x="685800" y="1752600"/>
            <a:ext cx="7770813" cy="4113213"/>
          </a:xfrm>
        </p:spPr>
        <p:txBody>
          <a:bodyPr/>
          <a:lstStyle/>
          <a:p>
            <a:r>
              <a:rPr lang="en-US" sz="2800" dirty="0"/>
              <a:t>Move to accept resolutions to following </a:t>
            </a:r>
            <a:r>
              <a:rPr lang="pt-BR" sz="2800" dirty="0"/>
              <a:t>CIDs </a:t>
            </a:r>
            <a:r>
              <a:rPr lang="en-GB" sz="2800" dirty="0"/>
              <a:t>in doc 11-17/0677r1 </a:t>
            </a:r>
          </a:p>
          <a:p>
            <a:pPr lvl="1"/>
            <a:r>
              <a:rPr lang="en-GB" dirty="0"/>
              <a:t>6275, 5824, 5880, 5764, 7474, 7309, 7391, 7526, 6951, 6950</a:t>
            </a:r>
            <a:endParaRPr lang="en-US" dirty="0"/>
          </a:p>
          <a:p>
            <a:pPr lvl="1"/>
            <a:r>
              <a:rPr lang="en-GB" dirty="0" smtClean="0"/>
              <a:t>7133, </a:t>
            </a:r>
            <a:r>
              <a:rPr lang="en-GB" dirty="0"/>
              <a:t>3109, 3161, 3008, 3007, 3009, 3446, 5450, 5451</a:t>
            </a:r>
            <a:endParaRPr lang="en-US" dirty="0"/>
          </a:p>
          <a:p>
            <a:pPr lvl="1"/>
            <a:r>
              <a:rPr lang="en-GB" dirty="0"/>
              <a:t>5452, 5057, 5128, 9624, 9623, 9622, 9361, 7732, 7731, 7728</a:t>
            </a:r>
            <a:endParaRPr lang="en-US" dirty="0"/>
          </a:p>
          <a:p>
            <a:pPr lvl="1"/>
            <a:r>
              <a:rPr lang="en-GB" dirty="0"/>
              <a:t>7726, 8480, </a:t>
            </a:r>
            <a:r>
              <a:rPr lang="en-GB" dirty="0" smtClean="0"/>
              <a:t>10191</a:t>
            </a:r>
          </a:p>
          <a:p>
            <a:pPr lvl="1"/>
            <a:endParaRPr lang="en-GB" dirty="0"/>
          </a:p>
          <a:p>
            <a:pPr lvl="1"/>
            <a:r>
              <a:rPr lang="en-GB" dirty="0" smtClean="0"/>
              <a:t>Move: </a:t>
            </a:r>
            <a:r>
              <a:rPr lang="en-US" dirty="0"/>
              <a:t>George Cherian </a:t>
            </a:r>
            <a:endParaRPr lang="en-US" dirty="0" smtClean="0"/>
          </a:p>
          <a:p>
            <a:pPr lvl="1"/>
            <a:r>
              <a:rPr lang="en-US" dirty="0" smtClean="0"/>
              <a:t>Second</a:t>
            </a:r>
            <a:r>
              <a:rPr lang="en-US" dirty="0" smtClean="0"/>
              <a:t>: </a:t>
            </a:r>
            <a:r>
              <a:rPr lang="en-US" dirty="0" err="1" smtClean="0"/>
              <a:t>Abhi</a:t>
            </a:r>
            <a:endParaRPr lang="en-US" dirty="0" smtClean="0"/>
          </a:p>
          <a:p>
            <a:pPr lvl="1"/>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3954616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#298</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11-17/0751r2 </a:t>
            </a:r>
          </a:p>
          <a:p>
            <a:pPr lvl="1"/>
            <a:r>
              <a:rPr lang="en-US" dirty="0"/>
              <a:t>3239 </a:t>
            </a:r>
            <a:r>
              <a:rPr lang="en-GB" dirty="0"/>
              <a:t>, 5724,  7152 , 8281, 8305, 9714, 6006, 6007, 7427, </a:t>
            </a:r>
            <a:r>
              <a:rPr lang="en-GB" dirty="0" smtClean="0"/>
              <a:t>9572</a:t>
            </a:r>
          </a:p>
          <a:p>
            <a:pPr lvl="1"/>
            <a:endParaRPr lang="en-GB" dirty="0"/>
          </a:p>
          <a:p>
            <a:pPr lvl="1"/>
            <a:r>
              <a:rPr lang="en-GB" dirty="0" smtClean="0"/>
              <a:t>Move: Yunbo Li</a:t>
            </a:r>
          </a:p>
          <a:p>
            <a:pPr lvl="1"/>
            <a:r>
              <a:rPr lang="en-GB" dirty="0" smtClean="0"/>
              <a:t>Second: </a:t>
            </a:r>
            <a:r>
              <a:rPr lang="en-GB" dirty="0" smtClean="0"/>
              <a:t> </a:t>
            </a:r>
            <a:r>
              <a:rPr lang="en-GB" dirty="0" err="1" smtClean="0"/>
              <a:t>Abhi</a:t>
            </a:r>
            <a:endParaRPr lang="en-GB" dirty="0" smtClean="0"/>
          </a:p>
          <a:p>
            <a:pPr lvl="1"/>
            <a:r>
              <a:rPr lang="en-GB" dirty="0" smtClean="0"/>
              <a:t>Accepted with no objection</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00688983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#299</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11-17/0340r6</a:t>
            </a:r>
            <a:endParaRPr lang="en-GB" sz="2800" dirty="0"/>
          </a:p>
          <a:p>
            <a:pPr lvl="1"/>
            <a:r>
              <a:rPr lang="en-GB" dirty="0"/>
              <a:t>Clause 11.1.3.10 (15):  </a:t>
            </a:r>
            <a:r>
              <a:rPr lang="en-GB" dirty="0" smtClean="0"/>
              <a:t> </a:t>
            </a:r>
            <a:r>
              <a:rPr lang="en-GB" dirty="0"/>
              <a:t>3055, 5165, 5797, 5905, 6554, 6556, 6560, 7961, 7977, 7978, 7979, 9334, 9561, 9696, 9868,  </a:t>
            </a:r>
            <a:endParaRPr lang="en-US" dirty="0"/>
          </a:p>
          <a:p>
            <a:pPr lvl="1"/>
            <a:r>
              <a:rPr lang="en-GB" dirty="0"/>
              <a:t>Clause 3.2 (5):                6228, 6223, 4708, 6917, 6918</a:t>
            </a:r>
            <a:endParaRPr lang="en-US" dirty="0"/>
          </a:p>
          <a:p>
            <a:pPr lvl="1"/>
            <a:r>
              <a:rPr lang="en-GB" dirty="0"/>
              <a:t>Clause 9.4.2.219 (3):     7997, 9562, 9563 </a:t>
            </a:r>
            <a:endParaRPr lang="en-GB" dirty="0" smtClean="0"/>
          </a:p>
          <a:p>
            <a:pPr lvl="1"/>
            <a:endParaRPr lang="en-GB" dirty="0"/>
          </a:p>
          <a:p>
            <a:pPr lvl="1"/>
            <a:r>
              <a:rPr lang="en-GB" dirty="0" smtClean="0"/>
              <a:t>Move: </a:t>
            </a:r>
            <a:r>
              <a:rPr lang="en-US" dirty="0" err="1"/>
              <a:t>Yonggang</a:t>
            </a:r>
            <a:r>
              <a:rPr lang="en-US" dirty="0"/>
              <a:t> Fang </a:t>
            </a:r>
            <a:endParaRPr lang="en-US" dirty="0" smtClean="0"/>
          </a:p>
          <a:p>
            <a:pPr lvl="1"/>
            <a:r>
              <a:rPr lang="en-US" dirty="0" smtClean="0"/>
              <a:t>Second</a:t>
            </a:r>
            <a:r>
              <a:rPr lang="en-US" dirty="0" smtClean="0"/>
              <a:t>: Ross Jian Yu</a:t>
            </a:r>
          </a:p>
          <a:p>
            <a:pPr lvl="1"/>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953175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#300</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11-17/0809r1</a:t>
            </a:r>
            <a:endParaRPr lang="en-GB" sz="2800" dirty="0"/>
          </a:p>
          <a:p>
            <a:pPr lvl="1"/>
            <a:r>
              <a:rPr lang="en-GB" dirty="0"/>
              <a:t>3054, 5392, 5393, 9415, 5390, 5391, 6179, </a:t>
            </a:r>
            <a:r>
              <a:rPr lang="en-GB" dirty="0" smtClean="0"/>
              <a:t>7042</a:t>
            </a:r>
          </a:p>
          <a:p>
            <a:pPr lvl="1"/>
            <a:endParaRPr lang="en-GB" sz="2800" dirty="0"/>
          </a:p>
          <a:p>
            <a:pPr lvl="1"/>
            <a:r>
              <a:rPr lang="en-GB" sz="2800" dirty="0" smtClean="0"/>
              <a:t>Move: </a:t>
            </a:r>
            <a:r>
              <a:rPr lang="en-US" sz="2800" dirty="0"/>
              <a:t>Abhishek Patil </a:t>
            </a:r>
            <a:endParaRPr lang="en-US" sz="2800" dirty="0" smtClean="0"/>
          </a:p>
          <a:p>
            <a:pPr lvl="1"/>
            <a:r>
              <a:rPr lang="en-US" sz="2800" dirty="0" smtClean="0"/>
              <a:t>Second: </a:t>
            </a:r>
            <a:r>
              <a:rPr lang="en-US" sz="2800" dirty="0" smtClean="0"/>
              <a:t>Po-Kai Huang</a:t>
            </a:r>
          </a:p>
          <a:p>
            <a:pPr lvl="1"/>
            <a:r>
              <a:rPr lang="en-US" sz="2800" dirty="0" err="1" smtClean="0"/>
              <a:t>Accpetd</a:t>
            </a:r>
            <a:r>
              <a:rPr lang="en-US" sz="2800" dirty="0" smtClean="0"/>
              <a:t> with no objection</a:t>
            </a:r>
            <a:endParaRPr lang="en-US"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79315202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#301</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11-17/0744r3 </a:t>
            </a:r>
          </a:p>
          <a:p>
            <a:pPr lvl="1"/>
            <a:r>
              <a:rPr lang="en-GB" dirty="0"/>
              <a:t>3182, 3192, 5160, </a:t>
            </a:r>
            <a:r>
              <a:rPr lang="en-GB" dirty="0" smtClean="0"/>
              <a:t>5170, </a:t>
            </a:r>
            <a:r>
              <a:rPr lang="en-GB" dirty="0"/>
              <a:t>5457, 5458, 5459, 5460, 5464, 5465, 5467, 5558, 5794, </a:t>
            </a:r>
            <a:r>
              <a:rPr lang="en-GB" dirty="0" smtClean="0"/>
              <a:t>5800, 6593, </a:t>
            </a:r>
            <a:r>
              <a:rPr lang="en-GB" dirty="0"/>
              <a:t>7567, 7568, 7662, 7794, 8139, 8146, 8148, 8353, </a:t>
            </a:r>
            <a:r>
              <a:rPr lang="en-GB" dirty="0" smtClean="0"/>
              <a:t>8402, </a:t>
            </a:r>
            <a:r>
              <a:rPr lang="en-GB" dirty="0"/>
              <a:t>9273, </a:t>
            </a:r>
            <a:r>
              <a:rPr lang="en-GB" dirty="0" smtClean="0"/>
              <a:t>9284, </a:t>
            </a:r>
            <a:r>
              <a:rPr lang="en-GB" dirty="0"/>
              <a:t>9419, 9420, 9421, 9680, 9700, 9701, 9847, 9874, 10325, 10326, </a:t>
            </a:r>
            <a:r>
              <a:rPr lang="en-GB" dirty="0" smtClean="0"/>
              <a:t>6132</a:t>
            </a:r>
          </a:p>
          <a:p>
            <a:pPr lvl="1"/>
            <a:endParaRPr lang="en-GB" sz="2800" dirty="0"/>
          </a:p>
          <a:p>
            <a:pPr lvl="1"/>
            <a:r>
              <a:rPr lang="en-GB" sz="2800" dirty="0" smtClean="0"/>
              <a:t>Move: Po-Kai Huang</a:t>
            </a:r>
          </a:p>
          <a:p>
            <a:pPr lvl="1"/>
            <a:r>
              <a:rPr lang="en-GB" sz="2800" dirty="0" smtClean="0"/>
              <a:t>Second</a:t>
            </a:r>
            <a:r>
              <a:rPr lang="en-GB" sz="2800" dirty="0" smtClean="0"/>
              <a:t>: </a:t>
            </a:r>
            <a:r>
              <a:rPr lang="en-GB" sz="2800" dirty="0" err="1" smtClean="0"/>
              <a:t>Abhi</a:t>
            </a:r>
            <a:endParaRPr lang="en-GB" sz="2800" dirty="0" smtClean="0"/>
          </a:p>
          <a:p>
            <a:pPr lvl="1"/>
            <a:r>
              <a:rPr lang="en-GB" sz="2800" dirty="0" smtClean="0"/>
              <a:t>Accepted with no objection</a:t>
            </a:r>
            <a:endParaRPr lang="en-US" sz="2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5151635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#302</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11-17/0727r1 </a:t>
            </a:r>
          </a:p>
          <a:p>
            <a:pPr lvl="1"/>
            <a:r>
              <a:rPr lang="en-US" dirty="0"/>
              <a:t>4750, 5947, 5960, 7253, 7666, 7763 (clause 9.4.2.218.2), </a:t>
            </a:r>
            <a:r>
              <a:rPr lang="en-US" dirty="0" smtClean="0"/>
              <a:t>7885</a:t>
            </a:r>
          </a:p>
          <a:p>
            <a:pPr lvl="1"/>
            <a:endParaRPr lang="en-US" dirty="0"/>
          </a:p>
          <a:p>
            <a:pPr lvl="1"/>
            <a:r>
              <a:rPr lang="en-US" dirty="0" smtClean="0"/>
              <a:t>Move: James Yee</a:t>
            </a:r>
          </a:p>
          <a:p>
            <a:pPr lvl="1"/>
            <a:r>
              <a:rPr lang="en-US" dirty="0" smtClean="0"/>
              <a:t>Second</a:t>
            </a:r>
            <a:r>
              <a:rPr lang="en-US" dirty="0" smtClean="0"/>
              <a:t>: Chao-Chun Wang</a:t>
            </a:r>
          </a:p>
          <a:p>
            <a:pPr lvl="1"/>
            <a:r>
              <a:rPr lang="en-US" dirty="0" smtClean="0"/>
              <a:t>Accepted with no objection</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8780739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#303</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11-17/0607r1 </a:t>
            </a:r>
          </a:p>
          <a:p>
            <a:pPr lvl="1"/>
            <a:r>
              <a:rPr lang="en-GB" dirty="0"/>
              <a:t>8427, 5000, 7132, 7304, 9358, 3105, </a:t>
            </a:r>
            <a:r>
              <a:rPr lang="en-GB" dirty="0" smtClean="0"/>
              <a:t>4735</a:t>
            </a:r>
          </a:p>
          <a:p>
            <a:pPr lvl="1"/>
            <a:endParaRPr lang="en-GB" dirty="0"/>
          </a:p>
          <a:p>
            <a:pPr lvl="1"/>
            <a:r>
              <a:rPr lang="en-GB" dirty="0" smtClean="0"/>
              <a:t>Move: </a:t>
            </a:r>
            <a:r>
              <a:rPr lang="en-US" dirty="0"/>
              <a:t>Alfred Asterjadhi </a:t>
            </a:r>
            <a:endParaRPr lang="en-US" dirty="0" smtClean="0"/>
          </a:p>
          <a:p>
            <a:pPr lvl="1"/>
            <a:r>
              <a:rPr lang="en-US" dirty="0" smtClean="0"/>
              <a:t>Second</a:t>
            </a:r>
            <a:r>
              <a:rPr lang="en-US" dirty="0" smtClean="0"/>
              <a:t>: </a:t>
            </a:r>
            <a:r>
              <a:rPr lang="en-US" dirty="0" err="1" smtClean="0"/>
              <a:t>Abhi</a:t>
            </a:r>
            <a:endParaRPr lang="en-US" dirty="0" smtClean="0"/>
          </a:p>
          <a:p>
            <a:pPr lvl="1"/>
            <a:r>
              <a:rPr lang="en-US" dirty="0" smtClean="0"/>
              <a:t>No objection</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8373586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#304</a:t>
            </a:r>
            <a:endParaRPr lang="en-US" dirty="0"/>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11-17/0073r5 </a:t>
            </a:r>
          </a:p>
          <a:p>
            <a:pPr lvl="1"/>
            <a:r>
              <a:rPr lang="en-GB" dirty="0"/>
              <a:t>7387, 6144, 7386, 9101, 9573, </a:t>
            </a:r>
            <a:r>
              <a:rPr lang="en-GB" dirty="0" smtClean="0"/>
              <a:t>8304</a:t>
            </a:r>
          </a:p>
          <a:p>
            <a:pPr lvl="1"/>
            <a:endParaRPr lang="en-GB" dirty="0"/>
          </a:p>
          <a:p>
            <a:pPr lvl="1"/>
            <a:r>
              <a:rPr lang="en-GB" dirty="0" smtClean="0"/>
              <a:t>Move: </a:t>
            </a:r>
            <a:r>
              <a:rPr lang="en-GB" dirty="0" smtClean="0"/>
              <a:t>Po-Kai Huang</a:t>
            </a:r>
            <a:endParaRPr lang="en-GB" dirty="0" smtClean="0"/>
          </a:p>
          <a:p>
            <a:pPr lvl="1"/>
            <a:r>
              <a:rPr lang="en-GB" dirty="0" smtClean="0"/>
              <a:t>Second</a:t>
            </a:r>
            <a:r>
              <a:rPr lang="en-GB" dirty="0" smtClean="0"/>
              <a:t>: Robert Stacey</a:t>
            </a:r>
          </a:p>
          <a:p>
            <a:pPr lvl="1"/>
            <a:endParaRPr lang="en-GB" dirty="0"/>
          </a:p>
          <a:p>
            <a:pPr lvl="1"/>
            <a:r>
              <a:rPr lang="en-GB" dirty="0" smtClean="0"/>
              <a:t>Accepted with no objection</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32185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2446</TotalTime>
  <Words>7542</Words>
  <Application>Microsoft Office PowerPoint</Application>
  <PresentationFormat>On-screen Show (4:3)</PresentationFormat>
  <Paragraphs>1621</Paragraphs>
  <Slides>116</Slides>
  <Notes>3</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116</vt:i4>
      </vt:variant>
    </vt:vector>
  </HeadingPairs>
  <TitlesOfParts>
    <vt:vector size="130" baseType="lpstr">
      <vt:lpstr>Arial Unicode MS</vt:lpstr>
      <vt:lpstr>굴림</vt:lpstr>
      <vt:lpstr>MS Gothic</vt:lpstr>
      <vt:lpstr>ＭＳ Ｐゴシック</vt:lpstr>
      <vt:lpstr>ＭＳ Ｐゴシック</vt:lpstr>
      <vt:lpstr>Arial</vt:lpstr>
      <vt:lpstr>Arial Black</vt:lpstr>
      <vt:lpstr>Calibri</vt:lpstr>
      <vt:lpstr>Monotype Sorts</vt:lpstr>
      <vt:lpstr>Times New Roman</vt:lpstr>
      <vt:lpstr>Wingdings</vt:lpstr>
      <vt:lpstr>Office Theme</vt:lpstr>
      <vt:lpstr>Document</vt:lpstr>
      <vt:lpstr>Worksheet</vt:lpstr>
      <vt:lpstr>TGax May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May 08, 10:30 – 12:30 </vt:lpstr>
      <vt:lpstr>Submissions</vt:lpstr>
      <vt:lpstr>PHY Submissions</vt:lpstr>
      <vt:lpstr>MAC and MU Submissions</vt:lpstr>
      <vt:lpstr>SR Submissions</vt:lpstr>
      <vt:lpstr>TG submissions</vt:lpstr>
      <vt:lpstr>Summary from March 2017</vt:lpstr>
      <vt:lpstr>Approval of  TG Minutes (March 2017 Meeting and Telecon Minutes) </vt:lpstr>
      <vt:lpstr>Editor Report</vt:lpstr>
      <vt:lpstr>Timeline</vt:lpstr>
      <vt:lpstr>PowerPoint Presentation</vt:lpstr>
      <vt:lpstr>Ad Hoc Meeting in June/July</vt:lpstr>
      <vt:lpstr>11ax Reference Waveform Generator</vt:lpstr>
      <vt:lpstr>Agenda for Monday May 08, 16:00 – 18:00 </vt:lpstr>
      <vt:lpstr>Agenda for Monday May 08, 19:30 – 21:30 </vt:lpstr>
      <vt:lpstr>Agenda for Tuesday May 09, 10:30 – 12:30 </vt:lpstr>
      <vt:lpstr>Agenda for Tuesday May 09, 16:00 – 18:00 </vt:lpstr>
      <vt:lpstr>Agenda for Tuesday May 09, 19:30 – 21:30 </vt:lpstr>
      <vt:lpstr>Agenda for Wednesday May 10, 08:00 – 10:00 </vt:lpstr>
      <vt:lpstr>June/July ad hoc meeting options</vt:lpstr>
      <vt:lpstr>September Ad Hoc </vt:lpstr>
      <vt:lpstr>SP (11-17/0665r1)</vt:lpstr>
      <vt:lpstr>SP (11-17/0707r1)</vt:lpstr>
      <vt:lpstr>Agenda for Wednesday May 10, 13:30 – 15:30 </vt:lpstr>
      <vt:lpstr>Agenda for Wednesday May 10, 16:00 – 18:00 </vt:lpstr>
      <vt:lpstr>Agenda for Thursday May 11, PM1 and PM2</vt:lpstr>
      <vt:lpstr>Telecon Schedule</vt:lpstr>
      <vt:lpstr>Motions</vt:lpstr>
      <vt:lpstr>PHY Motion #191</vt:lpstr>
      <vt:lpstr>PHY Motion #192</vt:lpstr>
      <vt:lpstr>CR Motion #251</vt:lpstr>
      <vt:lpstr>CR Motion #252</vt:lpstr>
      <vt:lpstr>CR Motion #253</vt:lpstr>
      <vt:lpstr>CR Motion #254</vt:lpstr>
      <vt:lpstr>CR Motion #255</vt:lpstr>
      <vt:lpstr>CR Motion #256</vt:lpstr>
      <vt:lpstr>CR Motion #257</vt:lpstr>
      <vt:lpstr>CR Motion #258</vt:lpstr>
      <vt:lpstr>CR Motion #259</vt:lpstr>
      <vt:lpstr>CR Motion #260</vt:lpstr>
      <vt:lpstr>CR Motion #261</vt:lpstr>
      <vt:lpstr>CR Motion #262</vt:lpstr>
      <vt:lpstr>CR Motion #263</vt:lpstr>
      <vt:lpstr>CR Motion #264</vt:lpstr>
      <vt:lpstr>CR Motion #265</vt:lpstr>
      <vt:lpstr>CR Motion #266</vt:lpstr>
      <vt:lpstr>CR Motion #267</vt:lpstr>
      <vt:lpstr>CR Motion #268</vt:lpstr>
      <vt:lpstr>CR Motion #269</vt:lpstr>
      <vt:lpstr>CR Motion #270</vt:lpstr>
      <vt:lpstr>CR Motion #271</vt:lpstr>
      <vt:lpstr>CR Motion #272</vt:lpstr>
      <vt:lpstr>CR Motion #273</vt:lpstr>
      <vt:lpstr>CR Motion #274</vt:lpstr>
      <vt:lpstr>CR Motion #275</vt:lpstr>
      <vt:lpstr>CR Motion #276</vt:lpstr>
      <vt:lpstr>CR Motion #277</vt:lpstr>
      <vt:lpstr>CR Motion #278</vt:lpstr>
      <vt:lpstr>CR Motion #279</vt:lpstr>
      <vt:lpstr>CR Motion #280</vt:lpstr>
      <vt:lpstr>CR Motion #281</vt:lpstr>
      <vt:lpstr>CR Motion #282</vt:lpstr>
      <vt:lpstr>CR Motion #283</vt:lpstr>
      <vt:lpstr>CR Motion #284</vt:lpstr>
      <vt:lpstr>CR Motion #285</vt:lpstr>
      <vt:lpstr>CR Motion #286</vt:lpstr>
      <vt:lpstr>CR Motion #287</vt:lpstr>
      <vt:lpstr>CR Motion #288</vt:lpstr>
      <vt:lpstr>CR Motion #289</vt:lpstr>
      <vt:lpstr>CR Motion #290</vt:lpstr>
      <vt:lpstr>CR Motion #291</vt:lpstr>
      <vt:lpstr>CR Motion #292</vt:lpstr>
      <vt:lpstr>CR Motion #293</vt:lpstr>
      <vt:lpstr>CR Motion #294</vt:lpstr>
      <vt:lpstr>CR Motion #295</vt:lpstr>
      <vt:lpstr>CR Motion #296</vt:lpstr>
      <vt:lpstr>CR Motion #297</vt:lpstr>
      <vt:lpstr>CR Motion #298</vt:lpstr>
      <vt:lpstr>CR Motion #299</vt:lpstr>
      <vt:lpstr>CR Motion #300</vt:lpstr>
      <vt:lpstr>CR Motion #301</vt:lpstr>
      <vt:lpstr>CR Motion #302</vt:lpstr>
      <vt:lpstr>CR Motion #303</vt:lpstr>
      <vt:lpstr>CR Motion #304</vt:lpstr>
      <vt:lpstr>CR Motion #305</vt:lpstr>
      <vt:lpstr>CR Motion #306</vt:lpstr>
      <vt:lpstr>CR Motion #307</vt:lpstr>
      <vt:lpstr>CR Motion #308</vt:lpstr>
      <vt:lpstr>CR Motion #309</vt:lpstr>
      <vt:lpstr>CR Motion #310</vt:lpstr>
      <vt:lpstr>CR Motion #311</vt:lpstr>
      <vt:lpstr>CR Motion #312</vt:lpstr>
      <vt:lpstr>CR Motion #313</vt:lpstr>
      <vt:lpstr>CR Motion #314</vt:lpstr>
      <vt:lpstr>CR Motion #315</vt:lpstr>
      <vt:lpstr>CR Motion #316</vt:lpstr>
      <vt:lpstr>CR Motion #317</vt:lpstr>
      <vt:lpstr>CR Motion #318</vt:lpstr>
      <vt:lpstr>Ad Hoc Meeting</vt:lpstr>
      <vt:lpstr>July 2017 Goals</vt:lpstr>
      <vt:lpstr>PowerPoint Presentation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145</cp:revision>
  <cp:lastPrinted>1601-01-01T00:00:00Z</cp:lastPrinted>
  <dcterms:created xsi:type="dcterms:W3CDTF">2017-01-26T15:28:16Z</dcterms:created>
  <dcterms:modified xsi:type="dcterms:W3CDTF">2017-05-11T06:38:43Z</dcterms:modified>
</cp:coreProperties>
</file>