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28" r:id="rId19"/>
    <p:sldId id="329" r:id="rId20"/>
    <p:sldId id="330" r:id="rId21"/>
    <p:sldId id="332" r:id="rId22"/>
    <p:sldId id="273" r:id="rId23"/>
    <p:sldId id="274" r:id="rId24"/>
    <p:sldId id="275" r:id="rId25"/>
    <p:sldId id="289" r:id="rId26"/>
    <p:sldId id="326" r:id="rId27"/>
    <p:sldId id="325" r:id="rId28"/>
    <p:sldId id="327" r:id="rId29"/>
    <p:sldId id="277" r:id="rId30"/>
    <p:sldId id="288" r:id="rId31"/>
    <p:sldId id="278" r:id="rId32"/>
    <p:sldId id="279" r:id="rId33"/>
    <p:sldId id="280" r:id="rId34"/>
    <p:sldId id="281" r:id="rId35"/>
    <p:sldId id="282" r:id="rId36"/>
    <p:sldId id="283" r:id="rId37"/>
    <p:sldId id="284" r:id="rId38"/>
    <p:sldId id="285" r:id="rId39"/>
    <p:sldId id="290" r:id="rId40"/>
    <p:sldId id="301" r:id="rId41"/>
    <p:sldId id="291" r:id="rId42"/>
    <p:sldId id="292" r:id="rId43"/>
    <p:sldId id="293" r:id="rId44"/>
    <p:sldId id="294" r:id="rId45"/>
    <p:sldId id="295" r:id="rId46"/>
    <p:sldId id="296" r:id="rId47"/>
    <p:sldId id="297" r:id="rId48"/>
    <p:sldId id="298" r:id="rId49"/>
    <p:sldId id="299" r:id="rId50"/>
    <p:sldId id="300" r:id="rId51"/>
    <p:sldId id="302" r:id="rId52"/>
    <p:sldId id="303" r:id="rId53"/>
    <p:sldId id="304" r:id="rId54"/>
    <p:sldId id="305" r:id="rId55"/>
    <p:sldId id="306" r:id="rId56"/>
    <p:sldId id="307" r:id="rId57"/>
    <p:sldId id="308" r:id="rId58"/>
    <p:sldId id="310" r:id="rId59"/>
    <p:sldId id="311" r:id="rId60"/>
    <p:sldId id="312" r:id="rId61"/>
    <p:sldId id="309"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287" r:id="rId75"/>
    <p:sldId id="286" r:id="rId7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50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802.11-17/0555r2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544-03-00ax-tgax-teleconference-minutes-from-march-to-april-2017.docx" TargetMode="External"/><Relationship Id="rId7" Type="http://schemas.openxmlformats.org/officeDocument/2006/relationships/hyperlink" Target="https://mentor.ieee.org/802.11/dcn/17/11-17-0155-01-00ax-11ax-mac-ad-hoc-minutes.docx" TargetMode="External"/><Relationship Id="rId2" Type="http://schemas.openxmlformats.org/officeDocument/2006/relationships/hyperlink" Target="https://mentor.ieee.org/802.11/dcn/17/11-17-0454-01-00ax-tgax-march-2017-vancouver-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494-00-00ax-march-2017-vancouver-phy-ad-hoc-meeting-minutes.docx" TargetMode="External"/><Relationship Id="rId5" Type="http://schemas.openxmlformats.org/officeDocument/2006/relationships/hyperlink" Target="https://mentor.ieee.org/802.11/dcn/17/11-17-0495-00-00ax-tgax-mu-ad-hoc-minutes-march-2017.docx" TargetMode="External"/><Relationship Id="rId4" Type="http://schemas.openxmlformats.org/officeDocument/2006/relationships/hyperlink" Target="https://mentor.ieee.org/802.11/dcn/17/11-17-0504-00-00ax-spatial-reuse-ad-hoc-group-march-2017-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9530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(if needed, when and where).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143000"/>
            <a:ext cx="3808413" cy="4113213"/>
          </a:xfrm>
        </p:spPr>
        <p:txBody>
          <a:bodyPr/>
          <a:lstStyle/>
          <a:p>
            <a:pPr>
              <a:lnSpc>
                <a:spcPct val="80000"/>
              </a:lnSpc>
            </a:pPr>
            <a:r>
              <a:rPr lang="en-US" altLang="en-US" sz="1400" dirty="0"/>
              <a:t>Monday </a:t>
            </a:r>
            <a:r>
              <a:rPr lang="en-US" altLang="en-US" sz="1400" dirty="0" smtClean="0"/>
              <a:t>May 08,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May 08,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May 08,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a:t>
            </a:r>
            <a:r>
              <a:rPr lang="en-US" altLang="en-US" sz="1400" dirty="0"/>
              <a:t>May </a:t>
            </a:r>
            <a:r>
              <a:rPr lang="en-US" altLang="en-US" sz="1400" dirty="0" smtClean="0"/>
              <a:t>09, 10:30 </a:t>
            </a:r>
            <a:r>
              <a:rPr lang="en-US" altLang="en-US" sz="1400" dirty="0"/>
              <a:t>– </a:t>
            </a:r>
            <a:r>
              <a:rPr lang="en-US" altLang="en-US" sz="1400" dirty="0" smtClean="0"/>
              <a:t>12:30</a:t>
            </a:r>
            <a:endParaRPr lang="en-US" altLang="en-US" sz="1400" dirty="0"/>
          </a:p>
          <a:p>
            <a:pPr lvl="1">
              <a:lnSpc>
                <a:spcPct val="80000"/>
              </a:lnSpc>
            </a:pPr>
            <a:r>
              <a:rPr lang="en-US" altLang="en-US" sz="1400" dirty="0"/>
              <a:t>Call Meeting to order</a:t>
            </a:r>
          </a:p>
          <a:p>
            <a:pPr lvl="1">
              <a:lnSpc>
                <a:spcPct val="80000"/>
              </a:lnSpc>
            </a:pPr>
            <a:r>
              <a:rPr lang="en-US" altLang="en-US" sz="1400" dirty="0"/>
              <a:t>IEEE 802 and 802.11 IPR Policy </a:t>
            </a:r>
            <a:r>
              <a:rPr lang="en-US" altLang="en-US" sz="1400" dirty="0" smtClean="0"/>
              <a:t>and procedure</a:t>
            </a:r>
            <a:r>
              <a:rPr lang="en-US" altLang="en-US" sz="1400" dirty="0"/>
              <a:t>.</a:t>
            </a:r>
          </a:p>
          <a:p>
            <a:pPr lvl="1">
              <a:lnSpc>
                <a:spcPct val="80000"/>
              </a:lnSpc>
            </a:pPr>
            <a:r>
              <a:rPr lang="en-US" altLang="en-US" sz="1400" dirty="0"/>
              <a:t>Progress Review</a:t>
            </a:r>
          </a:p>
          <a:p>
            <a:pPr lvl="1">
              <a:lnSpc>
                <a:spcPct val="80000"/>
              </a:lnSpc>
            </a:pPr>
            <a:r>
              <a:rPr lang="en-US" altLang="en-US" sz="1400" dirty="0"/>
              <a:t>Presentations</a:t>
            </a:r>
          </a:p>
          <a:p>
            <a:pPr lvl="1">
              <a:lnSpc>
                <a:spcPct val="80000"/>
              </a:lnSpc>
            </a:pPr>
            <a:r>
              <a:rPr lang="en-US" altLang="en-US" sz="1400" dirty="0" smtClean="0"/>
              <a:t>Recess</a:t>
            </a:r>
            <a:endParaRPr lang="en-US" altLang="en-US" sz="1800" dirty="0"/>
          </a:p>
          <a:p>
            <a:pPr>
              <a:lnSpc>
                <a:spcPct val="80000"/>
              </a:lnSpc>
            </a:pPr>
            <a:r>
              <a:rPr lang="en-CA" altLang="en-US" sz="1400" dirty="0"/>
              <a:t>Tuesday</a:t>
            </a:r>
            <a:r>
              <a:rPr lang="en-US" altLang="en-US" sz="1400" dirty="0"/>
              <a:t> </a:t>
            </a:r>
            <a:r>
              <a:rPr lang="en-US" altLang="en-US" sz="1400" dirty="0" smtClean="0"/>
              <a:t>May 09,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May 09,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May </a:t>
            </a:r>
            <a:r>
              <a:rPr lang="en-US" altLang="en-US" sz="1200" dirty="0" smtClean="0"/>
              <a:t>10,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May 10,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May 10,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May 11,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May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88741804"/>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08, </a:t>
            </a:r>
            <a:r>
              <a:rPr lang="en-US" altLang="en-US" dirty="0"/>
              <a:t>10:30 –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March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r>
              <a:rPr lang="en-US" altLang="en-US" sz="1600" dirty="0" smtClean="0"/>
              <a:t>.</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Options for next TG ad hoc meeting</a:t>
            </a:r>
          </a:p>
          <a:p>
            <a:pPr>
              <a:lnSpc>
                <a:spcPct val="80000"/>
              </a:lnSpc>
              <a:buFont typeface="Arial" panose="020B0604020202020204" pitchFamily="34" charset="0"/>
              <a:buChar char="•"/>
            </a:pPr>
            <a:r>
              <a:rPr lang="en-US" altLang="en-US" sz="2000" dirty="0" smtClean="0"/>
              <a:t>Reference 11ax Waveform Generator</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a:t>11-17/0655		Proposed Resolutions to CID 6901 and 7690</a:t>
            </a:r>
            <a:endParaRPr lang="en-US" altLang="en-US" sz="1600" dirty="0" smtClean="0"/>
          </a:p>
          <a:p>
            <a:pPr lvl="1">
              <a:lnSpc>
                <a:spcPct val="80000"/>
              </a:lnSpc>
              <a:buFont typeface="Arial" panose="020B0604020202020204" pitchFamily="34" charset="0"/>
              <a:buChar char="•"/>
            </a:pPr>
            <a:r>
              <a:rPr lang="en-US" altLang="en-US" sz="1600" dirty="0" smtClean="0"/>
              <a:t>11-17/0112r4	Link Transmit Power</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All Submissions are available in the embedded spreadsheet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776227571"/>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922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9" name="Table 8"/>
          <p:cNvGraphicFramePr>
            <a:graphicFrameLocks noGrp="1"/>
          </p:cNvGraphicFramePr>
          <p:nvPr/>
        </p:nvGraphicFramePr>
        <p:xfrm>
          <a:off x="920750" y="1619250"/>
          <a:ext cx="7302501" cy="3619500"/>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Feedback Report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28.3.10.8.4-5 part 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terminologies on 28.3.10.8.1-3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TXTIME and PSDU_LENGTH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Youhan Kim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HE-SIG-A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 225 - Cluase 18.2 Comment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Osama Aboul-Magd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11-17/0678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Discussion of CID 9021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Sigurd Schelstraete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28.3.10.7.3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11-17/0698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Miscellaneous PHY CIDs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Bin Tian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CSD update for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Dongguk Lim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Doppler Discussions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HE Link Adaptation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20MHz-only STA - Part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packet extension in 28.3.12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CID8975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Thoughts on Doppler Design in 802.11ax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Lochan Verma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CR_clause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CR_4905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88698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and MU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7" name="TextBox 6"/>
          <p:cNvSpPr txBox="1"/>
          <p:nvPr/>
        </p:nvSpPr>
        <p:spPr>
          <a:xfrm>
            <a:off x="2544841" y="5942953"/>
            <a:ext cx="2326278" cy="461665"/>
          </a:xfrm>
          <a:prstGeom prst="rect">
            <a:avLst/>
          </a:prstGeom>
          <a:noFill/>
        </p:spPr>
        <p:txBody>
          <a:bodyPr wrap="none" rtlCol="0">
            <a:spAutoFit/>
          </a:bodyPr>
          <a:lstStyle/>
          <a:p>
            <a:r>
              <a:rPr lang="en-US" dirty="0" smtClean="0">
                <a:solidFill>
                  <a:schemeClr val="tx1"/>
                </a:solidFill>
              </a:rPr>
              <a:t>28 MAC + 1 MU</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88948157"/>
              </p:ext>
            </p:extLst>
          </p:nvPr>
        </p:nvGraphicFramePr>
        <p:xfrm>
          <a:off x="1944688" y="1525590"/>
          <a:ext cx="5827712" cy="4346579"/>
        </p:xfrm>
        <a:graphic>
          <a:graphicData uri="http://schemas.openxmlformats.org/drawingml/2006/table">
            <a:tbl>
              <a:tblPr>
                <a:tableStyleId>{5C22544A-7EE6-4342-B048-85BDC9FD1C3A}</a:tableStyleId>
              </a:tblPr>
              <a:tblGrid>
                <a:gridCol w="812992"/>
                <a:gridCol w="3403931"/>
                <a:gridCol w="1023206"/>
                <a:gridCol w="587583"/>
              </a:tblGrid>
              <a:tr h="144886">
                <a:tc>
                  <a:txBody>
                    <a:bodyPr/>
                    <a:lstStyle/>
                    <a:p>
                      <a:pPr algn="l" fontAlgn="b"/>
                      <a:r>
                        <a:rPr lang="en-US" sz="800" u="none" strike="noStrike">
                          <a:effectLst/>
                        </a:rPr>
                        <a:t>11-17/0073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27.5.2.7 NDP feedback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Laurent Cariou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CR on 10.22.2.8 TXOP limits</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11-17/0340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11-1-3-10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Yonggang Fang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11-17/0360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CR for Subclause 27.3.3-Part 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11-17/0553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Part 1</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434657">
                <a:tc>
                  <a:txBody>
                    <a:bodyPr/>
                    <a:lstStyle/>
                    <a:p>
                      <a:pPr algn="l" fontAlgn="b"/>
                      <a:r>
                        <a:rPr lang="en-US" sz="800" u="none" strike="noStrike">
                          <a:effectLst/>
                        </a:rPr>
                        <a:t>11-17/0576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Resolutions for Comments related to Extended Range Beacon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Tomoko Adachi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LB225-MAC-CR-Miscellaneous</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lb225-cr-mac_miscellaneous_part2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Yongho Seok</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RDP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 BSR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11-17/0621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27.4 -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9.3.1.9 block ack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 Part II</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Chittabrata Ghosh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 9574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MAC CR for Clause 10-9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James Yee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comment-resolution-on-TIM-broadcast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to CID4850 and CID8153 on TWT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Jarkko Kneckt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11-17/0744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10.3.2.4 and 27.2.2 Part II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Po-Kai Huang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11-17/759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comment-resolution-on-CID 9333 and 9969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follow up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spec text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CID7250 7251 and 7252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non ht definition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cr-twt-ie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6855" marR="6855" marT="6855" marB="0" anchor="b"/>
                </a:tc>
              </a:tr>
            </a:tbl>
          </a:graphicData>
        </a:graphic>
      </p:graphicFrame>
    </p:spTree>
    <p:extLst>
      <p:ext uri="{BB962C8B-B14F-4D97-AF65-F5344CB8AC3E}">
        <p14:creationId xmlns:p14="http://schemas.microsoft.com/office/powerpoint/2010/main" val="2878724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Daejeon</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07-12,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nvGraphicFramePr>
        <p:xfrm>
          <a:off x="920750" y="2876550"/>
          <a:ext cx="7302501" cy="1106805"/>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11-17/0633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CR-27-9-spatial-reuse-updates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cr-27-2-SRG-updates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for CID 4928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Supplementary instructions related to OBSS_PD spatial reuse Disallow / Prohibit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LBS2 various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319589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254412942"/>
              </p:ext>
            </p:extLst>
          </p:nvPr>
        </p:nvGraphicFramePr>
        <p:xfrm>
          <a:off x="687388" y="2233613"/>
          <a:ext cx="7770813" cy="2393848"/>
        </p:xfrm>
        <a:graphic>
          <a:graphicData uri="http://schemas.openxmlformats.org/drawingml/2006/table">
            <a:tbl>
              <a:tblPr>
                <a:tableStyleId>{5C22544A-7EE6-4342-B048-85BDC9FD1C3A}</a:tableStyleId>
              </a:tblPr>
              <a:tblGrid>
                <a:gridCol w="984774"/>
                <a:gridCol w="4123163"/>
                <a:gridCol w="1239404"/>
                <a:gridCol w="711736"/>
                <a:gridCol w="711736"/>
              </a:tblGrid>
              <a:tr h="184142">
                <a:tc>
                  <a:txBody>
                    <a:bodyPr/>
                    <a:lstStyle/>
                    <a:p>
                      <a:pPr algn="ctr" fontAlgn="b"/>
                      <a:r>
                        <a:rPr lang="en-US" sz="1100" u="none" strike="noStrike" dirty="0">
                          <a:effectLst/>
                        </a:rPr>
                        <a:t>Column1</a:t>
                      </a:r>
                      <a:endParaRPr lang="en-US" sz="1100" b="1" i="0" u="none" strike="noStrike" dirty="0">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Column2</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Column3</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Column4</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Column5</a:t>
                      </a:r>
                      <a:endParaRPr lang="en-US" sz="1100" b="1" i="0" u="none" strike="noStrike">
                        <a:solidFill>
                          <a:srgbClr val="FFFFFF"/>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11-17/0112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11-17/0123</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Link Transmit Power Text</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11-17/0308</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section 9.4.2 BSS load PPT</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Frank Hsu</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11-17/0336</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8555 - Virtual CS during UL MU CS</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Explanation of 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11-17/0361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BSS Load Information in 802.11ax</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Ming Gan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effectLst/>
                        </a:rPr>
                        <a:t>11-17/0582</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OBSS_PD/TPC Examined</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11-17/0665</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Proposed Resolutions to CID 6901 and 7690</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Osama Aboul-Magd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11-17/0707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Po-Kai Huang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11-17/0711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PHY-CCA.indication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07" marR="9207" marT="9207" marB="0" anchor="b"/>
                </a:tc>
              </a:tr>
            </a:tbl>
          </a:graphicData>
        </a:graphic>
      </p:graphicFrame>
    </p:spTree>
    <p:extLst>
      <p:ext uri="{BB962C8B-B14F-4D97-AF65-F5344CB8AC3E}">
        <p14:creationId xmlns:p14="http://schemas.microsoft.com/office/powerpoint/2010/main" val="2342626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Completed the resolution of 1355 CIDs during the March ad hoc and IEEE 802.11 meetings.</a:t>
            </a:r>
          </a:p>
          <a:p>
            <a:pPr>
              <a:buFont typeface="Arial" panose="020B0604020202020204" pitchFamily="34" charset="0"/>
              <a:buChar char="•"/>
            </a:pPr>
            <a:r>
              <a:rPr lang="en-US" dirty="0" smtClean="0"/>
              <a:t>Adjusted the TG timeline to account for the large number of comments received on draft D1.0. Draft D2.0 is now due after September 2017 meeting.</a:t>
            </a:r>
          </a:p>
          <a:p>
            <a:pPr>
              <a:buFont typeface="Arial" panose="020B0604020202020204" pitchFamily="34" charset="0"/>
              <a:buChar char="•"/>
            </a:pPr>
            <a:r>
              <a:rPr lang="en-US" dirty="0" smtClean="0"/>
              <a:t>Draft 1.2 incorporates most of those resolutions and is available in the member area.</a:t>
            </a:r>
          </a:p>
          <a:p>
            <a:pPr>
              <a:buFont typeface="Arial" panose="020B0604020202020204" pitchFamily="34" charset="0"/>
              <a:buChar char="•"/>
            </a:pPr>
            <a:r>
              <a:rPr lang="en-US" dirty="0" smtClean="0"/>
              <a:t>Held a number of </a:t>
            </a:r>
            <a:r>
              <a:rPr lang="en-US" dirty="0" err="1" smtClean="0"/>
              <a:t>telecons</a:t>
            </a:r>
            <a:r>
              <a:rPr lang="en-US" dirty="0" smtClean="0"/>
              <a:t> with little progress on the comment resolution.</a:t>
            </a:r>
          </a:p>
          <a:p>
            <a:pPr>
              <a:buFont typeface="Arial" panose="020B0604020202020204" pitchFamily="34" charset="0"/>
              <a:buChar char="•"/>
            </a:pPr>
            <a:r>
              <a:rPr lang="en-US" dirty="0" smtClean="0"/>
              <a:t>Held an ad hoc meeting last week in Seoul Korea. Close to 550 CIDs are ready for motion (11-17/0616r4 and 11-17/701r1 for agenda and straw polls).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mentor.ieee.org/802.11/dcn/17/11-17-0454-01-00ax-tgax-march-2017-vancouver-meeting-minutes.docx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mentor.ieee.org/802.11/dcn/17/11-17-0544-03-00ax-tgax-teleconference-minutes-from-march-to-april-2017.docx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mentor.ieee.org/802.11/dcn/17/11-17-0504-00-00ax-spatial-reuse-ad-hoc-group-march-2017-minutes.docx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mentor.ieee.org/802.11/dcn/17/11-17-0495-00-00ax-tgax-mu-ad-hoc-minutes-march-2017.docx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mentor.ieee.org/802.11/dcn/17/11-17-0494-00-00ax-march-2017-vancouver-phy-ad-hoc-meeting-minutes.docx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mentor.ieee.org/802.11/dcn/17/11-17-0155-01-00ax-11ax-mac-ad-hoc-minutes.docx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710359" y="16002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chemeClr val="tx1"/>
                </a:solidFill>
              </a:rPr>
              <a:t>September 2017: Draft 2.0 and </a:t>
            </a:r>
            <a:r>
              <a:rPr lang="en-US" altLang="zh-CN" strike="sngStrike" dirty="0" smtClean="0">
                <a:solidFill>
                  <a:schemeClr val="tx1"/>
                </a:solidFill>
              </a:rPr>
              <a:t>recirculation </a:t>
            </a:r>
            <a:r>
              <a:rPr lang="en-US" altLang="zh-CN" dirty="0" smtClean="0">
                <a:solidFill>
                  <a:schemeClr val="tx1"/>
                </a:solidFill>
              </a:rPr>
              <a:t>WG letter ballot</a:t>
            </a:r>
            <a:endParaRPr lang="en-US" altLang="zh-CN" dirty="0">
              <a:solidFill>
                <a:schemeClr val="tx1"/>
              </a:solidFill>
            </a:endParaRP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07439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30240936"/>
              </p:ext>
            </p:extLst>
          </p:nvPr>
        </p:nvGraphicFramePr>
        <p:xfrm>
          <a:off x="1143000" y="838200"/>
          <a:ext cx="6629400" cy="5181602"/>
        </p:xfrm>
        <a:graphic>
          <a:graphicData uri="http://schemas.openxmlformats.org/drawingml/2006/table">
            <a:tbl>
              <a:tblPr firstRow="1" firstCol="1" bandRow="1">
                <a:tableStyleId>{5C22544A-7EE6-4342-B048-85BDC9FD1C3A}</a:tableStyleId>
              </a:tblPr>
              <a:tblGrid>
                <a:gridCol w="2059901"/>
                <a:gridCol w="1218534"/>
                <a:gridCol w="667292"/>
                <a:gridCol w="768836"/>
                <a:gridCol w="725317"/>
                <a:gridCol w="696305"/>
                <a:gridCol w="493215"/>
              </a:tblGrid>
              <a:tr h="419524">
                <a:tc>
                  <a:txBody>
                    <a:bodyPr/>
                    <a:lstStyle/>
                    <a:p>
                      <a:pPr marL="0" marR="0">
                        <a:spcBef>
                          <a:spcPts val="0"/>
                        </a:spcBef>
                        <a:spcAft>
                          <a:spcPts val="0"/>
                        </a:spcAft>
                      </a:pPr>
                      <a:r>
                        <a:rPr lang="en-US" sz="900" dirty="0">
                          <a:effectLst/>
                        </a:rPr>
                        <a:t>Count of CID</a:t>
                      </a:r>
                      <a:endParaRPr lang="en-US" sz="900"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spcBef>
                          <a:spcPts val="0"/>
                        </a:spcBef>
                        <a:spcAft>
                          <a:spcPts val="0"/>
                        </a:spcAft>
                      </a:pPr>
                      <a:r>
                        <a:rPr lang="en-US" sz="900">
                          <a:effectLst/>
                        </a:rPr>
                        <a:t>Column Labels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r>
              <a:tr h="668761">
                <a:tc>
                  <a:txBody>
                    <a:bodyPr/>
                    <a:lstStyle/>
                    <a:p>
                      <a:pPr marL="0" marR="0" algn="ctr">
                        <a:spcBef>
                          <a:spcPts val="0"/>
                        </a:spcBef>
                        <a:spcAft>
                          <a:spcPts val="0"/>
                        </a:spcAft>
                      </a:pPr>
                      <a:r>
                        <a:rPr lang="en-US" sz="900">
                          <a:effectLst/>
                        </a:rPr>
                        <a:t>Owning Ad-hoc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Unassigned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Resolution Drafted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Approved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Duplicate</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ctr"/>
                </a:tc>
              </a:tr>
              <a:tr h="178997">
                <a:tc>
                  <a:txBody>
                    <a:bodyPr/>
                    <a:lstStyle/>
                    <a:p>
                      <a:pPr marL="0" marR="0">
                        <a:spcBef>
                          <a:spcPts val="0"/>
                        </a:spcBef>
                        <a:spcAft>
                          <a:spcPts val="0"/>
                        </a:spcAft>
                      </a:pPr>
                      <a:r>
                        <a:rPr lang="en-US" sz="900">
                          <a:effectLst/>
                        </a:rPr>
                        <a:t>EDITOR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1658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1606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4909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Approved Edits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262</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CA Doc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Duplicates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Revist</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1355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MAC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1440</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MU</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373</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SR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139</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PHY</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526</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334380">
                <a:tc>
                  <a:txBody>
                    <a:bodyPr/>
                    <a:lstStyle/>
                    <a:p>
                      <a:pPr marL="0" marR="0" indent="139700">
                        <a:spcBef>
                          <a:spcPts val="0"/>
                        </a:spcBef>
                        <a:spcAft>
                          <a:spcPts val="0"/>
                        </a:spcAft>
                      </a:pPr>
                      <a:r>
                        <a:rPr lang="en-US" sz="900">
                          <a:effectLst/>
                        </a:rPr>
                        <a:t>OFDMA and non-OFDMA</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526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1679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2537</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dirty="0">
                          <a:effectLst/>
                        </a:rPr>
                        <a:t>7418</a:t>
                      </a:r>
                      <a:endParaRPr lang="en-US" sz="900" dirty="0">
                        <a:effectLst/>
                        <a:latin typeface="Calibri" panose="020F0502020204030204" pitchFamily="34" charset="0"/>
                        <a:ea typeface="Calibri" panose="020F0502020204030204" pitchFamily="34" charset="0"/>
                      </a:endParaRPr>
                    </a:p>
                  </a:txBody>
                  <a:tcPr marL="55067" marR="55067" marT="0" marB="0" anchor="b"/>
                </a:tc>
              </a:tr>
            </a:tbl>
          </a:graphicData>
        </a:graphic>
      </p:graphicFrame>
    </p:spTree>
    <p:extLst>
      <p:ext uri="{BB962C8B-B14F-4D97-AF65-F5344CB8AC3E}">
        <p14:creationId xmlns:p14="http://schemas.microsoft.com/office/powerpoint/2010/main" val="3186080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in June/July</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IEEE 802.11 meeting is scheduled for July 9-14</a:t>
            </a:r>
          </a:p>
          <a:p>
            <a:pPr>
              <a:buFont typeface="Arial" panose="020B0604020202020204" pitchFamily="34" charset="0"/>
              <a:buChar char="•"/>
            </a:pPr>
            <a:r>
              <a:rPr lang="en-US" dirty="0" smtClean="0"/>
              <a:t>Based on the summary table sent by the Editor, there are 1952 non-PHY comments and 526 PHY comments before the start of the ad hoc meeting last week.</a:t>
            </a:r>
          </a:p>
          <a:p>
            <a:pPr>
              <a:buFont typeface="Arial" panose="020B0604020202020204" pitchFamily="34" charset="0"/>
              <a:buChar char="•"/>
            </a:pPr>
            <a:r>
              <a:rPr lang="en-US" dirty="0" smtClean="0"/>
              <a:t>Options for Ad Hoc meeting:</a:t>
            </a:r>
          </a:p>
          <a:p>
            <a:pPr lvl="1">
              <a:buFont typeface="Arial" panose="020B0604020202020204" pitchFamily="34" charset="0"/>
              <a:buChar char="•"/>
            </a:pPr>
            <a:r>
              <a:rPr lang="en-US" dirty="0" smtClean="0"/>
              <a:t>Option #1: Have a 3-day ad hoc meeting in the period June 26-28 </a:t>
            </a:r>
          </a:p>
          <a:p>
            <a:pPr lvl="2">
              <a:buFont typeface="Arial" panose="020B0604020202020204" pitchFamily="34" charset="0"/>
              <a:buChar char="•"/>
            </a:pPr>
            <a:r>
              <a:rPr lang="en-US" sz="2000" dirty="0" smtClean="0"/>
              <a:t>Room is already available in the Bay area.</a:t>
            </a:r>
          </a:p>
          <a:p>
            <a:pPr lvl="2">
              <a:buFont typeface="Arial" panose="020B0604020202020204" pitchFamily="34" charset="0"/>
              <a:buChar char="•"/>
            </a:pPr>
            <a:r>
              <a:rPr lang="en-US" sz="2000" dirty="0" smtClean="0"/>
              <a:t>After the WFA meeting June 12</a:t>
            </a:r>
          </a:p>
          <a:p>
            <a:pPr lvl="1">
              <a:buFont typeface="Arial" panose="020B0604020202020204" pitchFamily="34" charset="0"/>
              <a:buChar char="•"/>
            </a:pPr>
            <a:r>
              <a:rPr lang="en-US" dirty="0" smtClean="0"/>
              <a:t>Option 2: Have a 3-day ad hoc meeting the week before the IEEE 802.11 F2F meeting, in Europe during the period July (5-7) or July 6-8 or July 7-9</a:t>
            </a:r>
          </a:p>
          <a:p>
            <a:pPr lvl="2">
              <a:buFont typeface="Arial" panose="020B0604020202020204" pitchFamily="34" charset="0"/>
              <a:buChar char="•"/>
            </a:pPr>
            <a:r>
              <a:rPr lang="en-US" sz="2000" dirty="0" smtClean="0"/>
              <a:t>Volunteers based in Europe are ready to check room availability</a:t>
            </a:r>
          </a:p>
          <a:p>
            <a:pPr lvl="1">
              <a:buFont typeface="Arial" panose="020B0604020202020204" pitchFamily="34" charset="0"/>
              <a:buChar char="•"/>
            </a:pPr>
            <a:r>
              <a:rPr lang="en-US" dirty="0" smtClean="0"/>
              <a:t>Option 3: No ad hoc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29934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11ax Reference Waveform Generator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Annex O includes a reference to HT and VHT waveform generator tool.</a:t>
            </a:r>
          </a:p>
          <a:p>
            <a:pPr>
              <a:buFont typeface="Arial" panose="020B0604020202020204" pitchFamily="34" charset="0"/>
              <a:buChar char="•"/>
            </a:pPr>
            <a:r>
              <a:rPr lang="en-US" dirty="0" smtClean="0"/>
              <a:t>In 11ac the work was initiated in 11-11/0295r3</a:t>
            </a:r>
            <a:r>
              <a:rPr lang="en-US" dirty="0"/>
              <a:t> </a:t>
            </a:r>
            <a:r>
              <a:rPr lang="en-US" dirty="0" smtClean="0"/>
              <a:t>by Fei Tong and Wei Shi.</a:t>
            </a:r>
          </a:p>
          <a:p>
            <a:pPr>
              <a:buFont typeface="Arial" panose="020B0604020202020204" pitchFamily="34" charset="0"/>
              <a:buChar char="•"/>
            </a:pPr>
            <a:r>
              <a:rPr lang="en-US" dirty="0" smtClean="0"/>
              <a:t>The effort had attracted participation from other members.</a:t>
            </a:r>
          </a:p>
          <a:p>
            <a:pPr>
              <a:buFont typeface="Arial" panose="020B0604020202020204" pitchFamily="34" charset="0"/>
              <a:buChar char="•"/>
            </a:pPr>
            <a:r>
              <a:rPr lang="en-US" dirty="0" smtClean="0"/>
              <a:t>Do we need to do the same for 11ax?</a:t>
            </a:r>
          </a:p>
          <a:p>
            <a:pPr lvl="1">
              <a:buFont typeface="Arial" panose="020B0604020202020204" pitchFamily="34" charset="0"/>
              <a:buChar char="•"/>
            </a:pPr>
            <a:r>
              <a:rPr lang="en-US" dirty="0" err="1" smtClean="0"/>
              <a:t>E.mail</a:t>
            </a:r>
            <a:r>
              <a:rPr lang="en-US" dirty="0" smtClean="0"/>
              <a:t> from Brian Hart</a:t>
            </a:r>
          </a:p>
          <a:p>
            <a:pPr lvl="1">
              <a:buFont typeface="Arial" panose="020B0604020202020204" pitchFamily="34" charset="0"/>
              <a:buChar char="•"/>
            </a:pPr>
            <a:r>
              <a:rPr lang="en-US" dirty="0" smtClean="0"/>
              <a:t>Fei Tong is ready to lead the effort by need others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7051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May 08,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	Room 201</a:t>
            </a:r>
          </a:p>
          <a:p>
            <a:r>
              <a:rPr lang="en-US" dirty="0" smtClean="0"/>
              <a:t>MAC: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May 08,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smtClean="0"/>
              <a:t>PHY : Room 201</a:t>
            </a:r>
            <a:endParaRPr lang="en-US" dirty="0"/>
          </a:p>
          <a:p>
            <a:r>
              <a:rPr lang="en-US" dirty="0" smtClean="0"/>
              <a:t>MAC: Room 103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09,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TG Meeting</a:t>
            </a:r>
          </a:p>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smtClean="0"/>
              <a:t>Progress Review</a:t>
            </a:r>
          </a:p>
          <a:p>
            <a:pPr>
              <a:buFont typeface="Arial" panose="020B0604020202020204" pitchFamily="34" charset="0"/>
              <a:buChar char="•"/>
            </a:pPr>
            <a:r>
              <a:rPr lang="en-US" dirty="0" smtClean="0"/>
              <a:t>Presentations</a:t>
            </a:r>
          </a:p>
          <a:p>
            <a:pPr lvl="1">
              <a:buFont typeface="Arial" panose="020B0604020202020204" pitchFamily="34" charset="0"/>
              <a:buChar char="•"/>
            </a:pPr>
            <a:r>
              <a:rPr lang="en-US" dirty="0" smtClean="0"/>
              <a:t>11-17/0112	Continue with the SP</a:t>
            </a:r>
          </a:p>
          <a:p>
            <a:pPr lvl="1">
              <a:buFont typeface="Arial" panose="020B0604020202020204" pitchFamily="34" charset="0"/>
              <a:buChar char="•"/>
            </a:pPr>
            <a:r>
              <a:rPr lang="en-US" dirty="0" smtClean="0"/>
              <a:t>11-17/0123	Text related to 11-17/0112 (depending on the SP)</a:t>
            </a:r>
          </a:p>
          <a:p>
            <a:pPr lvl="1">
              <a:buFont typeface="Arial" panose="020B0604020202020204" pitchFamily="34" charset="0"/>
              <a:buChar char="•"/>
            </a:pPr>
            <a:r>
              <a:rPr lang="en-US" dirty="0" smtClean="0"/>
              <a:t>11-17/0582	</a:t>
            </a:r>
            <a:r>
              <a:rPr lang="en-US" dirty="0"/>
              <a:t>OBSS_PD/TPC </a:t>
            </a:r>
            <a:r>
              <a:rPr lang="en-US" dirty="0" smtClean="0"/>
              <a:t>Examined </a:t>
            </a:r>
          </a:p>
          <a:p>
            <a:pPr lvl="1">
              <a:buFont typeface="Arial" panose="020B0604020202020204" pitchFamily="34" charset="0"/>
              <a:buChar char="•"/>
            </a:pPr>
            <a:r>
              <a:rPr lang="en-US" dirty="0" smtClean="0"/>
              <a:t>11-17/0308	</a:t>
            </a:r>
            <a:r>
              <a:rPr lang="en-US" dirty="0"/>
              <a:t>CR for section 9.4.2 BSS load </a:t>
            </a:r>
            <a:r>
              <a:rPr lang="en-US" dirty="0" smtClean="0"/>
              <a:t>PPT</a:t>
            </a:r>
          </a:p>
          <a:p>
            <a:pPr lvl="1">
              <a:buFont typeface="Arial" panose="020B0604020202020204" pitchFamily="34" charset="0"/>
              <a:buChar char="•"/>
            </a:pPr>
            <a:r>
              <a:rPr lang="en-US" dirty="0" smtClean="0"/>
              <a:t>11-17/0361	</a:t>
            </a:r>
            <a:r>
              <a:rPr lang="en-US" dirty="0"/>
              <a:t>BSS Load Information in 802.11ax</a:t>
            </a:r>
            <a:endParaRPr lang="en-US" dirty="0" smtClean="0"/>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9" name="Right Brace 8"/>
          <p:cNvSpPr/>
          <p:nvPr/>
        </p:nvSpPr>
        <p:spPr bwMode="auto">
          <a:xfrm>
            <a:off x="6858000" y="5105400"/>
            <a:ext cx="381000" cy="533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7239000" y="5193268"/>
            <a:ext cx="1375633" cy="369332"/>
          </a:xfrm>
          <a:prstGeom prst="rect">
            <a:avLst/>
          </a:prstGeom>
          <a:noFill/>
        </p:spPr>
        <p:txBody>
          <a:bodyPr wrap="none" rtlCol="0">
            <a:spAutoFit/>
          </a:bodyPr>
          <a:lstStyle/>
          <a:p>
            <a:r>
              <a:rPr lang="en-US" sz="1800" dirty="0" smtClean="0">
                <a:solidFill>
                  <a:schemeClr val="tx1"/>
                </a:solidFill>
              </a:rPr>
              <a:t>Time Allows</a:t>
            </a:r>
            <a:endParaRPr lang="en-US" sz="1800" dirty="0">
              <a:solidFill>
                <a:schemeClr val="tx1"/>
              </a:solidFill>
            </a:endParaRPr>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a:buFont typeface="Arial" panose="020B0604020202020204" pitchFamily="34" charset="0"/>
              <a:buChar char="•"/>
            </a:pPr>
            <a:r>
              <a:rPr lang="en-US" dirty="0" smtClean="0"/>
              <a:t>PHY – Room 201</a:t>
            </a:r>
          </a:p>
          <a:p>
            <a:pPr>
              <a:buFont typeface="Arial" panose="020B0604020202020204" pitchFamily="34" charset="0"/>
              <a:buChar char="•"/>
            </a:pPr>
            <a:r>
              <a:rPr lang="en-US" dirty="0" smtClean="0"/>
              <a:t>SR</a:t>
            </a:r>
            <a:r>
              <a:rPr lang="en-US" dirty="0"/>
              <a:t> </a:t>
            </a:r>
            <a:r>
              <a:rPr lang="en-US" dirty="0" smtClean="0"/>
              <a:t>–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May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 – Room 201</a:t>
            </a:r>
          </a:p>
          <a:p>
            <a:r>
              <a:rPr lang="en-US"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May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11,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11,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65542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changes to P802.11ax D1.2 as in </a:t>
            </a:r>
            <a:r>
              <a:rPr lang="en-US" altLang="zh-CN" dirty="0" smtClean="0"/>
              <a:t>11-17/721r0</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0371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a:t>
            </a:r>
            <a:r>
              <a:rPr lang="en-US" altLang="zh-CN" dirty="0" smtClean="0"/>
              <a:t>CID 7512 </a:t>
            </a:r>
            <a:r>
              <a:rPr lang="en-US" altLang="zh-CN" dirty="0"/>
              <a:t>and the corresponding spec text modification to clause 28.3.6.7 as in </a:t>
            </a:r>
            <a:r>
              <a:rPr lang="en-US" altLang="zh-CN" dirty="0" smtClean="0"/>
              <a:t>11-17/608r0</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87576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a:t>
            </a:r>
            <a:r>
              <a:rPr lang="en-US" altLang="zh-CN" dirty="0" smtClean="0"/>
              <a:t>comment </a:t>
            </a:r>
            <a:r>
              <a:rPr lang="en-US" altLang="zh-CN" dirty="0"/>
              <a:t>resolution to the following CID </a:t>
            </a:r>
            <a:r>
              <a:rPr lang="en-US" altLang="zh-CN" dirty="0" smtClean="0"/>
              <a:t>10045 and </a:t>
            </a:r>
            <a:r>
              <a:rPr lang="en-US" altLang="zh-CN" dirty="0"/>
              <a:t>the corresponding spec text modification to clause 28.3.10.7.3 as in </a:t>
            </a:r>
            <a:r>
              <a:rPr lang="en-US" altLang="zh-CN" dirty="0" smtClean="0"/>
              <a:t>11-17/690r1</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688438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a:t>
            </a:r>
            <a:r>
              <a:rPr lang="en-US" altLang="zh-CN" dirty="0" smtClean="0"/>
              <a:t>resolutions </a:t>
            </a:r>
            <a:r>
              <a:rPr lang="en-US" altLang="zh-CN" dirty="0"/>
              <a:t>to the </a:t>
            </a:r>
            <a:r>
              <a:rPr lang="en-US" altLang="zh-CN" dirty="0" smtClean="0"/>
              <a:t>CIDs </a:t>
            </a:r>
            <a:r>
              <a:rPr lang="en-GB" altLang="zh-CN" dirty="0"/>
              <a:t>4971, 4972, 7046, 7852, 7853, 8611, 8612, 8613, 10088, </a:t>
            </a:r>
            <a:r>
              <a:rPr lang="en-GB" altLang="zh-CN" dirty="0" smtClean="0"/>
              <a:t>and 9794  </a:t>
            </a:r>
            <a:r>
              <a:rPr lang="en-US" altLang="zh-CN" dirty="0" smtClean="0"/>
              <a:t>and </a:t>
            </a:r>
            <a:r>
              <a:rPr lang="en-US" altLang="zh-CN" dirty="0"/>
              <a:t>the corresponding spec text modification to clause 28.3.3 as in </a:t>
            </a:r>
            <a:r>
              <a:rPr lang="en-US" altLang="zh-CN" dirty="0" smtClean="0"/>
              <a:t>11-17/614r2</a:t>
            </a:r>
            <a:r>
              <a:rPr lang="en-US" altLang="zh-CN" dirty="0"/>
              <a:t>.</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57225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CIDs </a:t>
            </a:r>
            <a:r>
              <a:rPr lang="en-US" altLang="zh-CN" dirty="0"/>
              <a:t>4969, 7505, 7851, 8116, 8564, 8598, 8603, 8605, 8606, 8607, 8608, 8610, 9787, 9790, 9791, 9792, </a:t>
            </a:r>
            <a:r>
              <a:rPr lang="en-US" altLang="zh-CN" dirty="0" smtClean="0"/>
              <a:t>10085 and the corresponding spec text modification to clause 28.3.3.2 as in 11-17/663r4.</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870245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following  </a:t>
            </a:r>
            <a:r>
              <a:rPr lang="en-US" altLang="zh-CN" dirty="0"/>
              <a:t>CIDs 10377, 4974, 10380, </a:t>
            </a:r>
            <a:r>
              <a:rPr lang="en-US" altLang="zh-CN" dirty="0" smtClean="0"/>
              <a:t>10381</a:t>
            </a:r>
          </a:p>
          <a:p>
            <a:r>
              <a:rPr lang="en-US" altLang="zh-CN" dirty="0" smtClean="0"/>
              <a:t>of clause 28.3.3.5 and 28.3.3.6 as in 11-17/692r1?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124436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the corresponding spec text modification to clause 28.3.3 as in </a:t>
            </a:r>
            <a:r>
              <a:rPr lang="en-US" altLang="zh-CN" dirty="0" smtClean="0"/>
              <a:t>11-17/664r1</a:t>
            </a:r>
            <a:endParaRPr lang="en-US" altLang="zh-CN" dirty="0"/>
          </a:p>
          <a:p>
            <a:pPr lvl="1"/>
            <a:r>
              <a:rPr lang="en-US" altLang="zh-CN" dirty="0"/>
              <a:t>CID </a:t>
            </a:r>
            <a:r>
              <a:rPr lang="en-GB" altLang="zh-CN" dirty="0"/>
              <a:t>4895, 4978, 4981, 5252, 7143, 7511, 8814, 8823, 8824, 8825, 8826, 8827, 8828, 8829, 8831, 8832, 8833, 9207, 10108, 10200, 10389, 10390, 10391, 10392, 10393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783449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15 CIDs and the corresponding spec text modification to clause 3.2 and 28.3 as in </a:t>
            </a:r>
            <a:r>
              <a:rPr lang="en-US" altLang="zh-CN" dirty="0" smtClean="0"/>
              <a:t>11-17/698r1</a:t>
            </a:r>
            <a:endParaRPr lang="en-US" altLang="zh-CN" dirty="0"/>
          </a:p>
          <a:p>
            <a:pPr lvl="1"/>
            <a:r>
              <a:rPr lang="en-US" altLang="zh-CN" dirty="0"/>
              <a:t>CID </a:t>
            </a:r>
            <a:r>
              <a:rPr lang="en-GB" altLang="zh-CN" dirty="0"/>
              <a:t>10117, 9015, 9016, 9017, 9019, 9199, 9020, 9075, 4875, 6995, 6911, 7444, 10180, 6912, 6913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30819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and the corresponding spec text modification to clause 28.3.15 as in </a:t>
            </a:r>
            <a:r>
              <a:rPr lang="en-US" altLang="zh-CN" dirty="0" smtClean="0"/>
              <a:t>11-17/0699r2</a:t>
            </a:r>
            <a:endParaRPr lang="en-US" altLang="zh-CN" dirty="0"/>
          </a:p>
          <a:p>
            <a:pPr lvl="1"/>
            <a:r>
              <a:rPr lang="en-US" altLang="zh-CN" dirty="0"/>
              <a:t>CID </a:t>
            </a:r>
            <a:r>
              <a:rPr lang="en-GB" altLang="zh-CN" dirty="0"/>
              <a:t>7518, 9030, 9029, 10126</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81917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26 CIDs and the corresponding spec text modification to clause 28.3.10.10 as in </a:t>
            </a:r>
            <a:r>
              <a:rPr lang="en-US" altLang="zh-CN" dirty="0" smtClean="0"/>
              <a:t>11-17/0720r1</a:t>
            </a:r>
            <a:endParaRPr lang="en-US" altLang="zh-CN" dirty="0"/>
          </a:p>
          <a:p>
            <a:pPr lvl="1"/>
            <a:r>
              <a:rPr lang="en-US" altLang="zh-CN" dirty="0"/>
              <a:t>CID 7860, 5107, </a:t>
            </a:r>
            <a:r>
              <a:rPr lang="en-US" altLang="zh-CN" strike="sngStrike" dirty="0">
                <a:solidFill>
                  <a:srgbClr val="FF0000"/>
                </a:solidFill>
              </a:rPr>
              <a:t>8975</a:t>
            </a:r>
            <a:r>
              <a:rPr lang="en-US" altLang="zh-CN" dirty="0"/>
              <a:t>, 5108, 8976, 4892, 6119, 9489, 8978, 8979, 8982, 8983, 8984, 4893, 8577, 8573, 9065, 9189, 9190, 9485, 9486, 5274, 8986, 9067, 8989, 8990, 9752</a:t>
            </a:r>
            <a:endParaRPr lang="zh-CN" altLang="zh-CN" sz="3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14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5851</a:t>
            </a:r>
            <a:r>
              <a:rPr lang="en-GB" dirty="0"/>
              <a:t>, </a:t>
            </a:r>
            <a:r>
              <a:rPr lang="en-GB" dirty="0">
                <a:solidFill>
                  <a:schemeClr val="tx1"/>
                </a:solidFill>
              </a:rPr>
              <a:t>7249, 9495, 9803, 6260, 7051, 7192, </a:t>
            </a:r>
            <a:r>
              <a:rPr lang="en-GB" dirty="0" smtClean="0">
                <a:solidFill>
                  <a:schemeClr val="tx1"/>
                </a:solidFill>
              </a:rPr>
              <a:t>7193 in doc 11-17/601r1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93866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dirty="0" smtClean="0"/>
              <a:t>Move to accept resolutions to CIDs; </a:t>
            </a: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a:t>
            </a:r>
            <a:r>
              <a:rPr lang="en-GB" dirty="0">
                <a:solidFill>
                  <a:schemeClr val="tx1"/>
                </a:solidFill>
              </a:rPr>
              <a:t>6739, 6740, 6741, 6742, 6743, 6744, 7112, 7113, 10278, </a:t>
            </a:r>
            <a:r>
              <a:rPr lang="en-GB" dirty="0" smtClean="0">
                <a:solidFill>
                  <a:schemeClr val="tx1"/>
                </a:solidFill>
              </a:rPr>
              <a:t>10279 in doc 11-17/0295r1</a:t>
            </a: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663136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smtClean="0"/>
              <a:t>4575, 4581, 5134, 5135, 5837, 6368, 6369, 6370, 6371, 7759, 7760, 8159, 9371 in doc 11-17/0362r1</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10234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5928 3302 8158 8535 8544 7539 8545 9118 8546 8160 7544 </a:t>
            </a:r>
            <a:r>
              <a:rPr lang="en-US" dirty="0" smtClean="0"/>
              <a:t>5802 in doc 11-17/0689r2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46738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a:t>
            </a:r>
            <a:r>
              <a:rPr lang="it-IT" dirty="0"/>
              <a:t>4843, 4844, 5065, 5662, 5964, 6954, 7397, 7401, 7402, 7627, 7628, 8108, 8143, 8153, 8225, 8226, 8594, 9659, 6748 </a:t>
            </a:r>
            <a:r>
              <a:rPr lang="it-IT" dirty="0" smtClean="0"/>
              <a:t>in doc 11-17/0296r1</a:t>
            </a:r>
            <a:endParaRPr lang="it-IT"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571888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it-IT" dirty="0"/>
              <a:t>5656, 5963, 7395, 7396, 7400, 7618, 7619, 8067, 10277, 8322, 9978 </a:t>
            </a:r>
            <a:r>
              <a:rPr lang="it-IT" dirty="0" smtClean="0"/>
              <a:t>in doc 11-17/0298r0</a:t>
            </a:r>
            <a:endParaRPr lang="it-IT"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0208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5957, </a:t>
            </a:r>
            <a:r>
              <a:rPr lang="en-US" dirty="0" smtClean="0"/>
              <a:t>8223 in doc 11-17/0682r0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520448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4845, 4848, 4849, </a:t>
            </a:r>
            <a:r>
              <a:rPr lang="en-US" dirty="0">
                <a:solidFill>
                  <a:srgbClr val="FF0000"/>
                </a:solidFill>
              </a:rPr>
              <a:t>4850</a:t>
            </a:r>
            <a:r>
              <a:rPr lang="en-US" dirty="0"/>
              <a:t>, 4851, 5663, 5665, 6044, 7189, 7398, 7399, 7629, 7630, 7631, 7632, 8132, 8595, 9313, 9979, 5084, 5664, 9576, 10280, 7635, </a:t>
            </a:r>
            <a:r>
              <a:rPr lang="en-US" dirty="0" smtClean="0"/>
              <a:t>4847 in doc 11-17/683r1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0991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5670, 5852, 6751, 7633, 7634, 7822, 8086, 8089, 8090, 8229, 8286, 8287, 9314, 9744, 9745, 9746, 9935, 9936, 9980, 5666, 5667, 5669, 6749, 6750, 6752, </a:t>
            </a:r>
            <a:r>
              <a:rPr lang="en-US" dirty="0" smtClean="0"/>
              <a:t>7114 in doc 11-17/0686r1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805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too CIDs; 3076, 5671, 5672, 8125, 8126, 8145, 8154, 9577, 9981, 4846, </a:t>
            </a:r>
            <a:r>
              <a:rPr lang="en-US" dirty="0" smtClean="0"/>
              <a:t>8130 in doc 11-17/0687r0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2675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3048, 3049, 5349, 5351, 3038, and </a:t>
            </a:r>
            <a:r>
              <a:rPr lang="en-US" dirty="0" smtClean="0"/>
              <a:t>4472 in doc 11-17/0693r3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363756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3028, 3029, 4452, 4460, 4686, 4697, 7918, 7919, 9660, 9841, 9842, 3093, 5509, 5510, 5674, 5675, 5782, 6041, 6045, 6046, 7593, 7594, 7595, 7596, 7597, 9753, 9959, 9960, 3046, </a:t>
            </a:r>
            <a:r>
              <a:rPr lang="en-US" dirty="0" smtClean="0"/>
              <a:t>8316 in doc 11-17/0325r4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063032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3198, 3199, 3200, 5204, 5205, 5207, 5208, 5484, 5489, 5494, , 5496, 5497, 5499, 5500, 5501, 5502, 5503, 5690, 5691, 5870, 7122, 7123, 7129, 7406, 7612, 8073, 8104, 8232, 8239, 9315,9540, 9944, 9946, 9947, 10031, 10032, 7125, 3197, 5689, 9541, , 3196, 6025, 7823, </a:t>
            </a:r>
            <a:r>
              <a:rPr lang="en-US" dirty="0" smtClean="0"/>
              <a:t>8233 in doc 11-17/0267r5</a:t>
            </a:r>
          </a:p>
          <a:p>
            <a:endParaRPr lang="en-US" dirty="0"/>
          </a:p>
          <a:p>
            <a:r>
              <a:rPr lang="en-US" dirty="0" smtClean="0"/>
              <a:t>SP result: 13/1/14</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513213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5411, 9406, 6188, 9405, 7417, 7418, 9404, 9408, </a:t>
            </a:r>
            <a:r>
              <a:rPr lang="en-US" dirty="0">
                <a:solidFill>
                  <a:srgbClr val="FF0000"/>
                </a:solidFill>
              </a:rPr>
              <a:t>9448</a:t>
            </a:r>
            <a:r>
              <a:rPr lang="en-US" dirty="0"/>
              <a:t>, 3238, 7652, 8301, 9105, 9326, 9493, 9581, </a:t>
            </a:r>
            <a:r>
              <a:rPr lang="en-US" dirty="0" smtClean="0"/>
              <a:t>10175 in doc 11-17/0643r1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807414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6052 in doc 11-17/0644r1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3814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8220, 7411, 5399, 6181, 9417, 8278, 9919, 5395, 5396, 6180, 9416, </a:t>
            </a:r>
            <a:r>
              <a:rPr lang="en-US" dirty="0" smtClean="0"/>
              <a:t>8527 in doc 11-17/0708r3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569057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8700, 8057, 8274, 8298, 7645, 5913, 9294, 7180, 7646, 9899, 9478, 10266, 3226, 3225, 7094, 8553, 9527, 9900, 9903, 3227, 7227, 8172, 6101, 7973, 9296, 4826, 4827, 8704, 8277, 3233, 5718, 5989, 9096, 9097, 3234, 9590, 5719, 5192, 8218, 8345, 5995, 8219, 5996, 7974, 10015, 6699, 5017, </a:t>
            </a:r>
            <a:r>
              <a:rPr lang="en-US" dirty="0" smtClean="0"/>
              <a:t>9915 in doc 11-17/0249r2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656629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8194, 5426, 7469, 7704, 7470, 5427, 7294, 8366, 7706, 3021, 8515, 8516, 8517, 8518, 9368, 5827, 7914, 7915, 7916, 7754, 7277, 9369, 5828, 7332, 6001, 6003, 9649, 7333, 5758, 8521, 8522, 3026, 4741, 7009, </a:t>
            </a:r>
            <a:r>
              <a:rPr lang="en-US" dirty="0" smtClean="0"/>
              <a:t>3128 in doc 11-17/0140r0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897492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3030, 3122, 5326, 5919, 6088, 6347, 6348, 7357, 7381, </a:t>
            </a:r>
            <a:r>
              <a:rPr lang="en-US" dirty="0" smtClean="0"/>
              <a:t>8541 in doc 11-17/0631r2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218847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3237, 6005, 6007, 6106, 7104, </a:t>
            </a:r>
            <a:r>
              <a:rPr lang="en-US" dirty="0" smtClean="0"/>
              <a:t>7105, </a:t>
            </a:r>
            <a:r>
              <a:rPr lang="en-US" dirty="0"/>
              <a:t>7415, 7416, 7426, 7545, </a:t>
            </a:r>
            <a:r>
              <a:rPr lang="en-US" dirty="0" smtClean="0"/>
              <a:t>9571</a:t>
            </a:r>
            <a:r>
              <a:rPr lang="en-US" dirty="0"/>
              <a:t>, 9918, 10173, </a:t>
            </a:r>
            <a:r>
              <a:rPr lang="en-US" dirty="0" smtClean="0"/>
              <a:t>10176 in doc 11-17/0646r4</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3464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3240, 4847, 7403, 7636, 8109, 3248, 3257, 3266, 4176, 4187, 4196, 6753, 9982, </a:t>
            </a:r>
            <a:r>
              <a:rPr lang="en-US" dirty="0" smtClean="0"/>
              <a:t>10281 in doc 11-17/0297r0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656954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4" y="725487"/>
            <a:ext cx="7770813" cy="1065213"/>
          </a:xfrm>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5386, 5401, 5722, 6182, 7043, 7410, 7414, 8282, 8300, </a:t>
            </a:r>
            <a:r>
              <a:rPr lang="en-US" dirty="0" smtClean="0"/>
              <a:t>8557 in doc 11-17/0645r2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7521944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5344 , 5339, 6466 , 6794 ,7183 ,5744 ,6793 ,10302 ,6797, 6799,  6801,  6802 ,6803,  6806 ,9107 ,6809 ,6810 and </a:t>
            </a:r>
            <a:r>
              <a:rPr lang="en-US" dirty="0" smtClean="0"/>
              <a:t>6813 in doc 11-17/0700r1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960312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3187, 5756, 8266, 9431, 9432, 9691, 9857, 9858, 9859, 9860, </a:t>
            </a:r>
            <a:r>
              <a:rPr lang="en-US" strike="sngStrike" dirty="0" smtClean="0"/>
              <a:t>10179</a:t>
            </a:r>
            <a:r>
              <a:rPr lang="en-US" dirty="0" smtClean="0"/>
              <a:t> in doc 11-17/0723r2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36054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1649</TotalTime>
  <Words>4841</Words>
  <Application>Microsoft Office PowerPoint</Application>
  <PresentationFormat>On-screen Show (4:3)</PresentationFormat>
  <Paragraphs>1030</Paragraphs>
  <Slides>75</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75</vt:i4>
      </vt:variant>
    </vt:vector>
  </HeadingPairs>
  <TitlesOfParts>
    <vt:vector size="88" baseType="lpstr">
      <vt:lpstr>Arial Unicode MS</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Microsoft Excel Worksheet</vt:lpstr>
      <vt:lpstr>TGax May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May 08, 10:30 – 12:30 </vt:lpstr>
      <vt:lpstr>Submissions</vt:lpstr>
      <vt:lpstr>PHY Submissions</vt:lpstr>
      <vt:lpstr>MAC and MU Submissions</vt:lpstr>
      <vt:lpstr>SR Submissions</vt:lpstr>
      <vt:lpstr>TG submissions</vt:lpstr>
      <vt:lpstr>Summary from March 2017</vt:lpstr>
      <vt:lpstr>Approval of  TG Minutes (March 2017 Meeting and Telecon Minutes) </vt:lpstr>
      <vt:lpstr>Editor Report</vt:lpstr>
      <vt:lpstr>Timeline</vt:lpstr>
      <vt:lpstr>PowerPoint Presentation</vt:lpstr>
      <vt:lpstr>Ad Hoc Meeting in June/July</vt:lpstr>
      <vt:lpstr>11ax Reference Waveform Generator</vt:lpstr>
      <vt:lpstr>Agenda for Monday May 08, 16:00 – 18:00 </vt:lpstr>
      <vt:lpstr>Agenda for Monday May 08, 19:30 – 21:30 </vt:lpstr>
      <vt:lpstr>Agenda for Tuesday May 09, 10:30 – 12:30 </vt:lpstr>
      <vt:lpstr>Agenda for Tuesday May 09, 16:00 – 18:00 </vt:lpstr>
      <vt:lpstr>Agenda for Tuesday May 09, 19:30 – 21:30 </vt:lpstr>
      <vt:lpstr>Agenda for Wednesday May 10, 08:00 – 10:00 </vt:lpstr>
      <vt:lpstr>Agenda for Wednesday May 10, 13:30 – 15:30 </vt:lpstr>
      <vt:lpstr>Agenda for Wednesday May 10, 16:00 – 18:00 </vt:lpstr>
      <vt:lpstr>Agenda for Thursday May 11, 13:30 – 15:30</vt:lpstr>
      <vt:lpstr>Agenda for Thursday May 11, 16:00 – 18:00</vt:lpstr>
      <vt:lpstr>Motions</vt:lpstr>
      <vt:lpstr>PHY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70</cp:revision>
  <cp:lastPrinted>1601-01-01T00:00:00Z</cp:lastPrinted>
  <dcterms:created xsi:type="dcterms:W3CDTF">2017-01-26T15:28:16Z</dcterms:created>
  <dcterms:modified xsi:type="dcterms:W3CDTF">2017-05-08T23:33:05Z</dcterms:modified>
</cp:coreProperties>
</file>