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59" r:id="rId4"/>
    <p:sldId id="260" r:id="rId5"/>
    <p:sldId id="261" r:id="rId6"/>
    <p:sldId id="262" r:id="rId7"/>
    <p:sldId id="263" r:id="rId8"/>
    <p:sldId id="265" r:id="rId9"/>
    <p:sldId id="266" r:id="rId10"/>
    <p:sldId id="267" r:id="rId11"/>
    <p:sldId id="283" r:id="rId12"/>
    <p:sldId id="284" r:id="rId13"/>
    <p:sldId id="271" r:id="rId14"/>
    <p:sldId id="272" r:id="rId15"/>
    <p:sldId id="273" r:id="rId16"/>
    <p:sldId id="280" r:id="rId17"/>
    <p:sldId id="281"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5" d="100"/>
          <a:sy n="75" d="100"/>
        </p:scale>
        <p:origin x="72" y="10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802.11-17/0200r0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March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802.11-17/0200r0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2017</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154113" y="701675"/>
            <a:ext cx="4625975"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866627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1154113" y="700088"/>
            <a:ext cx="462915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67042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914400" y="744538"/>
            <a:ext cx="4967288"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619776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2364892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54113" y="701675"/>
            <a:ext cx="4625975" cy="3468688"/>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87C9201D-8385-4FE6-9E44-6B56EB5D584E}"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3750552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42024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4113" y="701675"/>
            <a:ext cx="4625975" cy="3468688"/>
          </a:xfrm>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43B69B-BAAB-4AA7-99BA-62E4E3FE4B36}"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719581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802.11-17/0551r1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7/11-17-0378-00-AANI-reply-ls-to-reply-ls-from-3gpp-ran2-on-estimated-throughput-11-17-315r0.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574-01-AANI-draft-ls-from-802-11-to-3gpp-sa-requesting-status-and-information-on-wlan-integration-in-3gpp-nextgen-system.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574-01-AANI-draft-ls-from-802-11-to-3gpp-sa-requesting-status-and-information-on-wlan-integration-in-3gpp-nextgen-system.docx" TargetMode="External"/><Relationship Id="rId2" Type="http://schemas.openxmlformats.org/officeDocument/2006/relationships/hyperlink" Target="https://mentor.ieee.org/802.11/dcn/16/11-16-1573-01-AANI-draft-ls-from-802-11-to-3gpp-ran-requesting-status-and-information-on-radio-level-integr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80-00-AANI-industry-and-other-views-of-802-11-access-in-5g-networks.docx" TargetMode="External"/><Relationship Id="rId4" Type="http://schemas.openxmlformats.org/officeDocument/2006/relationships/hyperlink" Target="https://mentor.ieee.org/802.11/dcn/17/11-17-0005-00-AANI-summary-of-3gpp-lss-to-802-1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about/sasb/iccom/IC17-001-01_IE.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tandards.ieee.org/about/sasb/iccom/IC17-001-01_I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5" Type="http://schemas.openxmlformats.org/officeDocument/2006/relationships/hyperlink" Target="https://mentor.ieee.org/802.11/dcn/16/11-16-1510-02-AANI-reply-to-liaison-from-3gpp-ran2-on-estimated-throughput-11-16-1384.docx" TargetMode="External"/><Relationship Id="rId4" Type="http://schemas.openxmlformats.org/officeDocument/2006/relationships/hyperlink" Target="https://mentor.ieee.org/802.11/dcn/16/11-16-1101-10-0000-draft-ls-from-802-11-to-3gpp-ran-and-sa-on-imt-2020.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r>
              <a:rPr lang="en-US" altLang="en-US" dirty="0"/>
              <a:t>Agenda for the AANI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2017-04-20</a:t>
            </a:r>
          </a:p>
        </p:txBody>
      </p:sp>
      <p:graphicFrame>
        <p:nvGraphicFramePr>
          <p:cNvPr id="3075" name="Object 3"/>
          <p:cNvGraphicFramePr>
            <a:graphicFrameLocks noChangeAspect="1"/>
          </p:cNvGraphicFramePr>
          <p:nvPr>
            <p:extLst>
              <p:ext uri="{D42A27DB-BD31-4B8C-83A1-F6EECF244321}">
                <p14:modId xmlns:p14="http://schemas.microsoft.com/office/powerpoint/2010/main" val="2302915373"/>
              </p:ext>
            </p:extLst>
          </p:nvPr>
        </p:nvGraphicFramePr>
        <p:xfrm>
          <a:off x="519113" y="2279650"/>
          <a:ext cx="8105775" cy="2789238"/>
        </p:xfrm>
        <a:graphic>
          <a:graphicData uri="http://schemas.openxmlformats.org/presentationml/2006/ole">
            <mc:AlternateContent xmlns:mc="http://schemas.openxmlformats.org/markup-compatibility/2006">
              <mc:Choice xmlns:v="urn:schemas-microsoft-com:vml" Requires="v">
                <p:oleObj spid="_x0000_s3114" name="Document" r:id="rId4" imgW="8245941" imgH="2842309" progId="Word.Document.8">
                  <p:embed/>
                </p:oleObj>
              </mc:Choice>
              <mc:Fallback>
                <p:oleObj name="Document" r:id="rId4" imgW="8245941" imgH="2842309" progId="Word.Document.8">
                  <p:embed/>
                  <p:pic>
                    <p:nvPicPr>
                      <p:cNvPr id="0" name="Picture 3"/>
                      <p:cNvPicPr>
                        <a:picLocks noChangeAspect="1" noChangeArrowheads="1"/>
                      </p:cNvPicPr>
                      <p:nvPr/>
                    </p:nvPicPr>
                    <p:blipFill>
                      <a:blip r:embed="rId5"/>
                      <a:srcRect/>
                      <a:stretch>
                        <a:fillRect/>
                      </a:stretch>
                    </p:blipFill>
                    <p:spPr bwMode="auto">
                      <a:xfrm>
                        <a:off x="519113" y="2279650"/>
                        <a:ext cx="8105775" cy="27892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New Incoming Liaison Statements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US" altLang="en-US" sz="3200" dirty="0"/>
              <a:t>None</a:t>
            </a:r>
            <a:endParaRPr lang="en-US" sz="2800" dirty="0"/>
          </a:p>
        </p:txBody>
      </p:sp>
      <p:sp>
        <p:nvSpPr>
          <p:cNvPr id="2" name="Date Placeholder 1"/>
          <p:cNvSpPr>
            <a:spLocks noGrp="1"/>
          </p:cNvSpPr>
          <p:nvPr>
            <p:ph type="dt" idx="15"/>
          </p:nvPr>
        </p:nvSpPr>
        <p:spPr/>
        <p:txBody>
          <a:bodyPr/>
          <a:lstStyle/>
          <a:p>
            <a:r>
              <a:rPr lang="en-US" dirty="0"/>
              <a:t>April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849087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Reply Liaison Statement,</a:t>
            </a:r>
            <a:br>
              <a:rPr lang="en-US" altLang="en-US" dirty="0"/>
            </a:br>
            <a:r>
              <a:rPr lang="en-US" altLang="en-US" dirty="0"/>
              <a:t>In Progress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GB" sz="3200" dirty="0">
                <a:hlinkClick r:id="rId2"/>
              </a:rPr>
              <a:t>11-17/0378r0</a:t>
            </a:r>
            <a:r>
              <a:rPr lang="en-GB" sz="3200" dirty="0"/>
              <a:t> Reply LS to Reply LS from 3GPP RAN2 on Estimated Throughput (11-17/315r0)</a:t>
            </a:r>
          </a:p>
          <a:p>
            <a:pPr marL="857250" lvl="1" indent="-457200">
              <a:buFont typeface="Arial" panose="020B0604020202020204" pitchFamily="34" charset="0"/>
              <a:buChar char="•"/>
              <a:defRPr/>
            </a:pPr>
            <a:r>
              <a:rPr lang="en-GB" altLang="en-US" sz="3200" dirty="0"/>
              <a:t>Contributions?</a:t>
            </a:r>
            <a:endParaRPr lang="en-US" altLang="en-US" sz="3200" dirty="0"/>
          </a:p>
          <a:p>
            <a:pPr>
              <a:defRPr/>
            </a:pPr>
            <a:endParaRPr lang="en-US" dirty="0"/>
          </a:p>
        </p:txBody>
      </p:sp>
      <p:sp>
        <p:nvSpPr>
          <p:cNvPr id="2" name="Date Placeholder 1"/>
          <p:cNvSpPr>
            <a:spLocks noGrp="1"/>
          </p:cNvSpPr>
          <p:nvPr>
            <p:ph type="dt" idx="15"/>
          </p:nvPr>
        </p:nvSpPr>
        <p:spPr/>
        <p:txBody>
          <a:bodyPr/>
          <a:lstStyle/>
          <a:p>
            <a:r>
              <a:rPr lang="en-US" dirty="0"/>
              <a:t>April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69881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Liaison Statement, In Progress</a:t>
            </a:r>
          </a:p>
        </p:txBody>
      </p:sp>
      <p:sp>
        <p:nvSpPr>
          <p:cNvPr id="3" name="Content Placeholder 2"/>
          <p:cNvSpPr>
            <a:spLocks noGrp="1"/>
          </p:cNvSpPr>
          <p:nvPr>
            <p:ph idx="1"/>
          </p:nvPr>
        </p:nvSpPr>
        <p:spPr>
          <a:xfrm>
            <a:off x="685800" y="2133600"/>
            <a:ext cx="7772400" cy="3962400"/>
          </a:xfrm>
        </p:spPr>
        <p:txBody>
          <a:bodyPr/>
          <a:lstStyle/>
          <a:p>
            <a:pPr marL="457200" indent="-457200">
              <a:buFont typeface="Arial" panose="020B0604020202020204" pitchFamily="34" charset="0"/>
              <a:buChar char="•"/>
              <a:defRPr/>
            </a:pPr>
            <a:r>
              <a:rPr lang="en-US" altLang="en-US" dirty="0">
                <a:hlinkClick r:id="rId2"/>
              </a:rPr>
              <a:t>11-16/1574</a:t>
            </a:r>
            <a:r>
              <a:rPr lang="en-US" altLang="en-US" dirty="0"/>
              <a:t>: </a:t>
            </a:r>
            <a:r>
              <a:rPr lang="en-US" dirty="0"/>
              <a:t>Draft LS from 802.11 to 3GPP SA Requesting Status and Information on WLAN integration in 3GPP NextGen System</a:t>
            </a:r>
          </a:p>
          <a:p>
            <a:pPr>
              <a:defRPr/>
            </a:pPr>
            <a:endParaRPr lang="en-US" dirty="0"/>
          </a:p>
        </p:txBody>
      </p:sp>
      <p:sp>
        <p:nvSpPr>
          <p:cNvPr id="2" name="Date Placeholder 1"/>
          <p:cNvSpPr>
            <a:spLocks noGrp="1"/>
          </p:cNvSpPr>
          <p:nvPr>
            <p:ph type="dt" idx="15"/>
          </p:nvPr>
        </p:nvSpPr>
        <p:spPr/>
        <p:txBody>
          <a:bodyPr/>
          <a:lstStyle/>
          <a:p>
            <a:r>
              <a:rPr lang="en-US" dirty="0"/>
              <a:t>April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053095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6200" y="685800"/>
            <a:ext cx="8991600" cy="914400"/>
          </a:xfrm>
        </p:spPr>
        <p:txBody>
          <a:bodyPr/>
          <a:lstStyle/>
          <a:p>
            <a:r>
              <a:rPr lang="en-US" altLang="en-US" sz="2800" dirty="0"/>
              <a:t>LS to 3GPP SA Requesting Status and Information on WLAN integration in 3GPP NextGen System</a:t>
            </a:r>
          </a:p>
        </p:txBody>
      </p:sp>
      <p:sp>
        <p:nvSpPr>
          <p:cNvPr id="26627" name="Content Placeholder 2"/>
          <p:cNvSpPr>
            <a:spLocks noGrp="1"/>
          </p:cNvSpPr>
          <p:nvPr>
            <p:ph idx="1"/>
          </p:nvPr>
        </p:nvSpPr>
        <p:spPr>
          <a:xfrm>
            <a:off x="495300" y="1600200"/>
            <a:ext cx="8153400" cy="4953000"/>
          </a:xfrm>
        </p:spPr>
        <p:txBody>
          <a:bodyPr/>
          <a:lstStyle/>
          <a:p>
            <a:r>
              <a:rPr lang="en-US" altLang="en-US" dirty="0"/>
              <a:t>Status:</a:t>
            </a:r>
            <a:endParaRPr lang="en-US" altLang="en-US" dirty="0">
              <a:hlinkClick r:id="rId2"/>
            </a:endParaRPr>
          </a:p>
          <a:p>
            <a:pPr lvl="1"/>
            <a:r>
              <a:rPr lang="en-US" altLang="en-US" dirty="0">
                <a:hlinkClick r:id="rId3"/>
              </a:rPr>
              <a:t>11-16/1574r1</a:t>
            </a:r>
            <a:r>
              <a:rPr lang="en-US" altLang="en-US" dirty="0"/>
              <a:t>: the current Draft LS</a:t>
            </a:r>
          </a:p>
          <a:p>
            <a:pPr lvl="1"/>
            <a:r>
              <a:rPr lang="en-US" altLang="en-US" dirty="0">
                <a:hlinkClick r:id="rId4"/>
              </a:rPr>
              <a:t>11-17/0005r0</a:t>
            </a:r>
            <a:r>
              <a:rPr lang="en-US" altLang="en-US" dirty="0"/>
              <a:t>: summary of previous received LSs from 3GPP, reviewed during the January 5</a:t>
            </a:r>
            <a:r>
              <a:rPr lang="en-US" altLang="en-US" baseline="30000" dirty="0"/>
              <a:t>th</a:t>
            </a:r>
            <a:r>
              <a:rPr lang="en-US" altLang="en-US" dirty="0"/>
              <a:t> 2017 AANI SC Teleconference</a:t>
            </a:r>
          </a:p>
          <a:p>
            <a:pPr lvl="1"/>
            <a:r>
              <a:rPr lang="en-US" altLang="en-US" dirty="0">
                <a:hlinkClick r:id="rId5"/>
              </a:rPr>
              <a:t>11-17/0480r0</a:t>
            </a:r>
            <a:r>
              <a:rPr lang="en-US" altLang="en-US" dirty="0"/>
              <a:t>: Industry and other views of 802-11 access in 5G networks, reviewed during the March 2017 AANIN SC meeting</a:t>
            </a:r>
          </a:p>
          <a:p>
            <a:r>
              <a:rPr lang="en-US" altLang="en-US" dirty="0"/>
              <a:t>SA has requested 802.11 to provide information on or consider the analysis or recommendations of SA on:</a:t>
            </a:r>
          </a:p>
          <a:p>
            <a:pPr lvl="1"/>
            <a:r>
              <a:rPr lang="en-US" altLang="en-US" sz="1600" dirty="0"/>
              <a:t>RADIUS – Diameter co-existence</a:t>
            </a:r>
          </a:p>
          <a:p>
            <a:pPr lvl="1"/>
            <a:r>
              <a:rPr lang="en-US" altLang="en-US" sz="1600" dirty="0"/>
              <a:t>Supporting VoIP emergency calls</a:t>
            </a:r>
          </a:p>
          <a:p>
            <a:pPr lvl="1"/>
            <a:r>
              <a:rPr lang="en-US" altLang="en-US" sz="1600" dirty="0"/>
              <a:t>WLAN and 3GPP interworking, network selection and discovery</a:t>
            </a:r>
          </a:p>
          <a:p>
            <a:pPr lvl="1"/>
            <a:r>
              <a:rPr lang="en-US" altLang="en-US" sz="1600" dirty="0"/>
              <a:t>Security, MAC address anonymity</a:t>
            </a:r>
          </a:p>
          <a:p>
            <a:pPr lvl="1"/>
            <a:r>
              <a:rPr lang="en-US" altLang="en-US" sz="1600" dirty="0"/>
              <a:t>In TR22.812 for non-3GPP access network selection (HESSID)</a:t>
            </a:r>
          </a:p>
          <a:p>
            <a:pPr lvl="1"/>
            <a:r>
              <a:rPr lang="en-US" altLang="en-US" sz="1600" dirty="0"/>
              <a:t>ANDSF, ANDSF MO, ANID, Mobility</a:t>
            </a:r>
          </a:p>
          <a:p>
            <a:pPr lvl="1"/>
            <a:endParaRPr lang="en-US" altLang="en-US" dirty="0"/>
          </a:p>
          <a:p>
            <a:pPr lvl="1"/>
            <a:endParaRPr lang="en-US" altLang="en-US" dirty="0"/>
          </a:p>
          <a:p>
            <a:pPr lvl="1"/>
            <a:endParaRPr lang="en-US" altLang="en-US" dirty="0"/>
          </a:p>
          <a:p>
            <a:pPr lvl="1"/>
            <a:r>
              <a:rPr lang="en-US" altLang="en-US" dirty="0"/>
              <a:t> </a:t>
            </a:r>
          </a:p>
          <a:p>
            <a:endParaRPr lang="en-US" altLang="en-US" dirty="0"/>
          </a:p>
          <a:p>
            <a:pPr lvl="1"/>
            <a:endParaRPr lang="en-US" altLang="en-US" dirty="0"/>
          </a:p>
          <a:p>
            <a:endParaRPr lang="en-US" altLang="en-US" dirty="0"/>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909808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42900" y="685800"/>
            <a:ext cx="8458200" cy="1066800"/>
          </a:xfrm>
        </p:spPr>
        <p:txBody>
          <a:bodyPr/>
          <a:lstStyle/>
          <a:p>
            <a:r>
              <a:rPr lang="en-US" altLang="en-US" sz="2800" dirty="0"/>
              <a:t>LS to 3GPP SA Requesting Status and Information on WLAN integration in 3GPP NextGen System (cont.)</a:t>
            </a:r>
          </a:p>
        </p:txBody>
      </p:sp>
      <p:sp>
        <p:nvSpPr>
          <p:cNvPr id="27651" name="Content Placeholder 2"/>
          <p:cNvSpPr>
            <a:spLocks noGrp="1"/>
          </p:cNvSpPr>
          <p:nvPr>
            <p:ph idx="1"/>
          </p:nvPr>
        </p:nvSpPr>
        <p:spPr>
          <a:xfrm>
            <a:off x="495300" y="1752600"/>
            <a:ext cx="8153400" cy="4705350"/>
          </a:xfrm>
        </p:spPr>
        <p:txBody>
          <a:bodyPr/>
          <a:lstStyle/>
          <a:p>
            <a:r>
              <a:rPr lang="en-US" altLang="en-US" dirty="0"/>
              <a:t>Propose the LS should:</a:t>
            </a:r>
          </a:p>
          <a:p>
            <a:pPr lvl="1"/>
            <a:r>
              <a:rPr lang="en-US" altLang="en-US" dirty="0"/>
              <a:t>Request SA to share the schedule for SA work related to WLAN</a:t>
            </a:r>
          </a:p>
          <a:p>
            <a:pPr lvl="1"/>
            <a:r>
              <a:rPr lang="en-US" altLang="en-US" dirty="0"/>
              <a:t>Request SA’s view on the requirements and features that should be addressed to enable 5G networks to integrate and aggregate 802.11 networks and access point. </a:t>
            </a:r>
          </a:p>
          <a:p>
            <a:pPr lvl="1"/>
            <a:r>
              <a:rPr lang="en-US" altLang="en-US" dirty="0"/>
              <a:t>Request SA feedback on requirements/features that 802.11 identify as needing to be addressed.</a:t>
            </a:r>
          </a:p>
          <a:p>
            <a:r>
              <a:rPr lang="en-US" altLang="en-US" dirty="0"/>
              <a:t>Discussion/Suggestions</a:t>
            </a:r>
          </a:p>
          <a:p>
            <a:pPr lvl="1"/>
            <a:endParaRPr lang="en-US" altLang="en-US" dirty="0"/>
          </a:p>
          <a:p>
            <a:pPr lvl="1"/>
            <a:endParaRPr lang="en-US" altLang="en-US" dirty="0"/>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678059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 y="709613"/>
            <a:ext cx="8610600" cy="739774"/>
          </a:xfrm>
        </p:spPr>
        <p:txBody>
          <a:bodyPr/>
          <a:lstStyle/>
          <a:p>
            <a:r>
              <a:rPr lang="en-US" sz="2400" dirty="0"/>
              <a:t>IEEE 802 network enhancements for the next decade</a:t>
            </a:r>
            <a:br>
              <a:rPr lang="en-US" sz="2400" dirty="0"/>
            </a:br>
            <a:r>
              <a:rPr lang="en-US" sz="2400" dirty="0"/>
              <a:t>Industry Connections Activity (IC)</a:t>
            </a:r>
            <a:endParaRPr lang="en-US" altLang="en-US" sz="2400" dirty="0"/>
          </a:p>
        </p:txBody>
      </p:sp>
      <p:sp>
        <p:nvSpPr>
          <p:cNvPr id="28675" name="Content Placeholder 2"/>
          <p:cNvSpPr>
            <a:spLocks noGrp="1"/>
          </p:cNvSpPr>
          <p:nvPr>
            <p:ph idx="1"/>
          </p:nvPr>
        </p:nvSpPr>
        <p:spPr>
          <a:xfrm>
            <a:off x="609600" y="1905000"/>
            <a:ext cx="7772400" cy="4495800"/>
          </a:xfrm>
        </p:spPr>
        <p:txBody>
          <a:bodyPr/>
          <a:lstStyle/>
          <a:p>
            <a:pPr>
              <a:buFont typeface="Arial"/>
              <a:buChar char="•"/>
            </a:pPr>
            <a:r>
              <a:rPr lang="en-US" dirty="0"/>
              <a:t>IEEE 802 Network Enhancements for the Next Decade” Industry Connections Activity: SASB-approved ICAID is </a:t>
            </a:r>
            <a:r>
              <a:rPr lang="en-US" u="sng" dirty="0">
                <a:solidFill>
                  <a:srgbClr val="CCCCFF"/>
                </a:solidFill>
                <a:uFill>
                  <a:solidFill>
                    <a:srgbClr val="CCCCFF"/>
                  </a:solidFill>
                </a:uFill>
                <a:hlinkClick r:id="rId3"/>
              </a:rPr>
              <a:t>IC17-001-01</a:t>
            </a:r>
            <a:r>
              <a:rPr lang="en-US" sz="2000" b="0" dirty="0"/>
              <a:t> </a:t>
            </a:r>
          </a:p>
          <a:p>
            <a:pPr lvl="1">
              <a:buFont typeface="Arial"/>
              <a:buChar char="•"/>
            </a:pPr>
            <a:r>
              <a:rPr lang="en-US" dirty="0"/>
              <a:t>this is effectively the “PAR” for the IC activity.</a:t>
            </a:r>
            <a:endParaRPr lang="en-US" sz="2800" dirty="0"/>
          </a:p>
          <a:p>
            <a:pPr>
              <a:buFont typeface="Arial" panose="020B0604020202020204" pitchFamily="34" charset="0"/>
              <a:buChar char="•"/>
            </a:pPr>
            <a:r>
              <a:rPr lang="en-US" altLang="en-US" dirty="0"/>
              <a:t>First meeting of the 802.1 IC activity will occur during the 802.1 Interim meeting May 15-19 in Stuttgart, Germany</a:t>
            </a:r>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940340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685800"/>
            <a:ext cx="7772400" cy="609600"/>
          </a:xfrm>
        </p:spPr>
        <p:txBody>
          <a:bodyPr/>
          <a:lstStyle/>
          <a:p>
            <a:r>
              <a:rPr lang="en-US" altLang="en-US" dirty="0"/>
              <a:t>Future Sessions Planning</a:t>
            </a:r>
          </a:p>
        </p:txBody>
      </p:sp>
      <p:sp>
        <p:nvSpPr>
          <p:cNvPr id="37891" name="Content Placeholder 2"/>
          <p:cNvSpPr>
            <a:spLocks noGrp="1"/>
          </p:cNvSpPr>
          <p:nvPr>
            <p:ph idx="1"/>
          </p:nvPr>
        </p:nvSpPr>
        <p:spPr>
          <a:xfrm>
            <a:off x="533400" y="1295400"/>
            <a:ext cx="8077200" cy="5105400"/>
          </a:xfrm>
        </p:spPr>
        <p:txBody>
          <a:bodyPr/>
          <a:lstStyle/>
          <a:p>
            <a:r>
              <a:rPr lang="en-US" altLang="en-US" dirty="0"/>
              <a:t>Teleconference: </a:t>
            </a:r>
          </a:p>
          <a:p>
            <a:pPr lvl="1"/>
            <a:r>
              <a:rPr lang="en-US" altLang="en-US" dirty="0"/>
              <a:t>Thursday May 4 @ 10:00 EDT</a:t>
            </a:r>
          </a:p>
          <a:p>
            <a:pPr lvl="1"/>
            <a:r>
              <a:rPr lang="en-US" altLang="en-US" dirty="0"/>
              <a:t>	Continue to work on the LSs</a:t>
            </a:r>
          </a:p>
          <a:p>
            <a:r>
              <a:rPr lang="en-US" altLang="en-US" dirty="0"/>
              <a:t>7-12 May 2017 F2F, in Daejeon, South Korea</a:t>
            </a:r>
          </a:p>
          <a:p>
            <a:pPr marL="400050" lvl="1" indent="0">
              <a:defRPr/>
            </a:pPr>
            <a:r>
              <a:rPr lang="en-US" altLang="en-US" dirty="0"/>
              <a:t>Goals:</a:t>
            </a:r>
          </a:p>
          <a:p>
            <a:pPr marL="857250" lvl="1" indent="-457200">
              <a:buFont typeface="Times New Roman" panose="02020603050405020304" pitchFamily="18" charset="0"/>
              <a:buAutoNum type="arabicPeriod"/>
              <a:defRPr/>
            </a:pPr>
            <a:r>
              <a:rPr lang="en-US" altLang="en-US" dirty="0"/>
              <a:t>Complete: 11-17/0378 </a:t>
            </a:r>
            <a:r>
              <a:rPr lang="en-GB" dirty="0"/>
              <a:t>Reply LS to Reply LS from 3GPP RAN2 on Estimated Throughput (11-17/315r0)</a:t>
            </a:r>
            <a:endParaRPr lang="en-US" altLang="en-US" dirty="0"/>
          </a:p>
          <a:p>
            <a:pPr marL="857250" lvl="1" indent="-457200">
              <a:buFont typeface="Times New Roman" panose="02020603050405020304" pitchFamily="18" charset="0"/>
              <a:buAutoNum type="arabicPeriod"/>
              <a:defRPr/>
            </a:pPr>
            <a:r>
              <a:rPr lang="en-US" altLang="en-US" dirty="0"/>
              <a:t>Complete: 11-16/1574 </a:t>
            </a:r>
            <a:r>
              <a:rPr lang="en-US" dirty="0"/>
              <a:t>Draft LS from 802.11 to 3GPP SA Requesting Status and Information on WLAN integration in 3GPP NextGen System</a:t>
            </a:r>
            <a:endParaRPr lang="en-US" altLang="en-US" dirty="0"/>
          </a:p>
          <a:p>
            <a:r>
              <a:rPr lang="en-US" altLang="en-US" dirty="0"/>
              <a:t>8-13 July 2017 F2F, in Berlin, Germany:</a:t>
            </a:r>
          </a:p>
          <a:p>
            <a:pPr lvl="1"/>
            <a:r>
              <a:rPr lang="en-US" altLang="en-US" dirty="0"/>
              <a:t> Goals:</a:t>
            </a:r>
          </a:p>
          <a:p>
            <a:pPr lvl="2"/>
            <a:r>
              <a:rPr lang="en-US" altLang="en-US" dirty="0"/>
              <a:t>TBD</a:t>
            </a:r>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627785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685800"/>
            <a:ext cx="7772400" cy="533400"/>
          </a:xfrm>
        </p:spPr>
        <p:txBody>
          <a:bodyPr/>
          <a:lstStyle/>
          <a:p>
            <a:r>
              <a:rPr lang="en-US" altLang="en-US" dirty="0"/>
              <a:t>References</a:t>
            </a:r>
          </a:p>
        </p:txBody>
      </p:sp>
      <p:sp>
        <p:nvSpPr>
          <p:cNvPr id="3" name="Content Placeholder 2"/>
          <p:cNvSpPr>
            <a:spLocks noGrp="1"/>
          </p:cNvSpPr>
          <p:nvPr>
            <p:ph idx="1"/>
          </p:nvPr>
        </p:nvSpPr>
        <p:spPr>
          <a:xfrm>
            <a:off x="533400" y="1238250"/>
            <a:ext cx="8077200" cy="4114800"/>
          </a:xfrm>
        </p:spPr>
        <p:txBody>
          <a:bodyPr/>
          <a:lstStyle/>
          <a:p>
            <a:pPr marL="457200" indent="-457200">
              <a:buFont typeface="+mj-lt"/>
              <a:buAutoNum type="arabicPeriod"/>
              <a:defRPr/>
            </a:pPr>
            <a:endParaRPr lang="en-US" sz="1800" dirty="0"/>
          </a:p>
          <a:p>
            <a:pPr marL="457200" indent="-457200">
              <a:buFont typeface="+mj-lt"/>
              <a:buAutoNum type="arabicPeriod"/>
              <a:defRPr/>
            </a:pPr>
            <a:endParaRPr lang="en-US" sz="1800" dirty="0"/>
          </a:p>
          <a:p>
            <a:pPr marL="0" indent="0">
              <a:buFontTx/>
              <a:buNone/>
              <a:defRPr/>
            </a:pPr>
            <a:endParaRPr lang="en-US" sz="1800" dirty="0"/>
          </a:p>
          <a:p>
            <a:pPr>
              <a:defRPr/>
            </a:pPr>
            <a:endParaRPr lang="en-US" sz="1800" dirty="0"/>
          </a:p>
        </p:txBody>
      </p:sp>
      <p:sp>
        <p:nvSpPr>
          <p:cNvPr id="2" name="Date Placeholder 1"/>
          <p:cNvSpPr>
            <a:spLocks noGrp="1"/>
          </p:cNvSpPr>
          <p:nvPr>
            <p:ph type="dt" idx="15"/>
          </p:nvPr>
        </p:nvSpPr>
        <p:spPr/>
        <p:txBody>
          <a:bodyPr/>
          <a:lstStyle/>
          <a:p>
            <a:r>
              <a:rPr lang="en-US" dirty="0"/>
              <a:t>April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810047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752600"/>
            <a:ext cx="7772400" cy="4114800"/>
          </a:xfrm>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April 20 2017</a:t>
            </a:r>
          </a:p>
          <a:p>
            <a:pPr algn="ctr"/>
            <a:r>
              <a:rPr lang="en-US" altLang="en-US"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a:p>
            <a:pPr algn="ctr"/>
            <a:endParaRPr lang="en-US" altLang="en-US" dirty="0"/>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685800" y="1600200"/>
            <a:ext cx="8077200" cy="4724400"/>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eaLnBrk="1" hangingPunct="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382248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33400"/>
          </a:xfrm>
        </p:spPr>
        <p:txBody>
          <a:bodyPr/>
          <a:lstStyle/>
          <a:p>
            <a:pPr eaLnBrk="1" hangingPunct="1"/>
            <a:r>
              <a:rPr lang="en-US" altLang="en-US" dirty="0"/>
              <a:t>Agenda</a:t>
            </a:r>
          </a:p>
        </p:txBody>
      </p:sp>
      <p:sp>
        <p:nvSpPr>
          <p:cNvPr id="20483" name="Rectangle 3"/>
          <p:cNvSpPr>
            <a:spLocks noGrp="1" noChangeArrowheads="1"/>
          </p:cNvSpPr>
          <p:nvPr>
            <p:ph idx="1"/>
          </p:nvPr>
        </p:nvSpPr>
        <p:spPr>
          <a:xfrm>
            <a:off x="405384" y="1158239"/>
            <a:ext cx="8077200" cy="5317173"/>
          </a:xfrm>
        </p:spPr>
        <p:txBody>
          <a:bodyPr/>
          <a:lstStyle/>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sz="1600" dirty="0"/>
              <a:t>Status/Background</a:t>
            </a:r>
          </a:p>
          <a:p>
            <a:pPr marL="457200" indent="-457200">
              <a:buFont typeface="Times New Roman" panose="02020603050405020304" pitchFamily="18" charset="0"/>
              <a:buAutoNum type="arabicPeriod"/>
              <a:defRPr/>
            </a:pPr>
            <a:r>
              <a:rPr lang="en-US" altLang="en-US" sz="1600" dirty="0"/>
              <a:t>Liaison Statement Discussions:</a:t>
            </a:r>
          </a:p>
          <a:p>
            <a:pPr marL="857250" lvl="1" indent="-457200">
              <a:buFont typeface="Times New Roman" panose="02020603050405020304" pitchFamily="18" charset="0"/>
              <a:buAutoNum type="arabicPeriod"/>
              <a:defRPr/>
            </a:pPr>
            <a:r>
              <a:rPr lang="en-US" altLang="en-US" sz="1200" dirty="0"/>
              <a:t>11-17/0378 </a:t>
            </a:r>
            <a:r>
              <a:rPr lang="en-GB" sz="1200" dirty="0"/>
              <a:t>Reply LS to Reply LS from 3GPP RAN2 on Estimated Throughput (11-17/315r0)</a:t>
            </a:r>
            <a:endParaRPr lang="en-US" altLang="en-US" sz="1200" dirty="0"/>
          </a:p>
          <a:p>
            <a:pPr marL="857250" lvl="1" indent="-457200">
              <a:buFont typeface="Times New Roman" panose="02020603050405020304" pitchFamily="18" charset="0"/>
              <a:buAutoNum type="arabicPeriod"/>
              <a:defRPr/>
            </a:pPr>
            <a:r>
              <a:rPr lang="en-US" altLang="en-US" sz="1200" dirty="0"/>
              <a:t>11-16/1574 </a:t>
            </a:r>
            <a:r>
              <a:rPr lang="en-US" sz="1200" dirty="0"/>
              <a:t>Draft LS from 802.11 to 3GPP SA Requesting Status and Information on WLAN integration in 3GPP NextGen System</a:t>
            </a:r>
          </a:p>
          <a:p>
            <a:pPr marL="457200" indent="-457200">
              <a:buFont typeface="Times New Roman" panose="02020603050405020304" pitchFamily="18" charset="0"/>
              <a:buAutoNum type="arabicPeriod"/>
              <a:defRPr/>
            </a:pPr>
            <a:r>
              <a:rPr lang="en-US" sz="1600" dirty="0"/>
              <a:t>Status of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Future Sessions Planning</a:t>
            </a:r>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584149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304800"/>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381000" y="990599"/>
            <a:ext cx="8382000" cy="54848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87048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549275"/>
            <a:ext cx="7772400" cy="922338"/>
          </a:xfrm>
        </p:spPr>
        <p:txBody>
          <a:bodyPr/>
          <a:lstStyle/>
          <a:p>
            <a:r>
              <a:rPr lang="en-US" altLang="en-US" sz="2800" u="sng" dirty="0">
                <a:solidFill>
                  <a:schemeClr val="tx1"/>
                </a:solidFill>
              </a:rPr>
              <a:t>Resources – URLs</a:t>
            </a:r>
          </a:p>
        </p:txBody>
      </p:sp>
      <p:sp>
        <p:nvSpPr>
          <p:cNvPr id="15363" name="Rectangle 3"/>
          <p:cNvSpPr>
            <a:spLocks noGrp="1" noChangeArrowheads="1"/>
          </p:cNvSpPr>
          <p:nvPr>
            <p:ph type="body" idx="1"/>
          </p:nvPr>
        </p:nvSpPr>
        <p:spPr>
          <a:xfrm>
            <a:off x="685800" y="1447800"/>
            <a:ext cx="7772400" cy="3671888"/>
          </a:xfrm>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042167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a:t>Participation in IEEE 802 Meetings</a:t>
            </a:r>
          </a:p>
        </p:txBody>
      </p:sp>
      <p:sp>
        <p:nvSpPr>
          <p:cNvPr id="17411" name="Content Placeholder 2"/>
          <p:cNvSpPr>
            <a:spLocks noGrp="1"/>
          </p:cNvSpPr>
          <p:nvPr>
            <p:ph idx="1"/>
          </p:nvPr>
        </p:nvSpPr>
        <p:spPr>
          <a:xfrm>
            <a:off x="685800" y="1676400"/>
            <a:ext cx="7772400" cy="4495800"/>
          </a:xfrm>
        </p:spPr>
        <p:txBody>
          <a:bodyPr/>
          <a:lstStyle/>
          <a:p>
            <a:pPr defTabSz="449263" eaLnBrk="1" hangingPunct="1">
              <a:spcBef>
                <a:spcPts val="600"/>
              </a:spcBef>
              <a:buClr>
                <a:srgbClr val="000000"/>
              </a:buClr>
              <a:buFontTx/>
              <a:buNone/>
            </a:pPr>
            <a:r>
              <a:rPr lang="en-US" altLang="en-US" sz="1600" dirty="0">
                <a:solidFill>
                  <a:srgbClr val="000000"/>
                </a:solidFill>
                <a:ea typeface="MS Gothic" panose="020B0609070205080204" pitchFamily="49" charset="-128"/>
              </a:rPr>
              <a:t>All participation in IEEE 802 Working Group meetings is on an individual basis</a:t>
            </a:r>
          </a:p>
          <a:p>
            <a:pPr defTabSz="449263" eaLnBrk="1" hangingPunct="1">
              <a:spcBef>
                <a:spcPts val="600"/>
              </a:spcBef>
              <a:buClr>
                <a:srgbClr val="000000"/>
              </a:buClr>
              <a:buFontTx/>
              <a:buNone/>
            </a:pPr>
            <a:r>
              <a:rPr lang="en-GB" altLang="en-US" sz="1400" i="1" dirty="0">
                <a:solidFill>
                  <a:srgbClr val="000000"/>
                </a:solidFill>
                <a:ea typeface="MS Gothic" panose="020B0609070205080204" pitchFamily="49" charset="-128"/>
              </a:rPr>
              <a:t>•     Participants in the IEEE standards development individual process shall act based on their qualifications and experience. (</a:t>
            </a:r>
            <a:r>
              <a:rPr lang="en-GB" altLang="en-US" sz="1400" i="1" dirty="0">
                <a:solidFill>
                  <a:srgbClr val="000000"/>
                </a:solidFill>
                <a:ea typeface="MS Gothic" panose="020B0609070205080204" pitchFamily="49" charset="-128"/>
                <a:hlinkClick r:id="rId2"/>
              </a:rPr>
              <a:t>https://standards.ieee.org/develop/policies/bylaws/sb_bylaws.pdf</a:t>
            </a:r>
            <a:r>
              <a:rPr lang="en-GB" altLang="en-US" sz="1400" i="1" dirty="0">
                <a:solidFill>
                  <a:srgbClr val="000000"/>
                </a:solidFill>
                <a:ea typeface="MS Gothic" panose="020B0609070205080204" pitchFamily="49" charset="-128"/>
              </a:rPr>
              <a:t>  section 5.2.1)</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400" dirty="0">
                <a:solidFill>
                  <a:srgbClr val="000000"/>
                </a:solidFill>
                <a:ea typeface="MS Gothic" panose="020B0609070205080204" pitchFamily="49" charset="-128"/>
              </a:rPr>
              <a:t>•    </a:t>
            </a:r>
            <a:r>
              <a:rPr lang="en-US" altLang="en-US" sz="1400" i="1" dirty="0">
                <a:solidFill>
                  <a:srgbClr val="000000"/>
                </a:solidFill>
                <a:ea typeface="MS Gothic" panose="020B0609070205080204" pitchFamily="49" charset="-128"/>
              </a:rPr>
              <a:t>IEEE 802 </a:t>
            </a:r>
            <a:r>
              <a:rPr lang="en-GB" altLang="en-US" sz="1400" i="1" dirty="0">
                <a:solidFill>
                  <a:srgbClr val="000000"/>
                </a:solidFill>
                <a:ea typeface="MS Gothic" panose="020B0609070205080204" pitchFamily="49" charset="-128"/>
              </a:rPr>
              <a:t>Working Group membership is by individual; “Working Group members shall participate in the consensus process in a manner consistent with their professional expert opinion as individuals, and not as organizational representatives”. (</a:t>
            </a:r>
            <a:r>
              <a:rPr lang="en-GB" altLang="en-US" sz="1400" i="1" u="sng" dirty="0">
                <a:solidFill>
                  <a:srgbClr val="000000"/>
                </a:solidFill>
                <a:ea typeface="MS Gothic" panose="020B0609070205080204" pitchFamily="49" charset="-128"/>
                <a:hlinkClick r:id="rId3"/>
              </a:rPr>
              <a:t>http://ieee802.org/PNP/approved/IEEE_802_WG_PandP_v19.pdf</a:t>
            </a:r>
            <a:r>
              <a:rPr lang="en-GB" altLang="en-US" sz="1400" i="1" dirty="0">
                <a:solidFill>
                  <a:srgbClr val="000000"/>
                </a:solidFill>
                <a:ea typeface="MS Gothic" panose="020B0609070205080204" pitchFamily="49" charset="-128"/>
              </a:rPr>
              <a:t> section 4.2.1)</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pPr>
            <a:r>
              <a:rPr lang="en-US" altLang="en-US" sz="1400" dirty="0">
                <a:solidFill>
                  <a:srgbClr val="000000"/>
                </a:solidFill>
                <a:ea typeface="MS Gothic" panose="020B0609070205080204" pitchFamily="49"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defTabSz="449263" eaLnBrk="1" hangingPunct="1">
              <a:spcBef>
                <a:spcPts val="600"/>
              </a:spcBef>
              <a:buClr>
                <a:srgbClr val="000000"/>
              </a:buClr>
            </a:pPr>
            <a:r>
              <a:rPr lang="en-US" altLang="en-US" sz="1400" dirty="0">
                <a:solidFill>
                  <a:srgbClr val="000000"/>
                </a:solidFill>
                <a:ea typeface="MS Gothic" panose="020B0609070205080204" pitchFamily="49" charset="-128"/>
              </a:rPr>
              <a:t>You shall not direct the actions or votes of any other member of an IEEE 802 Working Group or retaliate against any other member for their actions or votes within IEEE 802 Working Group meetings, see </a:t>
            </a:r>
            <a:r>
              <a:rPr lang="en-US" altLang="en-US" sz="1400" u="sng" dirty="0">
                <a:solidFill>
                  <a:srgbClr val="000000"/>
                </a:solidFill>
                <a:ea typeface="MS Gothic" panose="020B0609070205080204" pitchFamily="49" charset="-128"/>
                <a:hlinkClick r:id="rId4"/>
              </a:rPr>
              <a:t>https://standards.ieee.org/develop/policies/bylaws/sb_bylaws.pdf </a:t>
            </a:r>
            <a:r>
              <a:rPr lang="en-US" altLang="en-US" sz="1400" dirty="0">
                <a:solidFill>
                  <a:srgbClr val="000000"/>
                </a:solidFill>
                <a:ea typeface="MS Gothic" panose="020B0609070205080204" pitchFamily="49" charset="-128"/>
              </a:rPr>
              <a:t> section 5.2.1.3 and </a:t>
            </a:r>
            <a:r>
              <a:rPr lang="en-GB" altLang="en-US" sz="1400" u="sng" dirty="0">
                <a:solidFill>
                  <a:srgbClr val="000000"/>
                </a:solidFill>
                <a:ea typeface="MS Gothic" panose="020B0609070205080204" pitchFamily="49" charset="-128"/>
                <a:hlinkClick r:id="rId3"/>
              </a:rPr>
              <a:t>http://ieee802.org/PNP/approved/IEEE_802_WG_PandP_v19.pdf</a:t>
            </a:r>
            <a:r>
              <a:rPr lang="en-GB" altLang="en-US" sz="1400" dirty="0">
                <a:solidFill>
                  <a:srgbClr val="000000"/>
                </a:solidFill>
                <a:ea typeface="MS Gothic" panose="020B0609070205080204" pitchFamily="49" charset="-128"/>
              </a:rPr>
              <a:t>  section 3.4.1, list item x</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600"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defTabSz="449263"/>
            <a:endParaRPr lang="en-US" altLang="en-US" dirty="0"/>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05012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Announcements</a:t>
            </a:r>
          </a:p>
        </p:txBody>
      </p:sp>
      <p:sp>
        <p:nvSpPr>
          <p:cNvPr id="23555" name="Content Placeholder 2"/>
          <p:cNvSpPr>
            <a:spLocks noGrp="1"/>
          </p:cNvSpPr>
          <p:nvPr>
            <p:ph idx="1"/>
          </p:nvPr>
        </p:nvSpPr>
        <p:spPr/>
        <p:txBody>
          <a:bodyPr/>
          <a:lstStyle/>
          <a:p>
            <a:pPr marL="0" indent="0">
              <a:buFontTx/>
              <a:buNone/>
              <a:defRPr/>
            </a:pPr>
            <a:r>
              <a:rPr lang="en-US" altLang="en-US" sz="2800" dirty="0"/>
              <a:t>802.1 will be meeting May 15-18 in Stuttgart, Germany, hence the IC activity work will be happening there and </a:t>
            </a:r>
            <a:r>
              <a:rPr lang="en-US" altLang="en-US" sz="2800" u="sng" dirty="0"/>
              <a:t>not</a:t>
            </a:r>
            <a:r>
              <a:rPr lang="en-US" altLang="en-US" sz="2800" dirty="0"/>
              <a:t> at the 802.11 May 7-12 meeting in Daejeon, South Korea.</a:t>
            </a:r>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460457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en-US" dirty="0"/>
              <a:t>AANI SC Background</a:t>
            </a:r>
          </a:p>
        </p:txBody>
      </p:sp>
      <p:sp>
        <p:nvSpPr>
          <p:cNvPr id="20483" name="Content Placeholder 2"/>
          <p:cNvSpPr>
            <a:spLocks noGrp="1"/>
          </p:cNvSpPr>
          <p:nvPr>
            <p:ph idx="1"/>
          </p:nvPr>
        </p:nvSpPr>
        <p:spPr>
          <a:xfrm>
            <a:off x="266700" y="1524000"/>
            <a:ext cx="8610600" cy="4876800"/>
          </a:xfrm>
        </p:spPr>
        <p:txBody>
          <a:bodyPr/>
          <a:lstStyle/>
          <a:p>
            <a:r>
              <a:rPr lang="en-US" altLang="en-US" dirty="0"/>
              <a:t>At the July 802 Plenary meeting in San Diego 802.11 passed a motion to form this standing committee [</a:t>
            </a:r>
            <a:r>
              <a:rPr lang="en-US" dirty="0">
                <a:hlinkClick r:id="rId3"/>
              </a:rPr>
              <a:t>11-16/1057r1</a:t>
            </a:r>
            <a:r>
              <a:rPr lang="en-US" altLang="en-US" dirty="0"/>
              <a:t>]</a:t>
            </a:r>
          </a:p>
          <a:p>
            <a:r>
              <a:rPr lang="en-US" altLang="en-US" dirty="0"/>
              <a:t>Liaison Statements Sent:</a:t>
            </a:r>
          </a:p>
          <a:p>
            <a:pPr>
              <a:buFont typeface="Arial" panose="020B0604020202020204" pitchFamily="34" charset="0"/>
              <a:buChar char="•"/>
            </a:pPr>
            <a:r>
              <a:rPr lang="en-US" altLang="en-US" dirty="0"/>
              <a:t>802.11 sent a LS (</a:t>
            </a:r>
            <a:r>
              <a:rPr lang="en-US" altLang="en-US" dirty="0">
                <a:hlinkClick r:id="rId4"/>
              </a:rPr>
              <a:t>11-16/1101r10</a:t>
            </a:r>
            <a:r>
              <a:rPr lang="en-US" altLang="en-US" dirty="0"/>
              <a:t>) to 3GPP RAN and SA (9/16)</a:t>
            </a:r>
          </a:p>
          <a:p>
            <a:pPr>
              <a:buFont typeface="Arial" panose="020B0604020202020204" pitchFamily="34" charset="0"/>
              <a:buChar char="•"/>
            </a:pPr>
            <a:r>
              <a:rPr lang="en-US" altLang="en-US" dirty="0"/>
              <a:t>802.11 sent a LS (</a:t>
            </a:r>
            <a:r>
              <a:rPr lang="en-US" altLang="en-US" dirty="0">
                <a:hlinkClick r:id="rId5"/>
              </a:rPr>
              <a:t>11-16-/510r2</a:t>
            </a:r>
            <a:r>
              <a:rPr lang="en-US" altLang="en-US" dirty="0"/>
              <a:t>) to 3GPP RAN2 (1/17)</a:t>
            </a:r>
          </a:p>
          <a:p>
            <a:pPr>
              <a:buFont typeface="Arial" panose="020B0604020202020204" pitchFamily="34" charset="0"/>
              <a:buChar char="•"/>
            </a:pPr>
            <a:r>
              <a:rPr lang="en-US" altLang="en-US" dirty="0"/>
              <a:t>802.11 sent a LS (</a:t>
            </a:r>
            <a:r>
              <a:rPr lang="en-US" altLang="en-US" dirty="0">
                <a:hlinkClick r:id="rId6"/>
              </a:rPr>
              <a:t>11-16/1573r3</a:t>
            </a:r>
            <a:r>
              <a:rPr lang="en-US" altLang="en-US" dirty="0"/>
              <a:t>) to 3GPP RAN (1/17)</a:t>
            </a:r>
          </a:p>
          <a:p>
            <a:endParaRPr lang="en-US" altLang="en-US" dirty="0"/>
          </a:p>
          <a:p>
            <a:r>
              <a:rPr lang="en-US" altLang="en-US" dirty="0"/>
              <a:t>Activity related to “IEEE “5G” specification” (Action A)</a:t>
            </a:r>
          </a:p>
          <a:p>
            <a:pPr lvl="1">
              <a:buFont typeface="Arial" panose="020B0604020202020204" pitchFamily="34" charset="0"/>
              <a:buChar char="•"/>
            </a:pPr>
            <a:r>
              <a:rPr lang="en-US" altLang="en-US" dirty="0"/>
              <a:t>802.1 WG drove the creation of an IC activity to progress “IEEE ‘5G’”</a:t>
            </a:r>
          </a:p>
          <a:p>
            <a:pPr lvl="1">
              <a:buFont typeface="Arial"/>
              <a:buChar char="•"/>
              <a:defRPr sz="2000" b="0"/>
            </a:pPr>
            <a:r>
              <a:rPr lang="en-US" dirty="0"/>
              <a:t>ICAID approved by IEEE-SASB, 23 March 2017: "IEEE 802 network enhancements for the next decade" (</a:t>
            </a:r>
            <a:r>
              <a:rPr lang="en-US" u="sng" dirty="0">
                <a:solidFill>
                  <a:srgbClr val="CCCCFF"/>
                </a:solidFill>
                <a:uFill>
                  <a:solidFill>
                    <a:srgbClr val="CCCCFF"/>
                  </a:solidFill>
                </a:uFill>
                <a:hlinkClick r:id="rId7"/>
              </a:rPr>
              <a:t>IC17-001-01</a:t>
            </a:r>
            <a:r>
              <a:rPr lang="en-US" dirty="0"/>
              <a:t>) – this is effectively the “PAR” for the IC activity.</a:t>
            </a:r>
          </a:p>
        </p:txBody>
      </p:sp>
      <p:sp>
        <p:nvSpPr>
          <p:cNvPr id="2" name="Date Placeholder 1"/>
          <p:cNvSpPr>
            <a:spLocks noGrp="1"/>
          </p:cNvSpPr>
          <p:nvPr>
            <p:ph type="dt" idx="15"/>
          </p:nvPr>
        </p:nvSpPr>
        <p:spPr/>
        <p:txBody>
          <a:bodyPr/>
          <a:lstStyle/>
          <a:p>
            <a:r>
              <a:rPr lang="en-US" dirty="0"/>
              <a:t>April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4060946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3244</TotalTime>
  <Words>1084</Words>
  <Application>Microsoft Office PowerPoint</Application>
  <PresentationFormat>On-screen Show (4:3)</PresentationFormat>
  <Paragraphs>187</Paragraphs>
  <Slides>17</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MS Gothic</vt:lpstr>
      <vt:lpstr>Arial</vt:lpstr>
      <vt:lpstr>Arial Unicode MS</vt:lpstr>
      <vt:lpstr>Monotype Sorts</vt:lpstr>
      <vt:lpstr>Times New Roman</vt:lpstr>
      <vt:lpstr>Office Theme</vt:lpstr>
      <vt:lpstr>Document</vt:lpstr>
      <vt:lpstr>Agenda for the AANI SC</vt:lpstr>
      <vt:lpstr>Abstract</vt:lpstr>
      <vt:lpstr>Reminders and Rules</vt:lpstr>
      <vt:lpstr>Agenda</vt:lpstr>
      <vt:lpstr>Guidelines for IEEE-SA Meetings</vt:lpstr>
      <vt:lpstr>Resources – URLs</vt:lpstr>
      <vt:lpstr>Participation in IEEE 802 Meetings</vt:lpstr>
      <vt:lpstr>Announcements</vt:lpstr>
      <vt:lpstr>AANI SC Background</vt:lpstr>
      <vt:lpstr>New Incoming Liaison Statements</vt:lpstr>
      <vt:lpstr>Outgoing Reply Liaison Statement, In Progress</vt:lpstr>
      <vt:lpstr>Outgoing Liaison Statement, In Progress</vt:lpstr>
      <vt:lpstr>LS to 3GPP SA Requesting Status and Information on WLAN integration in 3GPP NextGen System</vt:lpstr>
      <vt:lpstr>LS to 3GPP SA Requesting Status and Information on WLAN integration in 3GPP NextGen System (cont.)</vt:lpstr>
      <vt:lpstr>IEEE 802 network enhancements for the next decade Industry Connections Activity (IC)</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AANI-SC-Agenda-Ariil-20-2017-teleconference</dc:title>
  <dc:creator>Levy, Joseph</dc:creator>
  <cp:lastModifiedBy>Levy, Joseph</cp:lastModifiedBy>
  <cp:revision>44</cp:revision>
  <cp:lastPrinted>1601-01-01T00:00:00Z</cp:lastPrinted>
  <dcterms:created xsi:type="dcterms:W3CDTF">2017-01-27T21:39:29Z</dcterms:created>
  <dcterms:modified xsi:type="dcterms:W3CDTF">2017-04-19T21:20:05Z</dcterms:modified>
</cp:coreProperties>
</file>