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9" r:id="rId4"/>
    <p:sldId id="260" r:id="rId5"/>
    <p:sldId id="261" r:id="rId6"/>
    <p:sldId id="262" r:id="rId7"/>
    <p:sldId id="263" r:id="rId8"/>
    <p:sldId id="265" r:id="rId9"/>
    <p:sldId id="266" r:id="rId10"/>
    <p:sldId id="267" r:id="rId11"/>
    <p:sldId id="283" r:id="rId12"/>
    <p:sldId id="284" r:id="rId13"/>
    <p:sldId id="271" r:id="rId14"/>
    <p:sldId id="272" r:id="rId15"/>
    <p:sldId id="273" r:id="rId16"/>
    <p:sldId id="280" r:id="rId17"/>
    <p:sldId id="281"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81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802.11-17/0551r0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0378-00-AANI-reply-ls-to-reply-ls-from-3gpp-ran2-on-estimated-throughput-11-17-315r0.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80-00-AANI-industry-and-other-views-of-802-11-access-in-5g-networks.docx" TargetMode="External"/><Relationship Id="rId4" Type="http://schemas.openxmlformats.org/officeDocument/2006/relationships/hyperlink" Target="https://mentor.ieee.org/802.11/dcn/17/11-17-0005-00-AANI-summary-of-3gpp-lss-to-802-1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4" Type="http://schemas.openxmlformats.org/officeDocument/2006/relationships/hyperlink" Target="https://mentor.ieee.org/802.11/dcn/16/11-16-1101-10-0000-draft-ls-from-802-11-to-3gpp-ran-and-sa-on-imt-2020.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2017-04-20</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11"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New 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t>None</a:t>
            </a:r>
            <a:endParaRPr lang="en-US" sz="2800" dirty="0"/>
          </a:p>
        </p:txBody>
      </p:sp>
      <p:sp>
        <p:nvSpPr>
          <p:cNvPr id="2" name="Date Placeholder 1"/>
          <p:cNvSpPr>
            <a:spLocks noGrp="1"/>
          </p:cNvSpPr>
          <p:nvPr>
            <p:ph type="dt" idx="15"/>
          </p:nvPr>
        </p:nvSpPr>
        <p:spPr/>
        <p:txBody>
          <a:bodyPr/>
          <a:lstStyle/>
          <a:p>
            <a:r>
              <a:rPr lang="en-US"/>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GB" sz="3200" dirty="0">
                <a:hlinkClick r:id="rId2"/>
              </a:rPr>
              <a:t>11-17/0378r0</a:t>
            </a:r>
            <a:r>
              <a:rPr lang="en-GB" sz="3200" dirty="0"/>
              <a:t> Reply LS to Reply LS from 3GPP RAN2 on Estimated Throughput (11-17/315r0)</a:t>
            </a:r>
          </a:p>
          <a:p>
            <a:pPr marL="857250" lvl="1" indent="-457200">
              <a:buFont typeface="Arial" panose="020B0604020202020204" pitchFamily="34" charset="0"/>
              <a:buChar char="•"/>
              <a:defRPr/>
            </a:pPr>
            <a:r>
              <a:rPr lang="en-GB" altLang="en-US" sz="3200" dirty="0"/>
              <a:t>Contributions?</a:t>
            </a:r>
            <a:endParaRPr lang="en-US" altLang="en-US" sz="3200" dirty="0"/>
          </a:p>
          <a:p>
            <a:pPr>
              <a:defRPr/>
            </a:pPr>
            <a:endParaRPr 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pPr lvl="1"/>
            <a:r>
              <a:rPr lang="en-US" altLang="en-US" dirty="0">
                <a:hlinkClick r:id="rId5"/>
              </a:rPr>
              <a:t>11-17/0480r0</a:t>
            </a:r>
            <a:r>
              <a:rPr lang="en-US" altLang="en-US" dirty="0"/>
              <a:t>: Industry and other views of 802-11 access in 5G networks, reviewed during the March 2017 AANIN SC meeting</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identify as needing to be addressed.</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739774"/>
          </a:xfrm>
        </p:spPr>
        <p:txBody>
          <a:bodyPr/>
          <a:lstStyle/>
          <a:p>
            <a:r>
              <a:rPr lang="en-US" sz="2400" dirty="0"/>
              <a:t>IEEE 802 network enhancements for the next decade</a:t>
            </a:r>
            <a:br>
              <a:rPr lang="en-US" sz="2400" dirty="0"/>
            </a:br>
            <a:r>
              <a:rPr lang="en-US" sz="2400" dirty="0"/>
              <a:t>Industry Connections Activity (IC)</a:t>
            </a:r>
            <a:endParaRPr lang="en-US" altLang="en-US" sz="2400" dirty="0"/>
          </a:p>
        </p:txBody>
      </p:sp>
      <p:sp>
        <p:nvSpPr>
          <p:cNvPr id="28675" name="Content Placeholder 2"/>
          <p:cNvSpPr>
            <a:spLocks noGrp="1"/>
          </p:cNvSpPr>
          <p:nvPr>
            <p:ph idx="1"/>
          </p:nvPr>
        </p:nvSpPr>
        <p:spPr>
          <a:xfrm>
            <a:off x="609600" y="1524000"/>
            <a:ext cx="7772400" cy="4876800"/>
          </a:xfrm>
        </p:spPr>
        <p:txBody>
          <a:bodyPr/>
          <a:lstStyle/>
          <a:p>
            <a:pPr>
              <a:buFont typeface="Arial" panose="020B0604020202020204" pitchFamily="34" charset="0"/>
              <a:buChar char="•"/>
            </a:pPr>
            <a:r>
              <a:rPr lang="en-US" dirty="0"/>
              <a:t>New 802.1 group to support the “IEEE “5G” Specification” activity </a:t>
            </a:r>
            <a:r>
              <a:rPr lang="en-US" b="0" i="1" dirty="0"/>
              <a:t>(</a:t>
            </a:r>
            <a:r>
              <a:rPr lang="en-US" altLang="en-US" b="0" i="1" dirty="0"/>
              <a:t>Previously know as: 802.1/OmniRAN led activity: “Option A”: “IEEE ‘5G’”)</a:t>
            </a:r>
          </a:p>
          <a:p>
            <a:pPr>
              <a:buFont typeface="Arial" panose="020B0604020202020204" pitchFamily="34" charset="0"/>
              <a:buChar char="•"/>
            </a:pPr>
            <a:r>
              <a:rPr lang="en-US" b="1" dirty="0">
                <a:cs typeface="+mn-cs"/>
              </a:rPr>
              <a:t>IEEE 802 network enhancements for the next decade Industry Connections Activity, t</a:t>
            </a:r>
            <a:r>
              <a:rPr lang="en-US" altLang="en-US" b="1" dirty="0">
                <a:cs typeface="+mn-cs"/>
              </a:rPr>
              <a:t>he approved ICAID is </a:t>
            </a:r>
            <a:r>
              <a:rPr lang="en-US" altLang="en-US" b="1" dirty="0">
                <a:cs typeface="+mn-cs"/>
                <a:hlinkClick r:id="rId3"/>
              </a:rPr>
              <a:t>IC17-001-01</a:t>
            </a:r>
            <a:r>
              <a:rPr lang="en-US" altLang="en-US" b="1" dirty="0">
                <a:cs typeface="+mn-cs"/>
              </a:rPr>
              <a:t> </a:t>
            </a:r>
            <a:r>
              <a:rPr lang="en-US" altLang="en-US" sz="2000" b="0" dirty="0">
                <a:cs typeface="+mn-cs"/>
              </a:rPr>
              <a:t>– this is effectively the “PAR” for the IC activity.</a:t>
            </a:r>
            <a:endParaRPr lang="en-US" altLang="en-US" sz="2800" b="0" dirty="0">
              <a:cs typeface="+mn-cs"/>
            </a:endParaRPr>
          </a:p>
          <a:p>
            <a:pPr>
              <a:buFont typeface="Arial" panose="020B0604020202020204" pitchFamily="34" charset="0"/>
              <a:buChar char="•"/>
            </a:pPr>
            <a:r>
              <a:rPr lang="en-US" altLang="en-US" dirty="0"/>
              <a:t>First meeting of the 802.1 IC activity will be occur during the 802.1 Interim meeting May 15-19 in Stuttgart, Germany</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Thursday May 4 @ 10:00 EDT</a:t>
            </a:r>
          </a:p>
          <a:p>
            <a:pPr lvl="1"/>
            <a:r>
              <a:rPr lang="en-US" altLang="en-US" dirty="0"/>
              <a:t>	Continue to work on the LSs</a:t>
            </a:r>
          </a:p>
          <a:p>
            <a:r>
              <a:rPr lang="en-US" altLang="en-US" dirty="0"/>
              <a:t>7-12 May 2017 F2F, in Daejeon, South Korea</a:t>
            </a:r>
          </a:p>
          <a:p>
            <a:pPr marL="400050" lvl="1" indent="0">
              <a:defRPr/>
            </a:pPr>
            <a:r>
              <a:rPr lang="en-US" altLang="en-US" dirty="0"/>
              <a:t>Goals:</a:t>
            </a:r>
          </a:p>
          <a:p>
            <a:pPr marL="857250" lvl="1" indent="-457200">
              <a:buFont typeface="Times New Roman" panose="02020603050405020304" pitchFamily="18" charset="0"/>
              <a:buAutoNum type="arabicPeriod"/>
              <a:defRPr/>
            </a:pPr>
            <a:r>
              <a:rPr lang="en-US" altLang="en-US" dirty="0"/>
              <a:t>Complete: 11-17/0378 </a:t>
            </a:r>
            <a:r>
              <a:rPr lang="en-GB" dirty="0"/>
              <a:t>Reply LS to Reply LS from 3GPP RAN2 on Estimated Throughput (11-17/315r0)</a:t>
            </a:r>
            <a:endParaRPr lang="en-US" altLang="en-US" dirty="0"/>
          </a:p>
          <a:p>
            <a:pPr marL="857250" lvl="1" indent="-457200">
              <a:buFont typeface="Times New Roman" panose="02020603050405020304" pitchFamily="18" charset="0"/>
              <a:buAutoNum type="arabicPeriod"/>
              <a:defRPr/>
            </a:pPr>
            <a:r>
              <a:rPr lang="en-US" altLang="en-US" dirty="0"/>
              <a:t>Complete: 11-16/1574 </a:t>
            </a:r>
            <a:r>
              <a:rPr lang="en-US" dirty="0"/>
              <a:t>Draft LS from 802.11 to 3GPP SA Requesting Status and Information on WLAN integration in 3GPP </a:t>
            </a:r>
            <a:r>
              <a:rPr lang="en-US" dirty="0" err="1"/>
              <a:t>NextGen</a:t>
            </a:r>
            <a:r>
              <a:rPr lang="en-US" dirty="0"/>
              <a:t> System</a:t>
            </a:r>
            <a:endParaRPr lang="en-US" altLang="en-US" dirty="0"/>
          </a:p>
          <a:p>
            <a:r>
              <a:rPr lang="en-US" altLang="en-US" dirty="0"/>
              <a:t>8-13 July 2017 F2F, in Berlin, Germany:</a:t>
            </a:r>
          </a:p>
          <a:p>
            <a:pPr lvl="1"/>
            <a:r>
              <a:rPr lang="en-US" altLang="en-US" dirty="0"/>
              <a:t> Goals:</a:t>
            </a:r>
          </a:p>
          <a:p>
            <a:pPr lvl="2"/>
            <a:r>
              <a:rPr lang="en-US" altLang="en-US" dirty="0"/>
              <a:t>TBB</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7526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April 20 2017</a:t>
            </a:r>
          </a:p>
          <a:p>
            <a:pPr algn="ctr"/>
            <a:r>
              <a:rPr lang="en-US" altLang="en-US"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a:p>
            <a:pPr algn="ctr"/>
            <a:endParaRPr lang="en-US" alt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8077200" cy="4724400"/>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send an e-mail to the Chair and/or Secretary (joseph.levy@interdigital.com) to register your attendance</a:t>
            </a:r>
          </a:p>
          <a:p>
            <a:pPr lvl="1" eaLnBrk="1" hangingPunct="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sz="1600" dirty="0"/>
              <a:t>Status/Background</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dirty="0">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dirty="0">
                <a:solidFill>
                  <a:srgbClr val="000000"/>
                </a:solidFill>
                <a:ea typeface="MS Gothic" panose="020B0609070205080204" pitchFamily="49" charset="-128"/>
                <a:hlinkClick r:id="rId2"/>
              </a:rPr>
              <a:t>https://standards.ieee.org/develop/policies/bylaws/sb_bylaws.pdf</a:t>
            </a:r>
            <a:r>
              <a:rPr lang="en-GB" altLang="en-US" sz="1400" i="1" dirty="0">
                <a:solidFill>
                  <a:srgbClr val="000000"/>
                </a:solidFill>
                <a:ea typeface="MS Gothic" panose="020B0609070205080204" pitchFamily="49" charset="-128"/>
              </a:rPr>
              <a:t>  section 5.2.1)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dirty="0">
                <a:solidFill>
                  <a:srgbClr val="000000"/>
                </a:solidFill>
                <a:ea typeface="MS Gothic" panose="020B0609070205080204" pitchFamily="49" charset="-128"/>
              </a:rPr>
              <a:t>•    </a:t>
            </a:r>
            <a:r>
              <a:rPr lang="en-US" altLang="en-US" sz="1400" i="1" dirty="0">
                <a:solidFill>
                  <a:srgbClr val="000000"/>
                </a:solidFill>
                <a:ea typeface="MS Gothic" panose="020B0609070205080204" pitchFamily="49" charset="-128"/>
              </a:rPr>
              <a:t>IEEE 802 </a:t>
            </a:r>
            <a:r>
              <a:rPr lang="en-GB" altLang="en-US" sz="1400" i="1" dirty="0">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dirty="0">
                <a:solidFill>
                  <a:srgbClr val="000000"/>
                </a:solidFill>
                <a:ea typeface="MS Gothic" panose="020B0609070205080204" pitchFamily="49" charset="-128"/>
                <a:hlinkClick r:id="rId3"/>
              </a:rPr>
              <a:t>http://ieee802.org/PNP/approved/IEEE_802_WG_PandP_v19.pdf</a:t>
            </a:r>
            <a:r>
              <a:rPr lang="en-GB" altLang="en-US" sz="1400" i="1" dirty="0">
                <a:solidFill>
                  <a:srgbClr val="000000"/>
                </a:solidFill>
                <a:ea typeface="MS Gothic" panose="020B0609070205080204" pitchFamily="49" charset="-128"/>
              </a:rPr>
              <a:t> section 4.2.1)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dirty="0">
                <a:solidFill>
                  <a:srgbClr val="000000"/>
                </a:solidFill>
                <a:ea typeface="MS Gothic" panose="020B0609070205080204" pitchFamily="49" charset="-128"/>
                <a:hlinkClick r:id="rId4"/>
              </a:rPr>
              <a:t>https://standards.ieee.org/develop/policies/bylaws/sb_bylaws.pdf </a:t>
            </a:r>
            <a:r>
              <a:rPr lang="en-US" altLang="en-US" sz="1400" dirty="0">
                <a:solidFill>
                  <a:srgbClr val="000000"/>
                </a:solidFill>
                <a:ea typeface="MS Gothic" panose="020B0609070205080204" pitchFamily="49" charset="-128"/>
              </a:rPr>
              <a:t> section 5.2.1.3 and </a:t>
            </a:r>
            <a:r>
              <a:rPr lang="en-GB" altLang="en-US" sz="1400" u="sng" dirty="0">
                <a:solidFill>
                  <a:srgbClr val="000000"/>
                </a:solidFill>
                <a:ea typeface="MS Gothic" panose="020B0609070205080204" pitchFamily="49" charset="-128"/>
                <a:hlinkClick r:id="rId3"/>
              </a:rPr>
              <a:t>http://ieee802.org/PNP/approved/IEEE_802_WG_PandP_v19.pdf</a:t>
            </a:r>
            <a:r>
              <a:rPr lang="en-GB" altLang="en-US" sz="1400" dirty="0">
                <a:solidFill>
                  <a:srgbClr val="000000"/>
                </a:solidFill>
                <a:ea typeface="MS Gothic" panose="020B0609070205080204" pitchFamily="49" charset="-128"/>
              </a:rPr>
              <a:t>  section 3.4.1, list item x</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dirty="0"/>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05012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will be meeting May 15-18 in Stuttgart, Germany, hence the IC activity work will be happening there and </a:t>
            </a:r>
            <a:r>
              <a:rPr lang="en-US" altLang="en-US" sz="2800" u="sng" dirty="0"/>
              <a:t>not</a:t>
            </a:r>
            <a:r>
              <a:rPr lang="en-US" altLang="en-US" sz="2800" dirty="0"/>
              <a:t> at the 802.11 May 7-12 meeting in Daejeon, South Korea.</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a:t>
            </a:r>
            <a:r>
              <a:rPr lang="en-US" dirty="0">
                <a:hlinkClick r:id="rId3"/>
              </a:rPr>
              <a:t>11-16/1057r1</a:t>
            </a:r>
            <a:r>
              <a:rPr lang="en-US" altLang="en-US" dirty="0"/>
              <a:t>]</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4"/>
              </a:rPr>
              <a:t>11-16/1101r10</a:t>
            </a:r>
            <a:r>
              <a:rPr lang="en-US" altLang="en-US" dirty="0"/>
              <a:t>) to 3GPP RAN and SA (9/16)</a:t>
            </a:r>
          </a:p>
          <a:p>
            <a:pPr>
              <a:buFont typeface="Arial" panose="020B0604020202020204" pitchFamily="34" charset="0"/>
              <a:buChar char="•"/>
            </a:pPr>
            <a:r>
              <a:rPr lang="en-US" altLang="en-US" dirty="0"/>
              <a:t>802.11 sent a LS (</a:t>
            </a:r>
            <a:r>
              <a:rPr lang="en-US" altLang="en-US" dirty="0">
                <a:hlinkClick r:id="rId5"/>
              </a:rPr>
              <a:t>11-16-/510r2</a:t>
            </a:r>
            <a:r>
              <a:rPr lang="en-US" altLang="en-US" dirty="0"/>
              <a:t>) to 3GPP RAN2 (1/17)</a:t>
            </a:r>
          </a:p>
          <a:p>
            <a:pPr>
              <a:buFont typeface="Arial" panose="020B0604020202020204" pitchFamily="34" charset="0"/>
              <a:buChar char="•"/>
            </a:pPr>
            <a:r>
              <a:rPr lang="en-US" altLang="en-US" dirty="0"/>
              <a:t>802.11 sent a LS (</a:t>
            </a:r>
            <a:r>
              <a:rPr lang="en-US" altLang="en-US" dirty="0">
                <a:hlinkClick r:id="rId6"/>
              </a:rPr>
              <a:t>11-16/1573r3</a:t>
            </a:r>
            <a:r>
              <a:rPr lang="en-US" altLang="en-US" dirty="0"/>
              <a:t>) to 3GPP RAN (1/17)</a:t>
            </a:r>
          </a:p>
          <a:p>
            <a:endParaRPr lang="en-US" altLang="en-US" dirty="0"/>
          </a:p>
          <a:p>
            <a:r>
              <a:rPr lang="en-US" altLang="en-US" dirty="0"/>
              <a:t>Activity related to “IEEE “5G” specification” (option A)</a:t>
            </a:r>
          </a:p>
          <a:p>
            <a:pPr lvl="1">
              <a:buFont typeface="Arial" panose="020B0604020202020204" pitchFamily="34" charset="0"/>
              <a:buChar char="•"/>
            </a:pPr>
            <a:r>
              <a:rPr lang="en-US" altLang="en-US" dirty="0"/>
              <a:t>802.1CF OmniRAN has created an IC activity to progress “IEEE ‘5G’”:</a:t>
            </a:r>
          </a:p>
          <a:p>
            <a:pPr lvl="1">
              <a:buFont typeface="Arial" panose="020B0604020202020204" pitchFamily="34" charset="0"/>
              <a:buChar char="•"/>
            </a:pPr>
            <a:r>
              <a:rPr lang="en-US" dirty="0"/>
              <a:t>IEEE 802 network enhancements for the next decade Industry Connections Activity, t</a:t>
            </a:r>
            <a:r>
              <a:rPr lang="en-US" altLang="en-US" dirty="0"/>
              <a:t>he approved ICAID is </a:t>
            </a:r>
            <a:r>
              <a:rPr lang="en-US" altLang="en-US" dirty="0">
                <a:hlinkClick r:id="rId7"/>
              </a:rPr>
              <a:t>IC17-001-01</a:t>
            </a:r>
            <a:r>
              <a:rPr lang="en-US" altLang="en-US" dirty="0"/>
              <a:t> – this is effectively the “PAR” for the IC activity.</a:t>
            </a:r>
          </a:p>
        </p:txBody>
      </p:sp>
      <p:sp>
        <p:nvSpPr>
          <p:cNvPr id="2" name="Date Placeholder 1"/>
          <p:cNvSpPr>
            <a:spLocks noGrp="1"/>
          </p:cNvSpPr>
          <p:nvPr>
            <p:ph type="dt" idx="15"/>
          </p:nvPr>
        </p:nvSpPr>
        <p:spPr/>
        <p:txBody>
          <a:bodyPr/>
          <a:lstStyle/>
          <a:p>
            <a:r>
              <a:rPr lang="en-US"/>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3212</TotalTime>
  <Words>1109</Words>
  <Application>Microsoft Office PowerPoint</Application>
  <PresentationFormat>On-screen Show (4:3)</PresentationFormat>
  <Paragraphs>187</Paragraphs>
  <Slides>17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MS Gothic</vt:lpstr>
      <vt:lpstr>Arial</vt:lpstr>
      <vt:lpstr>Arial Unicode MS</vt:lpstr>
      <vt:lpstr>Monotype Sorts</vt:lpstr>
      <vt:lpstr>Times New Roman</vt:lpstr>
      <vt:lpstr>Office Theme</vt:lpstr>
      <vt:lpstr>Document</vt:lpstr>
      <vt:lpstr>Agenda for the AANI SC</vt:lpstr>
      <vt:lpstr>Abstract</vt:lpstr>
      <vt:lpstr>Reminders and Rules</vt:lpstr>
      <vt:lpstr>Agenda</vt:lpstr>
      <vt:lpstr>Guidelines for IEEE-SA Meetings</vt:lpstr>
      <vt:lpstr>Resources – URLs</vt:lpstr>
      <vt:lpstr>Participation in IEEE 802 Meetings</vt:lpstr>
      <vt:lpstr>Announcements</vt:lpstr>
      <vt:lpstr>AANI SC Background</vt:lpstr>
      <vt:lpstr>New 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IEEE 802 network enhancements for the next decade Industry Connections Activity (IC)</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AANI-SC-Agenda-Ariil-20-2017-teleconference</dc:title>
  <dc:creator>Levy, Joseph</dc:creator>
  <cp:lastModifiedBy>Levy, Joseph</cp:lastModifiedBy>
  <cp:revision>40</cp:revision>
  <cp:lastPrinted>1601-01-01T00:00:00Z</cp:lastPrinted>
  <dcterms:created xsi:type="dcterms:W3CDTF">2017-01-27T21:39:29Z</dcterms:created>
  <dcterms:modified xsi:type="dcterms:W3CDTF">2017-04-18T15:25:06Z</dcterms:modified>
</cp:coreProperties>
</file>