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9" r:id="rId4"/>
    <p:sldId id="260" r:id="rId5"/>
    <p:sldId id="261" r:id="rId6"/>
    <p:sldId id="262" r:id="rId7"/>
    <p:sldId id="286" r:id="rId8"/>
    <p:sldId id="264" r:id="rId9"/>
    <p:sldId id="265" r:id="rId10"/>
    <p:sldId id="266" r:id="rId11"/>
    <p:sldId id="267" r:id="rId12"/>
    <p:sldId id="283" r:id="rId13"/>
    <p:sldId id="284" r:id="rId14"/>
    <p:sldId id="271" r:id="rId15"/>
    <p:sldId id="272" r:id="rId16"/>
    <p:sldId id="274" r:id="rId17"/>
    <p:sldId id="273" r:id="rId18"/>
    <p:sldId id="279" r:id="rId19"/>
    <p:sldId id="280" r:id="rId20"/>
    <p:sldId id="281"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7" d="100"/>
          <a:sy n="77" d="100"/>
        </p:scale>
        <p:origin x="101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802.11-17/0200r0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802.11-17/0200r0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42024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4113" y="701675"/>
            <a:ext cx="4625975" cy="3468688"/>
          </a:xfrm>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43B69B-BAAB-4AA7-99BA-62E4E3FE4B36}" type="slidenum">
              <a:rPr lang="en-US" altLang="en-US" smtClean="0"/>
              <a:pPr>
                <a:spcBef>
                  <a:spcPct val="0"/>
                </a:spcBef>
              </a:pPr>
              <a:t>20</a:t>
            </a:fld>
            <a:endParaRPr lang="en-US" altLang="en-US" dirty="0"/>
          </a:p>
        </p:txBody>
      </p:sp>
    </p:spTree>
    <p:extLst>
      <p:ext uri="{BB962C8B-B14F-4D97-AF65-F5344CB8AC3E}">
        <p14:creationId xmlns:p14="http://schemas.microsoft.com/office/powerpoint/2010/main" val="71958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866627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1154113" y="700088"/>
            <a:ext cx="462915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67042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914400" y="744538"/>
            <a:ext cx="4967288"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619776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58CD6C8C-AD46-4C40-88BA-2704DDE8887A}" type="slidenum">
              <a:rPr lang="en-US" altLang="en-US"/>
              <a:pPr/>
              <a:t>7</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3B954205-0002-4784-9F3D-D44C575511B3}" type="slidenum">
              <a:rPr lang="en-US" altLang="en-US">
                <a:ea typeface="MS Gothic" panose="020B0609070205080204" pitchFamily="49" charset="-128"/>
              </a:rPr>
              <a:pPr algn="r" hangingPunct="0">
                <a:buClrTx/>
                <a:buFontTx/>
                <a:buNone/>
              </a:pPr>
              <a:t>7</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376913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236489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4113" y="701675"/>
            <a:ext cx="4625975" cy="3468688"/>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87C9201D-8385-4FE6-9E44-6B56EB5D584E}"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3750552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18</a:t>
            </a:fld>
            <a:endParaRPr lang="en-US" altLang="en-US" dirty="0"/>
          </a:p>
        </p:txBody>
      </p:sp>
    </p:spTree>
    <p:extLst>
      <p:ext uri="{BB962C8B-B14F-4D97-AF65-F5344CB8AC3E}">
        <p14:creationId xmlns:p14="http://schemas.microsoft.com/office/powerpoint/2010/main" val="2053932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802.11-17/0550r1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5" Type="http://schemas.openxmlformats.org/officeDocument/2006/relationships/hyperlink" Target="https://mentor.ieee.org/802.11/dcn/16/11-16-1510-02-AANI-reply-to-liaison-from-3gpp-ran2-on-estimated-throughput-11-16-1384.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tandards.ieee.org/about/sasb/iccom/IC17-001-01_IE.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7/11-17-0378-01-AANI-reply-ls-to-reply-ls-from-3gpp-ran2-on-estimated-throughput-11-17-315r0.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574-01-AANI-draft-ls-from-802-11-to-3gpp-sa-requesting-status-and-information-on-wlan-integration-in-3gpp-nextgen-system.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574-01-AANI-draft-ls-from-802-11-to-3gpp-sa-requesting-status-and-information-on-wlan-integration-in-3gpp-nextgen-system.docx" TargetMode="External"/><Relationship Id="rId2" Type="http://schemas.openxmlformats.org/officeDocument/2006/relationships/hyperlink" Target="https://mentor.ieee.org/802.11/dcn/16/11-16-1573-01-AANI-draft-ls-from-802-11-to-3gpp-ran-requesting-status-and-information-on-radio-level-integr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80-00-AANI-industry-and-other-views-of-802-11-access-in-5g-networks.docx" TargetMode="External"/><Relationship Id="rId4" Type="http://schemas.openxmlformats.org/officeDocument/2006/relationships/hyperlink" Target="https://mentor.ieee.org/802.11/dcn/17/11-17-0005-00-AANI-summary-of-3gpp-lss-to-802-11.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gzMjQxMjg0NDI4MjJCOTMwMUM2QzJDQjY4ODg3REE5NjQ0MzVFRUUiLCJpZCI6NDk3NDYxMDcsImV4cCI6MTQ5MTA0ODAwMCwicHVibGljIjoiIiwiY2IiOiI0ZWFjNGIwMjUyZDUwYzY4NTM2OTk2MTMxMmQxNGIwMyJ9.yy_xDbUYZ8rYSXuyJZ1-40Jsv855nbJgnGgEn2FvmR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7/11-17-0609-00-AANI-minutes-aani-sc-2017-04-20.docx" TargetMode="External"/><Relationship Id="rId2" Type="http://schemas.openxmlformats.org/officeDocument/2006/relationships/hyperlink" Target="https://mentor.ieee.org/802.11/dcn/17/11-17-0605-00-AANI-minutes-aani-sc-march-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r>
              <a:rPr lang="en-US" altLang="en-US" dirty="0"/>
              <a:t>Agenda for the AANI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2302915373"/>
              </p:ext>
            </p:extLst>
          </p:nvPr>
        </p:nvGraphicFramePr>
        <p:xfrm>
          <a:off x="519113" y="2279650"/>
          <a:ext cx="8105775" cy="2789238"/>
        </p:xfrm>
        <a:graphic>
          <a:graphicData uri="http://schemas.openxmlformats.org/presentationml/2006/ole">
            <mc:AlternateContent xmlns:mc="http://schemas.openxmlformats.org/markup-compatibility/2006">
              <mc:Choice xmlns:v="urn:schemas-microsoft-com:vml" Requires="v">
                <p:oleObj spid="_x0000_s3120" name="Document" r:id="rId4" imgW="8245941" imgH="2842309" progId="Word.Document.8">
                  <p:embed/>
                </p:oleObj>
              </mc:Choice>
              <mc:Fallback>
                <p:oleObj name="Document" r:id="rId4" imgW="8245941" imgH="2842309" progId="Word.Document.8">
                  <p:embed/>
                  <p:pic>
                    <p:nvPicPr>
                      <p:cNvPr id="0" name="Picture 3"/>
                      <p:cNvPicPr>
                        <a:picLocks noChangeAspect="1" noChangeArrowheads="1"/>
                      </p:cNvPicPr>
                      <p:nvPr/>
                    </p:nvPicPr>
                    <p:blipFill>
                      <a:blip r:embed="rId5"/>
                      <a:srcRect/>
                      <a:stretch>
                        <a:fillRect/>
                      </a:stretch>
                    </p:blipFill>
                    <p:spPr bwMode="auto">
                      <a:xfrm>
                        <a:off x="519113" y="2279650"/>
                        <a:ext cx="8105775" cy="27892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en-US" dirty="0"/>
              <a:t>AANI SC Background</a:t>
            </a:r>
          </a:p>
        </p:txBody>
      </p:sp>
      <p:sp>
        <p:nvSpPr>
          <p:cNvPr id="20483" name="Content Placeholder 2"/>
          <p:cNvSpPr>
            <a:spLocks noGrp="1"/>
          </p:cNvSpPr>
          <p:nvPr>
            <p:ph idx="1"/>
          </p:nvPr>
        </p:nvSpPr>
        <p:spPr>
          <a:xfrm>
            <a:off x="266700" y="1253135"/>
            <a:ext cx="8610600" cy="4876800"/>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7"/>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8"/>
              </a:rPr>
              <a:t>11-17/0444r0</a:t>
            </a:r>
            <a:r>
              <a:rPr lang="en-US" altLang="en-US" sz="2000" dirty="0"/>
              <a:t>) (3/17)</a:t>
            </a:r>
          </a:p>
          <a:p>
            <a:r>
              <a:rPr lang="en-US" altLang="en-US" sz="2000" dirty="0"/>
              <a:t>Activity related to “IEEE “5G” specification” (Action A)</a:t>
            </a:r>
          </a:p>
          <a:p>
            <a:pPr lvl="1">
              <a:buFont typeface="Arial" panose="020B0604020202020204" pitchFamily="34" charset="0"/>
              <a:buChar char="•"/>
            </a:pPr>
            <a:r>
              <a:rPr lang="en-US" altLang="en-US" sz="1800" dirty="0"/>
              <a:t>802.1CF OmniRAN has created an IC activity to progress “IEEE ‘5G’”:</a:t>
            </a:r>
          </a:p>
          <a:p>
            <a:pPr lvl="1">
              <a:buFont typeface="Arial" panose="020B0604020202020204" pitchFamily="34" charset="0"/>
              <a:buChar char="•"/>
            </a:pPr>
            <a:r>
              <a:rPr lang="en-US" sz="1800" dirty="0"/>
              <a:t>IEEE 802 network enhancements for the next decade Industry Connections Activity, t</a:t>
            </a:r>
            <a:r>
              <a:rPr lang="en-US" altLang="en-US" sz="1800" dirty="0"/>
              <a:t>he approved ICAID is </a:t>
            </a:r>
            <a:r>
              <a:rPr lang="en-US" sz="1800" u="sng" dirty="0">
                <a:solidFill>
                  <a:srgbClr val="CCCCFF"/>
                </a:solidFill>
                <a:uFill>
                  <a:solidFill>
                    <a:srgbClr val="CCCCFF"/>
                  </a:solidFill>
                </a:uFill>
                <a:hlinkClick r:id="rId9"/>
              </a:rPr>
              <a:t>IC17-001-01</a:t>
            </a:r>
            <a:r>
              <a:rPr lang="en-US" altLang="en-US" sz="1800" dirty="0"/>
              <a:t> – this is effectively the “PAR” for the IC activity.</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40609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New Incoming Liaison Statements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US" altLang="en-US" sz="3200" dirty="0"/>
              <a:t>None</a:t>
            </a:r>
            <a:endParaRPr lang="en-US" sz="2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84908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Reply Liaison Statement,</a:t>
            </a:r>
            <a:br>
              <a:rPr lang="en-US" altLang="en-US" dirty="0"/>
            </a:br>
            <a:r>
              <a:rPr lang="en-US" altLang="en-US" dirty="0"/>
              <a:t>In Progress</a:t>
            </a:r>
          </a:p>
        </p:txBody>
      </p:sp>
      <p:sp>
        <p:nvSpPr>
          <p:cNvPr id="3" name="Content Placeholder 2"/>
          <p:cNvSpPr>
            <a:spLocks noGrp="1"/>
          </p:cNvSpPr>
          <p:nvPr>
            <p:ph idx="1"/>
          </p:nvPr>
        </p:nvSpPr>
        <p:spPr>
          <a:xfrm>
            <a:off x="381000" y="1855489"/>
            <a:ext cx="8065752" cy="3962400"/>
          </a:xfrm>
        </p:spPr>
        <p:txBody>
          <a:bodyPr/>
          <a:lstStyle/>
          <a:p>
            <a:pPr marL="857250" lvl="1" indent="-457200">
              <a:buFont typeface="Arial" panose="020B0604020202020204" pitchFamily="34" charset="0"/>
              <a:buChar char="•"/>
              <a:defRPr/>
            </a:pPr>
            <a:r>
              <a:rPr lang="en-GB" sz="2800" dirty="0">
                <a:hlinkClick r:id="rId2"/>
              </a:rPr>
              <a:t>11-17/0378r1</a:t>
            </a:r>
            <a:r>
              <a:rPr lang="en-GB" sz="2800" dirty="0"/>
              <a:t> Reply LS to Reply LS from 3GPP RAN2 on Estimated Throughput (11-17/315r0)</a:t>
            </a:r>
          </a:p>
          <a:p>
            <a:pPr marL="857250" lvl="1" indent="-457200">
              <a:buFont typeface="Arial" panose="020B0604020202020204" pitchFamily="34" charset="0"/>
              <a:buChar char="•"/>
              <a:defRPr/>
            </a:pPr>
            <a:r>
              <a:rPr lang="en-US" sz="2800" dirty="0"/>
              <a:t>The r1 draft is based on discussions from the March meeting and offline discussion with Dorothy Stanley, prospective Chair of TGmd.  </a:t>
            </a:r>
          </a:p>
          <a:p>
            <a:pPr marL="857250" lvl="1" indent="-457200">
              <a:buFont typeface="Arial" panose="020B0604020202020204" pitchFamily="34" charset="0"/>
              <a:buChar char="•"/>
              <a:defRPr/>
            </a:pPr>
            <a:r>
              <a:rPr lang="en-US" sz="2800" dirty="0"/>
              <a:t>The r1 draft proposes that the technical work on “improved” estimated throughput and potential additional metrics will be done in 802.11 TGmd.</a:t>
            </a:r>
          </a:p>
          <a:p>
            <a:pPr marL="1257300" lvl="2" indent="-457200">
              <a:buFont typeface="Arial" panose="020B0604020202020204" pitchFamily="34" charset="0"/>
              <a:buChar char="•"/>
              <a:defRPr/>
            </a:pPr>
            <a:r>
              <a:rPr lang="en-US" sz="2800" dirty="0"/>
              <a:t>Pending confirmation from TGmd</a:t>
            </a:r>
          </a:p>
          <a:p>
            <a:pPr marL="1257300" lvl="2" indent="-457200">
              <a:buFont typeface="Arial" panose="020B0604020202020204" pitchFamily="34" charset="0"/>
              <a:buChar char="•"/>
              <a:defRPr/>
            </a:pPr>
            <a:r>
              <a:rPr lang="en-US" sz="2800" dirty="0"/>
              <a:t>Will be discussed in TGmd Tuesday PM1</a:t>
            </a:r>
          </a:p>
          <a:p>
            <a:pPr marL="857250" lvl="1" indent="-457200">
              <a:buFont typeface="Arial" panose="020B0604020202020204" pitchFamily="34" charset="0"/>
              <a:buChar char="•"/>
              <a:defRPr/>
            </a:pPr>
            <a:endParaRPr lang="en-GB" sz="3600" dirty="0"/>
          </a:p>
          <a:p>
            <a:pPr marL="857250" lvl="1" indent="-457200">
              <a:buFont typeface="Arial" panose="020B0604020202020204" pitchFamily="34" charset="0"/>
              <a:buChar char="•"/>
              <a:defRPr/>
            </a:pPr>
            <a:endParaRPr lang="en-US" altLang="en-US" sz="3600" dirty="0"/>
          </a:p>
          <a:p>
            <a:pPr>
              <a:defRPr/>
            </a:pPr>
            <a:endParaRPr lang="en-US" sz="2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69881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Liaison Statement, In Progress</a:t>
            </a:r>
          </a:p>
        </p:txBody>
      </p:sp>
      <p:sp>
        <p:nvSpPr>
          <p:cNvPr id="3" name="Content Placeholder 2"/>
          <p:cNvSpPr>
            <a:spLocks noGrp="1"/>
          </p:cNvSpPr>
          <p:nvPr>
            <p:ph idx="1"/>
          </p:nvPr>
        </p:nvSpPr>
        <p:spPr>
          <a:xfrm>
            <a:off x="685800" y="2133600"/>
            <a:ext cx="7772400" cy="3962400"/>
          </a:xfrm>
        </p:spPr>
        <p:txBody>
          <a:bodyPr/>
          <a:lstStyle/>
          <a:p>
            <a:pPr marL="457200" indent="-457200">
              <a:buFont typeface="Arial" panose="020B0604020202020204" pitchFamily="34" charset="0"/>
              <a:buChar char="•"/>
              <a:defRPr/>
            </a:pPr>
            <a:r>
              <a:rPr lang="en-US" altLang="en-US" dirty="0">
                <a:hlinkClick r:id="rId2"/>
              </a:rPr>
              <a:t>11-16/1574r1</a:t>
            </a:r>
            <a:r>
              <a:rPr lang="en-US" altLang="en-US" dirty="0"/>
              <a:t>: </a:t>
            </a:r>
            <a:r>
              <a:rPr lang="en-US" dirty="0"/>
              <a:t>Draft LS from 802.11 to 3GPP SA Requesting Status and Information on WLAN integration in 3GPP NextGen System</a:t>
            </a:r>
          </a:p>
          <a:p>
            <a:pPr>
              <a:defRPr/>
            </a:pPr>
            <a:endParaRPr 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053095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 y="685800"/>
            <a:ext cx="8991600" cy="914400"/>
          </a:xfrm>
        </p:spPr>
        <p:txBody>
          <a:bodyPr/>
          <a:lstStyle/>
          <a:p>
            <a:r>
              <a:rPr lang="en-US" altLang="en-US" sz="2800" dirty="0"/>
              <a:t>LS to 3GPP SA Requesting Status and Information on WLAN integration in 3GPP NextGen System</a:t>
            </a:r>
          </a:p>
        </p:txBody>
      </p:sp>
      <p:sp>
        <p:nvSpPr>
          <p:cNvPr id="26627" name="Content Placeholder 2"/>
          <p:cNvSpPr>
            <a:spLocks noGrp="1"/>
          </p:cNvSpPr>
          <p:nvPr>
            <p:ph idx="1"/>
          </p:nvPr>
        </p:nvSpPr>
        <p:spPr>
          <a:xfrm>
            <a:off x="495300" y="1600200"/>
            <a:ext cx="8153400" cy="4953000"/>
          </a:xfrm>
        </p:spPr>
        <p:txBody>
          <a:bodyPr/>
          <a:lstStyle/>
          <a:p>
            <a:r>
              <a:rPr lang="en-US" altLang="en-US" dirty="0"/>
              <a:t>Status:</a:t>
            </a:r>
            <a:endParaRPr lang="en-US" altLang="en-US" dirty="0">
              <a:hlinkClick r:id="rId2"/>
            </a:endParaRPr>
          </a:p>
          <a:p>
            <a:pPr lvl="1"/>
            <a:r>
              <a:rPr lang="en-US" altLang="en-US" dirty="0">
                <a:hlinkClick r:id="rId3"/>
              </a:rPr>
              <a:t>11-16/1574r1</a:t>
            </a:r>
            <a:r>
              <a:rPr lang="en-US" altLang="en-US" dirty="0"/>
              <a:t>: the current Draft LS</a:t>
            </a:r>
          </a:p>
          <a:p>
            <a:pPr lvl="1"/>
            <a:r>
              <a:rPr lang="en-US" altLang="en-US" dirty="0">
                <a:hlinkClick r:id="rId4"/>
              </a:rPr>
              <a:t>11-17/0005r0</a:t>
            </a:r>
            <a:r>
              <a:rPr lang="en-US" altLang="en-US" dirty="0"/>
              <a:t>: summary of previous received LSs from 3GPP, reviewed during the January 5</a:t>
            </a:r>
            <a:r>
              <a:rPr lang="en-US" altLang="en-US" baseline="30000" dirty="0"/>
              <a:t>th</a:t>
            </a:r>
            <a:r>
              <a:rPr lang="en-US" altLang="en-US" dirty="0"/>
              <a:t> 2017 AANI SC Teleconference</a:t>
            </a:r>
          </a:p>
          <a:p>
            <a:pPr lvl="1"/>
            <a:r>
              <a:rPr lang="en-US" altLang="en-US" dirty="0">
                <a:hlinkClick r:id="rId5"/>
              </a:rPr>
              <a:t>11-17/0480r0</a:t>
            </a:r>
            <a:r>
              <a:rPr lang="en-US" altLang="en-US" dirty="0"/>
              <a:t>: Industry and other views of 802.11 access in 5G networks, reviewed during the March 2017 AANI SC meeting</a:t>
            </a:r>
          </a:p>
          <a:p>
            <a:r>
              <a:rPr lang="en-US" altLang="en-US" dirty="0"/>
              <a:t>SA has requested 802.11 to provide information on or consider the analysis or recommendations of SA on:</a:t>
            </a:r>
          </a:p>
          <a:p>
            <a:pPr lvl="1"/>
            <a:r>
              <a:rPr lang="en-US" altLang="en-US" sz="1600" dirty="0"/>
              <a:t>RADIUS – Diameter co-existence</a:t>
            </a:r>
          </a:p>
          <a:p>
            <a:pPr lvl="1"/>
            <a:r>
              <a:rPr lang="en-US" altLang="en-US" sz="1600" dirty="0"/>
              <a:t>Supporting VoIP emergency calls</a:t>
            </a:r>
          </a:p>
          <a:p>
            <a:pPr lvl="1"/>
            <a:r>
              <a:rPr lang="en-US" altLang="en-US" sz="1600" dirty="0"/>
              <a:t>WLAN and 3GPP interworking, network selection and discovery</a:t>
            </a:r>
          </a:p>
          <a:p>
            <a:pPr lvl="1"/>
            <a:r>
              <a:rPr lang="en-US" altLang="en-US" sz="1600" dirty="0"/>
              <a:t>Security, MAC address anonymity</a:t>
            </a:r>
          </a:p>
          <a:p>
            <a:pPr lvl="1"/>
            <a:r>
              <a:rPr lang="en-US" altLang="en-US" sz="1600" dirty="0"/>
              <a:t>In TR22.812 for non-3GPP access network selection (HESSID)</a:t>
            </a:r>
          </a:p>
          <a:p>
            <a:pPr lvl="1"/>
            <a:r>
              <a:rPr lang="en-US" altLang="en-US" sz="1600" dirty="0"/>
              <a:t>ANDSF, ANDSF MO, ANID, Mobility</a:t>
            </a:r>
          </a:p>
          <a:p>
            <a:pPr lvl="1"/>
            <a:endParaRPr lang="en-US" altLang="en-US" dirty="0"/>
          </a:p>
          <a:p>
            <a:pPr lvl="1"/>
            <a:endParaRPr lang="en-US" altLang="en-US" dirty="0"/>
          </a:p>
          <a:p>
            <a:pPr lvl="1"/>
            <a:endParaRPr lang="en-US" altLang="en-US" dirty="0"/>
          </a:p>
          <a:p>
            <a:pPr lvl="1"/>
            <a:r>
              <a:rPr lang="en-US" altLang="en-US" dirty="0"/>
              <a:t> </a:t>
            </a:r>
          </a:p>
          <a:p>
            <a:endParaRPr lang="en-US" altLang="en-US" dirty="0"/>
          </a:p>
          <a:p>
            <a:pPr lvl="1"/>
            <a:endParaRPr lang="en-US" altLang="en-US" dirty="0"/>
          </a:p>
          <a:p>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909808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42900" y="685800"/>
            <a:ext cx="8458200" cy="1066800"/>
          </a:xfrm>
        </p:spPr>
        <p:txBody>
          <a:bodyPr/>
          <a:lstStyle/>
          <a:p>
            <a:r>
              <a:rPr lang="en-US" altLang="en-US" sz="2800" dirty="0"/>
              <a:t>LS to 3GPP SA Requesting Status and Information on WLAN integration in 3GPP NextGen System (cont.)</a:t>
            </a:r>
          </a:p>
        </p:txBody>
      </p:sp>
      <p:sp>
        <p:nvSpPr>
          <p:cNvPr id="27651" name="Content Placeholder 2"/>
          <p:cNvSpPr>
            <a:spLocks noGrp="1"/>
          </p:cNvSpPr>
          <p:nvPr>
            <p:ph idx="1"/>
          </p:nvPr>
        </p:nvSpPr>
        <p:spPr>
          <a:xfrm>
            <a:off x="495300" y="1752600"/>
            <a:ext cx="8153400" cy="4705350"/>
          </a:xfrm>
        </p:spPr>
        <p:txBody>
          <a:bodyPr/>
          <a:lstStyle/>
          <a:p>
            <a:r>
              <a:rPr lang="en-US" altLang="en-US" dirty="0"/>
              <a:t>Propose the LS should:</a:t>
            </a:r>
          </a:p>
          <a:p>
            <a:pPr lvl="1"/>
            <a:r>
              <a:rPr lang="en-US" altLang="en-US" dirty="0"/>
              <a:t>Request SA to share the schedule for SA work related to WLAN</a:t>
            </a:r>
          </a:p>
          <a:p>
            <a:pPr lvl="1"/>
            <a:r>
              <a:rPr lang="en-US" altLang="en-US" dirty="0"/>
              <a:t>Request SA’s view on the requirements and features that should be addressed to enable 5G networks to integrate and aggregate 802.11 networks and access point. </a:t>
            </a:r>
          </a:p>
          <a:p>
            <a:pPr lvl="1"/>
            <a:r>
              <a:rPr lang="en-US" altLang="en-US" dirty="0"/>
              <a:t>Request SA feedback on requirements/features that 802.11 identify as needing to be addressed.</a:t>
            </a:r>
          </a:p>
          <a:p>
            <a:r>
              <a:rPr lang="en-US" altLang="en-US" dirty="0"/>
              <a:t>Other possible inclusions:</a:t>
            </a:r>
          </a:p>
          <a:p>
            <a:pPr lvl="1"/>
            <a:r>
              <a:rPr lang="en-US" altLang="en-US" dirty="0"/>
              <a:t>Review the current 2G, 3G, and 4G roles provided for 3GPP by 802.11 networks:</a:t>
            </a:r>
          </a:p>
          <a:p>
            <a:pPr lvl="2"/>
            <a:r>
              <a:rPr lang="en-US" altLang="en-US" dirty="0"/>
              <a:t>Wi-Fi offload</a:t>
            </a:r>
          </a:p>
          <a:p>
            <a:pPr lvl="2"/>
            <a:r>
              <a:rPr lang="en-US" altLang="en-US" dirty="0"/>
              <a:t>Wi-Fi Calling </a:t>
            </a:r>
          </a:p>
          <a:p>
            <a:r>
              <a:rPr lang="en-US" altLang="en-US" dirty="0"/>
              <a:t>Discussion/Suggestions</a:t>
            </a:r>
          </a:p>
          <a:p>
            <a:pPr lvl="1"/>
            <a:endParaRPr lang="en-US" altLang="en-US" dirty="0"/>
          </a:p>
          <a:p>
            <a:pPr lvl="1"/>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678059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Thursday – AM2 - Agenda</a:t>
            </a:r>
            <a:br>
              <a:rPr lang="en-US" altLang="en-US" dirty="0"/>
            </a:br>
            <a:endParaRPr lang="en-US" altLang="en-US" dirty="0"/>
          </a:p>
        </p:txBody>
      </p:sp>
      <p:sp>
        <p:nvSpPr>
          <p:cNvPr id="3" name="Content Placeholder 2"/>
          <p:cNvSpPr>
            <a:spLocks noGrp="1"/>
          </p:cNvSpPr>
          <p:nvPr>
            <p:ph idx="1"/>
          </p:nvPr>
        </p:nvSpPr>
        <p:spPr>
          <a:xfrm>
            <a:off x="685800" y="1447800"/>
            <a:ext cx="7772400" cy="4114800"/>
          </a:xfrm>
        </p:spPr>
        <p:txBody>
          <a:bodyPr/>
          <a:lstStyle/>
          <a:p>
            <a:pPr marL="457200" indent="-457200">
              <a:buFont typeface="Times New Roman" panose="02020603050405020304" pitchFamily="18" charset="0"/>
              <a:buAutoNum type="arabicPeriod"/>
              <a:defRPr/>
            </a:pPr>
            <a:r>
              <a:rPr lang="en-US" altLang="en-US" dirty="0"/>
              <a:t>Continue discussion on / Complete LSs</a:t>
            </a:r>
          </a:p>
          <a:p>
            <a:pPr marL="457200" indent="-457200">
              <a:buFont typeface="Times New Roman" panose="02020603050405020304" pitchFamily="18" charset="0"/>
              <a:buAutoNum type="arabicPeriod"/>
              <a:defRPr/>
            </a:pPr>
            <a:r>
              <a:rPr lang="en-US" altLang="en-US" dirty="0"/>
              <a:t>Future Sessions Planning</a:t>
            </a:r>
          </a:p>
          <a:p>
            <a:pPr>
              <a:defRPr/>
            </a:pPr>
            <a:endParaRPr 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654871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 y="709613"/>
            <a:ext cx="8610600" cy="739774"/>
          </a:xfrm>
        </p:spPr>
        <p:txBody>
          <a:bodyPr/>
          <a:lstStyle/>
          <a:p>
            <a:r>
              <a:rPr lang="en-US" sz="2400" dirty="0"/>
              <a:t>IEEE 802 network enhancements for the next decade</a:t>
            </a:r>
            <a:br>
              <a:rPr lang="en-US" sz="2400" dirty="0"/>
            </a:br>
            <a:r>
              <a:rPr lang="en-US" sz="2400" dirty="0"/>
              <a:t>Industry Connections Activity (IC)</a:t>
            </a:r>
            <a:endParaRPr lang="en-US" altLang="en-US" sz="2400" dirty="0"/>
          </a:p>
        </p:txBody>
      </p:sp>
      <p:sp>
        <p:nvSpPr>
          <p:cNvPr id="28675" name="Content Placeholder 2"/>
          <p:cNvSpPr>
            <a:spLocks noGrp="1"/>
          </p:cNvSpPr>
          <p:nvPr>
            <p:ph idx="1"/>
          </p:nvPr>
        </p:nvSpPr>
        <p:spPr>
          <a:xfrm>
            <a:off x="609600" y="1524000"/>
            <a:ext cx="7772400" cy="4876800"/>
          </a:xfrm>
        </p:spPr>
        <p:txBody>
          <a:bodyPr/>
          <a:lstStyle/>
          <a:p>
            <a:pPr>
              <a:buFont typeface="Arial" panose="020B0604020202020204" pitchFamily="34" charset="0"/>
              <a:buChar char="•"/>
            </a:pPr>
            <a:r>
              <a:rPr lang="en-US" dirty="0"/>
              <a:t>New 802.1 group to support the “IEEE “5G” Specification” activity </a:t>
            </a:r>
            <a:r>
              <a:rPr lang="en-US" b="0" i="1" dirty="0"/>
              <a:t>(</a:t>
            </a:r>
            <a:r>
              <a:rPr lang="en-US" altLang="en-US" b="0" i="1" dirty="0"/>
              <a:t>Previously know as: 802.1/OmniRAN led activity: “Option A”: “IEEE ‘5G’”)</a:t>
            </a:r>
          </a:p>
          <a:p>
            <a:pPr>
              <a:buFont typeface="Arial" panose="020B0604020202020204" pitchFamily="34" charset="0"/>
              <a:buChar char="•"/>
            </a:pPr>
            <a:r>
              <a:rPr lang="en-US" b="1" dirty="0">
                <a:cs typeface="+mn-cs"/>
              </a:rPr>
              <a:t>IEEE 802 network enhancements for the next decade Industry Connections Activity, t</a:t>
            </a:r>
            <a:r>
              <a:rPr lang="en-US" altLang="en-US" b="1" dirty="0">
                <a:cs typeface="+mn-cs"/>
              </a:rPr>
              <a:t>he approved ICAID is </a:t>
            </a:r>
            <a:r>
              <a:rPr lang="en-US" altLang="en-US" b="1" dirty="0">
                <a:cs typeface="+mn-cs"/>
                <a:hlinkClick r:id="rId3"/>
              </a:rPr>
              <a:t>IC17-001-01</a:t>
            </a:r>
            <a:r>
              <a:rPr lang="en-US" altLang="en-US" b="1" dirty="0">
                <a:cs typeface="+mn-cs"/>
              </a:rPr>
              <a:t> </a:t>
            </a:r>
            <a:r>
              <a:rPr lang="en-US" altLang="en-US" sz="2000" b="0" dirty="0">
                <a:cs typeface="+mn-cs"/>
              </a:rPr>
              <a:t>– this is effectively the “PAR” for the IC activity.</a:t>
            </a:r>
            <a:endParaRPr lang="en-US" altLang="en-US" sz="2800" b="0" dirty="0">
              <a:cs typeface="+mn-cs"/>
            </a:endParaRP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940340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685800"/>
            <a:ext cx="7772400" cy="609600"/>
          </a:xfrm>
        </p:spPr>
        <p:txBody>
          <a:bodyPr/>
          <a:lstStyle/>
          <a:p>
            <a:r>
              <a:rPr lang="en-US" altLang="en-US" dirty="0"/>
              <a:t>New Business</a:t>
            </a:r>
          </a:p>
        </p:txBody>
      </p:sp>
      <p:sp>
        <p:nvSpPr>
          <p:cNvPr id="35843" name="Content Placeholder 2"/>
          <p:cNvSpPr>
            <a:spLocks noGrp="1"/>
          </p:cNvSpPr>
          <p:nvPr>
            <p:ph idx="1"/>
          </p:nvPr>
        </p:nvSpPr>
        <p:spPr>
          <a:xfrm>
            <a:off x="685800" y="1447800"/>
            <a:ext cx="7772400" cy="4648200"/>
          </a:xfrm>
        </p:spPr>
        <p:txBody>
          <a:bodyPr/>
          <a:lstStyle/>
          <a:p>
            <a:r>
              <a:rPr lang="en-US" altLang="en-US" dirty="0"/>
              <a:t>Any other business?</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522921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609600"/>
          </a:xfrm>
        </p:spPr>
        <p:txBody>
          <a:bodyPr/>
          <a:lstStyle/>
          <a:p>
            <a:r>
              <a:rPr lang="en-US" altLang="en-US" dirty="0"/>
              <a:t>Future Sessions Planning</a:t>
            </a:r>
          </a:p>
        </p:txBody>
      </p:sp>
      <p:sp>
        <p:nvSpPr>
          <p:cNvPr id="37891" name="Content Placeholder 2"/>
          <p:cNvSpPr>
            <a:spLocks noGrp="1"/>
          </p:cNvSpPr>
          <p:nvPr>
            <p:ph idx="1"/>
          </p:nvPr>
        </p:nvSpPr>
        <p:spPr>
          <a:xfrm>
            <a:off x="533400" y="1295400"/>
            <a:ext cx="8077200" cy="5105400"/>
          </a:xfrm>
        </p:spPr>
        <p:txBody>
          <a:bodyPr/>
          <a:lstStyle/>
          <a:p>
            <a:r>
              <a:rPr lang="en-US" altLang="en-US" dirty="0"/>
              <a:t>Teleconference: </a:t>
            </a:r>
          </a:p>
          <a:p>
            <a:pPr lvl="1"/>
            <a:r>
              <a:rPr lang="en-US" altLang="en-US" dirty="0"/>
              <a:t>None Planned</a:t>
            </a:r>
          </a:p>
          <a:p>
            <a:r>
              <a:rPr lang="en-US" altLang="en-US" dirty="0"/>
              <a:t>8-13 July 2017 F2F, in Berlin, Germany:</a:t>
            </a:r>
          </a:p>
          <a:p>
            <a:pPr lvl="1"/>
            <a:r>
              <a:rPr lang="en-US" altLang="en-US" dirty="0"/>
              <a:t>Goals: </a:t>
            </a:r>
          </a:p>
          <a:p>
            <a:pPr lvl="2"/>
            <a:r>
              <a:rPr lang="en-US" altLang="en-US" dirty="0"/>
              <a:t>TBD</a:t>
            </a:r>
          </a:p>
          <a:p>
            <a:pPr lvl="1"/>
            <a:r>
              <a:rPr lang="en-US" altLang="en-US" dirty="0"/>
              <a:t>Tuesday:</a:t>
            </a:r>
          </a:p>
          <a:p>
            <a:pPr lvl="2"/>
            <a:r>
              <a:rPr lang="en-US" altLang="en-US" dirty="0"/>
              <a:t>TBD</a:t>
            </a:r>
          </a:p>
          <a:p>
            <a:pPr lvl="1"/>
            <a:r>
              <a:rPr lang="en-US" altLang="en-US" dirty="0"/>
              <a:t>Thursday:</a:t>
            </a:r>
          </a:p>
          <a:p>
            <a:pPr lvl="2"/>
            <a:r>
              <a:rPr lang="en-US" altLang="en-US" dirty="0"/>
              <a:t>TBD</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627785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752600"/>
            <a:ext cx="7772400" cy="4114800"/>
          </a:xfrm>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May 2017</a:t>
            </a:r>
          </a:p>
          <a:p>
            <a:pPr algn="ctr"/>
            <a:r>
              <a:rPr lang="en-US" altLang="en-US" dirty="0"/>
              <a:t>Daejeon, South Korea</a:t>
            </a:r>
          </a:p>
          <a:p>
            <a:pPr algn="ctr"/>
            <a:endParaRPr lang="en-US" altLang="en-US" dirty="0"/>
          </a:p>
          <a:p>
            <a:pPr algn="ctr"/>
            <a:r>
              <a:rPr lang="en-US" altLang="en-US" dirty="0"/>
              <a:t>Chair: Joseph Levy (InterDigital)</a:t>
            </a:r>
          </a:p>
          <a:p>
            <a:pPr algn="ctr"/>
            <a:r>
              <a:rPr lang="en-US" altLang="en-US" dirty="0"/>
              <a:t>Vice Chair: Roger Marks (EthAirNet Associates)</a:t>
            </a:r>
          </a:p>
          <a:p>
            <a:pPr algn="ctr"/>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685800"/>
            <a:ext cx="7772400" cy="533400"/>
          </a:xfrm>
        </p:spPr>
        <p:txBody>
          <a:bodyPr/>
          <a:lstStyle/>
          <a:p>
            <a:r>
              <a:rPr lang="en-US" altLang="en-US" dirty="0"/>
              <a:t>References</a:t>
            </a:r>
          </a:p>
        </p:txBody>
      </p:sp>
      <p:sp>
        <p:nvSpPr>
          <p:cNvPr id="3" name="Content Placeholder 2"/>
          <p:cNvSpPr>
            <a:spLocks noGrp="1"/>
          </p:cNvSpPr>
          <p:nvPr>
            <p:ph idx="1"/>
          </p:nvPr>
        </p:nvSpPr>
        <p:spPr>
          <a:xfrm>
            <a:off x="533400" y="1238250"/>
            <a:ext cx="8077200" cy="4114800"/>
          </a:xfrm>
        </p:spPr>
        <p:txBody>
          <a:bodyPr/>
          <a:lstStyle/>
          <a:p>
            <a:pPr marL="457200" indent="-457200">
              <a:buFont typeface="+mj-lt"/>
              <a:buAutoNum type="arabicPeriod"/>
              <a:defRPr/>
            </a:pPr>
            <a:endParaRPr lang="en-US" sz="1800" dirty="0"/>
          </a:p>
          <a:p>
            <a:pPr marL="457200" indent="-457200">
              <a:buFont typeface="+mj-lt"/>
              <a:buAutoNum type="arabicPeriod"/>
              <a:defRPr/>
            </a:pPr>
            <a:endParaRPr lang="en-US" sz="1800" dirty="0"/>
          </a:p>
          <a:p>
            <a:pPr marL="0" indent="0">
              <a:buFontTx/>
              <a:buNone/>
              <a:defRPr/>
            </a:pPr>
            <a:endParaRPr lang="en-US" sz="1800" dirty="0"/>
          </a:p>
          <a:p>
            <a:pPr>
              <a:defRPr/>
            </a:pPr>
            <a:endParaRPr lang="en-US" sz="1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81004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685800" y="1600200"/>
            <a:ext cx="7772400" cy="4724400"/>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382248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3340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405384" y="1158239"/>
            <a:ext cx="8077200" cy="5317173"/>
          </a:xfrm>
        </p:spPr>
        <p:txBody>
          <a:bodyPr/>
          <a:lstStyle/>
          <a:p>
            <a:pPr marL="0" indent="0">
              <a:buFontTx/>
              <a:buNone/>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Status/Background</a:t>
            </a:r>
          </a:p>
          <a:p>
            <a:pPr marL="457200" indent="-457200">
              <a:buFont typeface="Times New Roman" panose="02020603050405020304" pitchFamily="18" charset="0"/>
              <a:buAutoNum type="arabicPeriod"/>
              <a:defRPr/>
            </a:pPr>
            <a:r>
              <a:rPr lang="en-US" altLang="en-US" sz="1600" dirty="0"/>
              <a:t>Liaison Statement Discussions:</a:t>
            </a:r>
          </a:p>
          <a:p>
            <a:pPr marL="857250" lvl="1" indent="-457200">
              <a:buFont typeface="Times New Roman" panose="02020603050405020304" pitchFamily="18" charset="0"/>
              <a:buAutoNum type="arabicPeriod"/>
              <a:defRPr/>
            </a:pPr>
            <a:r>
              <a:rPr lang="en-US" altLang="en-US" sz="1200" dirty="0"/>
              <a:t>11-17/0378 </a:t>
            </a:r>
            <a:r>
              <a:rPr lang="en-GB" sz="1200" dirty="0"/>
              <a:t>Reply LS to Reply LS from 3GPP RAN2 on Estimated Throughput (11-17/315r0)</a:t>
            </a:r>
            <a:endParaRPr lang="en-US" altLang="en-US" sz="1200" dirty="0"/>
          </a:p>
          <a:p>
            <a:pPr marL="857250" lvl="1" indent="-457200">
              <a:buFont typeface="Times New Roman" panose="02020603050405020304" pitchFamily="18" charset="0"/>
              <a:buAutoNum type="arabicPeriod"/>
              <a:defRPr/>
            </a:pPr>
            <a:r>
              <a:rPr lang="en-US" altLang="en-US" sz="1200" dirty="0"/>
              <a:t>11-16/1574 </a:t>
            </a:r>
            <a:r>
              <a:rPr lang="en-US" sz="1200" dirty="0"/>
              <a:t>Draft LS from 802.11 to 3GPP SA Requesting Status and Information on WLAN integration in 3GPP NextGen System</a:t>
            </a:r>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Continue discussion on / Complete LSs</a:t>
            </a:r>
          </a:p>
          <a:p>
            <a:pPr marL="457200" indent="-457200">
              <a:buFont typeface="Times New Roman" panose="02020603050405020304" pitchFamily="18" charset="0"/>
              <a:buAutoNum type="arabicPeriod"/>
              <a:defRPr/>
            </a:pPr>
            <a:r>
              <a:rPr lang="en-US" sz="1600" dirty="0"/>
              <a:t>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58414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304800"/>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381000" y="990599"/>
            <a:ext cx="8382000" cy="54848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87048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922338"/>
          </a:xfrm>
        </p:spPr>
        <p:txBody>
          <a:bodyPr/>
          <a:lstStyle/>
          <a:p>
            <a:r>
              <a:rPr lang="en-US" altLang="en-US" sz="2800" u="sng" dirty="0">
                <a:solidFill>
                  <a:schemeClr val="tx1"/>
                </a:solidFill>
              </a:rPr>
              <a:t>Resources – URLs</a:t>
            </a:r>
          </a:p>
        </p:txBody>
      </p:sp>
      <p:sp>
        <p:nvSpPr>
          <p:cNvPr id="15363" name="Rectangle 3"/>
          <p:cNvSpPr>
            <a:spLocks noGrp="1" noChangeArrowheads="1"/>
          </p:cNvSpPr>
          <p:nvPr>
            <p:ph type="body" idx="1"/>
          </p:nvPr>
        </p:nvSpPr>
        <p:spPr>
          <a:xfrm>
            <a:off x="685800" y="1447800"/>
            <a:ext cx="7772400" cy="3671888"/>
          </a:xfrm>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042167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714375" y="357188"/>
            <a:ext cx="2374900"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800" b="1" dirty="0">
                <a:ea typeface="MS Gothic" panose="020B0609070205080204" pitchFamily="49" charset="-128"/>
              </a:rPr>
              <a:t>March 2017</a:t>
            </a:r>
          </a:p>
        </p:txBody>
      </p:sp>
      <p:sp>
        <p:nvSpPr>
          <p:cNvPr id="4098" name="Text Box 2"/>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IEEE 802 Executive Committee</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28F80C57-ED2F-413C-A6F0-E507D369344E}" type="slidenum">
              <a:rPr lang="en-US" altLang="en-US">
                <a:ea typeface="MS Gothic" panose="020B0609070205080204" pitchFamily="49" charset="-128"/>
              </a:rPr>
              <a:pPr hangingPunct="0">
                <a:buClrTx/>
                <a:buFontTx/>
                <a:buNone/>
              </a:pPr>
              <a:t>7</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291074265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a:xfrm>
            <a:off x="685800" y="1600200"/>
            <a:ext cx="7772400" cy="4648200"/>
          </a:xfrm>
        </p:spPr>
        <p:txBody>
          <a:bodyPr/>
          <a:lstStyle/>
          <a:p>
            <a:r>
              <a:rPr lang="en-US" altLang="en-US" sz="2000" dirty="0"/>
              <a:t>Minutes from the March F2F Meeting in Vancouver, BC, Canada:</a:t>
            </a:r>
            <a:br>
              <a:rPr lang="en-US" altLang="en-US" sz="2000" dirty="0"/>
            </a:br>
            <a:r>
              <a:rPr lang="en-US" altLang="en-US" sz="2000" dirty="0">
                <a:hlinkClick r:id="rId2"/>
              </a:rPr>
              <a:t>11-17/0605r0</a:t>
            </a:r>
            <a:endParaRPr lang="en-US" altLang="en-US" sz="2000" dirty="0"/>
          </a:p>
          <a:p>
            <a:r>
              <a:rPr lang="en-US" altLang="en-US" sz="2000" dirty="0"/>
              <a:t>	</a:t>
            </a:r>
            <a:r>
              <a:rPr lang="en-US" altLang="en-US" sz="1800" dirty="0"/>
              <a:t>Objections to approving the minutes?</a:t>
            </a:r>
          </a:p>
          <a:p>
            <a:endParaRPr lang="en-US" altLang="en-US" sz="2000" b="0" dirty="0"/>
          </a:p>
          <a:p>
            <a:r>
              <a:rPr lang="en-US" altLang="en-US" sz="2000" dirty="0"/>
              <a:t>Minutes from the April 20 Teleconference:</a:t>
            </a:r>
            <a:br>
              <a:rPr lang="en-US" altLang="en-US" sz="2000" dirty="0"/>
            </a:br>
            <a:r>
              <a:rPr lang="en-US" altLang="en-US" sz="2000" dirty="0"/>
              <a:t>	</a:t>
            </a:r>
            <a:r>
              <a:rPr lang="en-US" altLang="en-US" sz="1800" dirty="0">
                <a:hlinkClick r:id="rId3"/>
              </a:rPr>
              <a:t>11-17/0609r0</a:t>
            </a:r>
            <a:endParaRPr lang="en-US" altLang="en-US" sz="1800" dirty="0"/>
          </a:p>
          <a:p>
            <a:r>
              <a:rPr lang="en-US" altLang="en-US" sz="1800" dirty="0"/>
              <a:t>	Objections to approving the minutes?</a:t>
            </a:r>
          </a:p>
          <a:p>
            <a:endParaRPr lang="en-US" altLang="en-US" sz="20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0667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a:xfrm>
            <a:off x="685800" y="1905000"/>
            <a:ext cx="8001794" cy="4113213"/>
          </a:xfrm>
        </p:spPr>
        <p:txBody>
          <a:bodyPr/>
          <a:lstStyle/>
          <a:p>
            <a:pPr marL="0" indent="0">
              <a:buFontTx/>
              <a:buNone/>
              <a:defRPr/>
            </a:pPr>
            <a:r>
              <a:rPr lang="en-US" altLang="en-US" sz="2800" dirty="0"/>
              <a:t>802.1 will be meeting in Stuttgart, Germany next week, hence the “</a:t>
            </a:r>
            <a:r>
              <a:rPr lang="en-US" sz="2800" dirty="0"/>
              <a:t>IEEE 802 network enhancements for the next decade” Industry Connections Activity</a:t>
            </a:r>
            <a:r>
              <a:rPr lang="en-US" altLang="en-US" sz="2800" dirty="0"/>
              <a:t> meeting will be happening there and </a:t>
            </a:r>
            <a:r>
              <a:rPr lang="en-US" altLang="en-US" sz="2800" u="sng" dirty="0"/>
              <a:t>not</a:t>
            </a:r>
            <a:r>
              <a:rPr lang="en-US" altLang="en-US" sz="2800" dirty="0"/>
              <a:t> here.</a:t>
            </a:r>
          </a:p>
          <a:p>
            <a:pPr marL="0" indent="0">
              <a:buFontTx/>
              <a:buNone/>
              <a:defRPr/>
            </a:pPr>
            <a:endParaRPr lang="en-US" altLang="en-US" sz="2800" dirty="0"/>
          </a:p>
          <a:p>
            <a:pPr marL="0" indent="0">
              <a:buFontTx/>
              <a:buNone/>
              <a:defRPr/>
            </a:pPr>
            <a:endParaRPr lang="en-US" altLang="en-US" sz="2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46045783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3481</TotalTime>
  <Words>1291</Words>
  <Application>Microsoft Office PowerPoint</Application>
  <PresentationFormat>On-screen Show (4:3)</PresentationFormat>
  <Paragraphs>228</Paragraphs>
  <Slides>20</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MS Gothic</vt:lpstr>
      <vt:lpstr>Arial</vt:lpstr>
      <vt:lpstr>Arial Unicode MS</vt:lpstr>
      <vt:lpstr>Monotype Sorts</vt:lpstr>
      <vt:lpstr>Times New Roman</vt:lpstr>
      <vt:lpstr>Office Theme</vt:lpstr>
      <vt:lpstr>Document</vt:lpstr>
      <vt:lpstr>Agenda for the AANI SC</vt:lpstr>
      <vt:lpstr>Abstract</vt:lpstr>
      <vt:lpstr>Reminders and Rules</vt:lpstr>
      <vt:lpstr>Agenda</vt:lpstr>
      <vt:lpstr>Guidelines for IEEE-SA Meetings</vt:lpstr>
      <vt:lpstr>Resources – URLs</vt:lpstr>
      <vt:lpstr>Participation in IEEE 802 Meetings</vt:lpstr>
      <vt:lpstr>Approval of Minutes</vt:lpstr>
      <vt:lpstr>Announcements</vt:lpstr>
      <vt:lpstr>AANI SC Background</vt:lpstr>
      <vt:lpstr>New Incoming Liaison Statements</vt:lpstr>
      <vt:lpstr>Outgoing Reply Liaison Statement, In Progress</vt:lpstr>
      <vt:lpstr>Outgoing Liaison Statement, In Progress</vt:lpstr>
      <vt:lpstr>LS to 3GPP SA Requesting Status and Information on WLAN integration in 3GPP NextGen System</vt:lpstr>
      <vt:lpstr>LS to 3GPP SA Requesting Status and Information on WLAN integration in 3GPP NextGen System (cont.)</vt:lpstr>
      <vt:lpstr>Thursday – AM2 - Agenda </vt:lpstr>
      <vt:lpstr>IEEE 802 network enhancements for the next decade Industry Connections Activity (IC)</vt:lpstr>
      <vt:lpstr>New Business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AANI-SC-Agenda-May-2017</dc:title>
  <dc:creator>Levy, Joseph</dc:creator>
  <cp:lastModifiedBy>Levy, Joseph</cp:lastModifiedBy>
  <cp:revision>47</cp:revision>
  <cp:lastPrinted>1601-01-01T00:00:00Z</cp:lastPrinted>
  <dcterms:created xsi:type="dcterms:W3CDTF">2017-01-27T21:39:29Z</dcterms:created>
  <dcterms:modified xsi:type="dcterms:W3CDTF">2017-05-08T03:28:11Z</dcterms:modified>
</cp:coreProperties>
</file>