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9" r:id="rId4"/>
    <p:sldId id="260" r:id="rId5"/>
    <p:sldId id="261" r:id="rId6"/>
    <p:sldId id="262" r:id="rId7"/>
    <p:sldId id="263" r:id="rId8"/>
    <p:sldId id="264" r:id="rId9"/>
    <p:sldId id="265" r:id="rId10"/>
    <p:sldId id="266" r:id="rId11"/>
    <p:sldId id="267" r:id="rId12"/>
    <p:sldId id="283" r:id="rId13"/>
    <p:sldId id="284" r:id="rId14"/>
    <p:sldId id="271" r:id="rId15"/>
    <p:sldId id="272" r:id="rId16"/>
    <p:sldId id="273" r:id="rId17"/>
    <p:sldId id="274" r:id="rId18"/>
    <p:sldId id="278" r:id="rId19"/>
    <p:sldId id="285" r:id="rId20"/>
    <p:sldId id="279" r:id="rId21"/>
    <p:sldId id="280" r:id="rId22"/>
    <p:sldId id="281"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81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053932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802.11-17/0550r0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4" Type="http://schemas.openxmlformats.org/officeDocument/2006/relationships/hyperlink" Target="https://mentor.ieee.org/802.11/dcn/16/11-16-1101-10-0000-draft-ls-from-802-11-to-3gpp-ran-and-sa-on-imt-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0378-00-AANI-reply-ls-to-reply-ls-from-3gpp-ran2-on-estimated-throughput-11-17-315r0.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80-00-AANI-industry-and-other-views-of-802-11-access-in-5g-networks.docx" TargetMode="External"/><Relationship Id="rId4" Type="http://schemas.openxmlformats.org/officeDocument/2006/relationships/hyperlink" Target="https://mentor.ieee.org/802.11/dcn/17/11-17-0005-00-AANI-summary-of-3gpp-lss-to-802-11.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08"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a:t>
            </a:r>
            <a:r>
              <a:rPr lang="en-US" dirty="0">
                <a:hlinkClick r:id="rId3"/>
              </a:rPr>
              <a:t>11-16/1057r1</a:t>
            </a:r>
            <a:r>
              <a:rPr lang="en-US" altLang="en-US" dirty="0"/>
              <a:t>]</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4"/>
              </a:rPr>
              <a:t>11-16/1101r10</a:t>
            </a:r>
            <a:r>
              <a:rPr lang="en-US" altLang="en-US" dirty="0"/>
              <a:t>) to 3GPP RAN and SA (9/16)</a:t>
            </a:r>
          </a:p>
          <a:p>
            <a:pPr>
              <a:buFont typeface="Arial" panose="020B0604020202020204" pitchFamily="34" charset="0"/>
              <a:buChar char="•"/>
            </a:pPr>
            <a:r>
              <a:rPr lang="en-US" altLang="en-US" dirty="0"/>
              <a:t>802.11 sent a LS (</a:t>
            </a:r>
            <a:r>
              <a:rPr lang="en-US" altLang="en-US" dirty="0">
                <a:hlinkClick r:id="rId5"/>
              </a:rPr>
              <a:t>11-16-/510r2</a:t>
            </a:r>
            <a:r>
              <a:rPr lang="en-US" altLang="en-US" dirty="0"/>
              <a:t>) to 3GPP RAN2 (1/17)</a:t>
            </a:r>
          </a:p>
          <a:p>
            <a:pPr>
              <a:buFont typeface="Arial" panose="020B0604020202020204" pitchFamily="34" charset="0"/>
              <a:buChar char="•"/>
            </a:pPr>
            <a:r>
              <a:rPr lang="en-US" altLang="en-US" dirty="0"/>
              <a:t>802.11 sent a LS (</a:t>
            </a:r>
            <a:r>
              <a:rPr lang="en-US" altLang="en-US" dirty="0">
                <a:hlinkClick r:id="rId6"/>
              </a:rPr>
              <a:t>11-16/1573r3</a:t>
            </a:r>
            <a:r>
              <a:rPr lang="en-US" altLang="en-US" dirty="0"/>
              <a:t>) to 3GPP RAN (1/17)</a:t>
            </a:r>
          </a:p>
          <a:p>
            <a:endParaRPr lang="en-US" altLang="en-US" dirty="0"/>
          </a:p>
          <a:p>
            <a:r>
              <a:rPr lang="en-US" altLang="en-US" dirty="0"/>
              <a:t>Activity related to “IEEE “5G” specification” (option A)</a:t>
            </a:r>
          </a:p>
          <a:p>
            <a:pPr lvl="1">
              <a:buFont typeface="Arial" panose="020B0604020202020204" pitchFamily="34" charset="0"/>
              <a:buChar char="•"/>
            </a:pPr>
            <a:r>
              <a:rPr lang="en-US" altLang="en-US" dirty="0"/>
              <a:t>802.1CF OmniRAN has created an IC activity to progress “IEEE ‘5G’”:</a:t>
            </a:r>
          </a:p>
          <a:p>
            <a:pPr lvl="1">
              <a:buFont typeface="Arial" panose="020B0604020202020204" pitchFamily="34" charset="0"/>
              <a:buChar char="•"/>
            </a:pPr>
            <a:r>
              <a:rPr lang="en-US" dirty="0"/>
              <a:t>IEEE 802 network enhancements for the next decade Industry Connections Activity, t</a:t>
            </a:r>
            <a:r>
              <a:rPr lang="en-US" altLang="en-US" dirty="0"/>
              <a:t>he approved ICAID is </a:t>
            </a:r>
            <a:r>
              <a:rPr lang="en-US" altLang="en-US" dirty="0">
                <a:hlinkClick r:id="rId7"/>
              </a:rPr>
              <a:t>IC17-001-01</a:t>
            </a:r>
            <a:r>
              <a:rPr lang="en-US" altLang="en-US" dirty="0"/>
              <a:t> – this is effectively the “PAR” for the IC activity.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New 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t>None</a:t>
            </a:r>
            <a:endParaRPr 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GB" sz="3200" dirty="0">
                <a:hlinkClick r:id="rId2"/>
              </a:rPr>
              <a:t>11-17/0378r0</a:t>
            </a:r>
            <a:r>
              <a:rPr lang="en-GB" sz="3200" dirty="0"/>
              <a:t> Reply LS to Reply LS from 3GPP RAN2 on Estimated Throughput (11-17/315r0)</a:t>
            </a:r>
            <a:endParaRPr lang="en-US" altLang="en-US" sz="3200" dirty="0"/>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pPr lvl="1"/>
            <a:r>
              <a:rPr lang="en-US" altLang="en-US" dirty="0">
                <a:hlinkClick r:id="rId5"/>
              </a:rPr>
              <a:t>11-17/0480r0</a:t>
            </a:r>
            <a:r>
              <a:rPr lang="en-US" altLang="en-US" dirty="0"/>
              <a:t>: Industry and other views of 802-11 access in 5G networks, reviewed during the March 2017 AANIN SC meeting</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identify as needing to be addressed.</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739774"/>
          </a:xfrm>
        </p:spPr>
        <p:txBody>
          <a:bodyPr/>
          <a:lstStyle/>
          <a:p>
            <a:r>
              <a:rPr lang="en-US" sz="2400" dirty="0"/>
              <a:t>IEEE 802 network enhancements for the next decade</a:t>
            </a:r>
            <a:br>
              <a:rPr lang="en-US" sz="2400" dirty="0"/>
            </a:br>
            <a:r>
              <a:rPr lang="en-US" sz="2400" dirty="0"/>
              <a:t>Industry Connections Activity (IC)</a:t>
            </a:r>
            <a:endParaRPr lang="en-US" altLang="en-US" sz="2400" dirty="0"/>
          </a:p>
        </p:txBody>
      </p:sp>
      <p:sp>
        <p:nvSpPr>
          <p:cNvPr id="28675" name="Content Placeholder 2"/>
          <p:cNvSpPr>
            <a:spLocks noGrp="1"/>
          </p:cNvSpPr>
          <p:nvPr>
            <p:ph idx="1"/>
          </p:nvPr>
        </p:nvSpPr>
        <p:spPr>
          <a:xfrm>
            <a:off x="609600" y="1524000"/>
            <a:ext cx="7772400" cy="4876800"/>
          </a:xfrm>
        </p:spPr>
        <p:txBody>
          <a:bodyPr/>
          <a:lstStyle/>
          <a:p>
            <a:pPr>
              <a:buFont typeface="Arial" panose="020B0604020202020204" pitchFamily="34" charset="0"/>
              <a:buChar char="•"/>
            </a:pPr>
            <a:r>
              <a:rPr lang="en-US" dirty="0"/>
              <a:t>New 802.1 group to support the “IEEE “5G” Specification” activity </a:t>
            </a:r>
            <a:r>
              <a:rPr lang="en-US" b="0" i="1" dirty="0"/>
              <a:t>(</a:t>
            </a:r>
            <a:r>
              <a:rPr lang="en-US" altLang="en-US" b="0" i="1" dirty="0"/>
              <a:t>Previously know as: 802.1/OmniRAN led activity: “Option A”: “IEEE ‘5G’”)</a:t>
            </a:r>
          </a:p>
          <a:p>
            <a:pPr>
              <a:buFont typeface="Arial" panose="020B0604020202020204" pitchFamily="34" charset="0"/>
              <a:buChar char="•"/>
            </a:pPr>
            <a:r>
              <a:rPr lang="en-US" b="1" dirty="0">
                <a:cs typeface="+mn-cs"/>
              </a:rPr>
              <a:t>IEEE 802 network enhancements for the next decade Industry Connections Activity, t</a:t>
            </a:r>
            <a:r>
              <a:rPr lang="en-US" altLang="en-US" b="1" dirty="0">
                <a:cs typeface="+mn-cs"/>
              </a:rPr>
              <a:t>he approved ICAID is </a:t>
            </a:r>
            <a:r>
              <a:rPr lang="en-US" altLang="en-US" b="1" dirty="0">
                <a:cs typeface="+mn-cs"/>
                <a:hlinkClick r:id="rId3"/>
              </a:rPr>
              <a:t>IC17-001-01</a:t>
            </a:r>
            <a:r>
              <a:rPr lang="en-US" altLang="en-US" b="1" dirty="0">
                <a:cs typeface="+mn-cs"/>
              </a:rPr>
              <a:t> </a:t>
            </a:r>
            <a:r>
              <a:rPr lang="en-US" altLang="en-US" sz="2000" b="0" dirty="0">
                <a:cs typeface="+mn-cs"/>
              </a:rPr>
              <a:t>– this is effectively the “PAR” for the IC activity.</a:t>
            </a:r>
            <a:endParaRPr lang="en-US" altLang="en-US" sz="2800" b="0" dirty="0">
              <a:cs typeface="+mn-cs"/>
            </a:endParaRPr>
          </a:p>
          <a:p>
            <a:pPr>
              <a:buFont typeface="Arial" panose="020B0604020202020204" pitchFamily="34" charset="0"/>
              <a:buChar char="•"/>
            </a:pPr>
            <a:r>
              <a:rPr lang="en-US" altLang="en-US" dirty="0"/>
              <a:t>Status of the 802.1 IC activity from Stuttgart, Germany the meeting:</a:t>
            </a:r>
          </a:p>
          <a:p>
            <a:pPr lvl="1">
              <a:buFont typeface="Arial" panose="020B0604020202020204" pitchFamily="34" charset="0"/>
              <a:buChar char="•"/>
            </a:pPr>
            <a:r>
              <a:rPr lang="en-US" altLang="en-US" dirty="0"/>
              <a:t>TBS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Thursday – AM2 - Agenda</a:t>
            </a:r>
            <a:br>
              <a:rPr lang="en-US" altLang="en-US" dirty="0"/>
            </a:br>
            <a:endParaRPr lang="en-US" altLang="en-US" dirty="0"/>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LSs</a:t>
            </a:r>
          </a:p>
          <a:p>
            <a:pPr marL="457200" indent="-457200">
              <a:buFont typeface="Times New Roman" panose="02020603050405020304" pitchFamily="18" charset="0"/>
              <a:buAutoNum type="arabicPeriod"/>
              <a:defRPr/>
            </a:pPr>
            <a:r>
              <a:rPr lang="en-US" altLang="en-US" dirty="0"/>
              <a:t>Summary of</a:t>
            </a:r>
            <a:r>
              <a:rPr lang="en-US" dirty="0"/>
              <a:t> IEEE 802 network enhancements for the next decade Industry Connections Activity (if available)</a:t>
            </a:r>
          </a:p>
          <a:p>
            <a:pPr marL="457200" indent="-457200">
              <a:buFont typeface="Times New Roman" panose="02020603050405020304" pitchFamily="18" charset="0"/>
              <a:buAutoNum type="arabicPeriod"/>
              <a:defRPr/>
            </a:pPr>
            <a:r>
              <a:rPr lang="en-US" dirty="0"/>
              <a:t>Discussion of the IEEE 802 network enhancements for the next decade Industry Connections Activity</a:t>
            </a:r>
          </a:p>
          <a:p>
            <a:pPr marL="457200" indent="-457200">
              <a:buFont typeface="Times New Roman" panose="02020603050405020304" pitchFamily="18" charset="0"/>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654871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z="2800" dirty="0"/>
              <a:t>Summary of</a:t>
            </a:r>
            <a:r>
              <a:rPr lang="en-US" sz="2800" dirty="0"/>
              <a:t> IEEE 802 network enhancements for the next decade Industry Connections Activity</a:t>
            </a:r>
            <a:endParaRPr lang="en-US" altLang="en-US" sz="2800" dirty="0"/>
          </a:p>
        </p:txBody>
      </p:sp>
      <p:sp>
        <p:nvSpPr>
          <p:cNvPr id="34819" name="Content Placeholder 2"/>
          <p:cNvSpPr>
            <a:spLocks noGrp="1"/>
          </p:cNvSpPr>
          <p:nvPr>
            <p:ph idx="1"/>
          </p:nvPr>
        </p:nvSpPr>
        <p:spPr/>
        <p:txBody>
          <a:bodyPr/>
          <a:lstStyle/>
          <a:p>
            <a:endParaRPr lang="en-US" altLang="en-US" u="sng" dirty="0"/>
          </a:p>
          <a:p>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
        <p:nvSpPr>
          <p:cNvPr id="6" name="Content Placeholder 2"/>
          <p:cNvSpPr txBox="1">
            <a:spLocks/>
          </p:cNvSpPr>
          <p:nvPr/>
        </p:nvSpPr>
        <p:spPr bwMode="auto">
          <a:xfrm>
            <a:off x="609600" y="1830388"/>
            <a:ext cx="7772400" cy="45704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kern="0" dirty="0"/>
              <a:t>TBS</a:t>
            </a:r>
          </a:p>
        </p:txBody>
      </p:sp>
    </p:spTree>
    <p:extLst>
      <p:ext uri="{BB962C8B-B14F-4D97-AF65-F5344CB8AC3E}">
        <p14:creationId xmlns:p14="http://schemas.microsoft.com/office/powerpoint/2010/main" val="714998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685800"/>
            <a:ext cx="7770813" cy="1295400"/>
          </a:xfrm>
        </p:spPr>
        <p:txBody>
          <a:bodyPr/>
          <a:lstStyle/>
          <a:p>
            <a:r>
              <a:rPr lang="en-US" altLang="en-US" sz="2800" dirty="0"/>
              <a:t>Discussion of the </a:t>
            </a:r>
            <a:br>
              <a:rPr lang="en-US" altLang="en-US" sz="2800" dirty="0"/>
            </a:br>
            <a:r>
              <a:rPr lang="en-US" altLang="en-US" sz="2800" dirty="0"/>
              <a:t>IEEE 802 network enhancements for the next decade Industry Connections Activity</a:t>
            </a:r>
          </a:p>
        </p:txBody>
      </p:sp>
      <p:sp>
        <p:nvSpPr>
          <p:cNvPr id="34819" name="Content Placeholder 2"/>
          <p:cNvSpPr>
            <a:spLocks noGrp="1"/>
          </p:cNvSpPr>
          <p:nvPr>
            <p:ph idx="1"/>
          </p:nvPr>
        </p:nvSpPr>
        <p:spPr/>
        <p:txBody>
          <a:bodyPr/>
          <a:lstStyle/>
          <a:p>
            <a:endParaRPr lang="en-US" altLang="en-US" u="sng" dirty="0"/>
          </a:p>
          <a:p>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
        <p:nvSpPr>
          <p:cNvPr id="6" name="Content Placeholder 2"/>
          <p:cNvSpPr txBox="1">
            <a:spLocks/>
          </p:cNvSpPr>
          <p:nvPr/>
        </p:nvSpPr>
        <p:spPr bwMode="auto">
          <a:xfrm>
            <a:off x="609600" y="2209800"/>
            <a:ext cx="7772400" cy="419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kern="0" dirty="0"/>
              <a:t>TBS</a:t>
            </a:r>
          </a:p>
        </p:txBody>
      </p:sp>
    </p:spTree>
    <p:extLst>
      <p:ext uri="{BB962C8B-B14F-4D97-AF65-F5344CB8AC3E}">
        <p14:creationId xmlns:p14="http://schemas.microsoft.com/office/powerpoint/2010/main" val="3223593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7526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2017</a:t>
            </a:r>
          </a:p>
          <a:p>
            <a:pPr algn="ctr"/>
            <a:r>
              <a:rPr lang="en-US" altLang="en-US" dirty="0"/>
              <a:t>Daejeon, South Korea</a:t>
            </a:r>
          </a:p>
          <a:p>
            <a:pPr algn="ctr"/>
            <a:endParaRPr lang="en-US" altLang="en-US" dirty="0"/>
          </a:p>
          <a:p>
            <a:pPr algn="ctr"/>
            <a:r>
              <a:rPr lang="en-US" altLang="en-US" dirty="0"/>
              <a:t>Chair: Joseph Levy (InterDigital)</a:t>
            </a:r>
          </a:p>
          <a:p>
            <a:pPr algn="ctr"/>
            <a:r>
              <a:rPr lang="en-US" altLang="en-US" dirty="0"/>
              <a:t>Vice Chair: Roger Marks (EthAirNet Associates)</a:t>
            </a:r>
          </a:p>
          <a:p>
            <a:pPr algn="ctr"/>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522921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8-13 July 2017 F2F, in Berlin, Germany:</a:t>
            </a:r>
          </a:p>
          <a:p>
            <a:pPr lvl="1"/>
            <a:r>
              <a:rPr lang="en-US" altLang="en-US" dirty="0"/>
              <a:t>Goals: </a:t>
            </a:r>
          </a:p>
          <a:p>
            <a:pPr lvl="2"/>
            <a:r>
              <a:rPr lang="en-US" altLang="en-US" dirty="0"/>
              <a:t>TBD</a:t>
            </a:r>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7772400" cy="4724400"/>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0" indent="0">
              <a:buFontTx/>
              <a:buNone/>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IEEE 802 network enhancements for the next decade Industry Connections Activity (New 802.1 group to support the “IEEE “5G” Specification” activity)</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LSs</a:t>
            </a:r>
          </a:p>
          <a:p>
            <a:pPr marL="457200" indent="-457200">
              <a:buFont typeface="Times New Roman" panose="02020603050405020304" pitchFamily="18" charset="0"/>
              <a:buAutoNum type="arabicPeriod"/>
              <a:defRPr/>
            </a:pPr>
            <a:r>
              <a:rPr lang="en-US" altLang="en-US" sz="1600" dirty="0"/>
              <a:t>Summary of</a:t>
            </a:r>
            <a:r>
              <a:rPr lang="en-US" sz="1600" dirty="0"/>
              <a:t> IEEE 802 network enhancements for the next decade Industry Connections Activity (if available)</a:t>
            </a:r>
          </a:p>
          <a:p>
            <a:pPr marL="457200" indent="-457200">
              <a:buFont typeface="Times New Roman" panose="02020603050405020304" pitchFamily="18" charset="0"/>
              <a:buAutoNum type="arabicPeriod"/>
              <a:defRPr/>
            </a:pPr>
            <a:r>
              <a:rPr lang="en-US" sz="1600" dirty="0"/>
              <a:t>Discussion of the IEEE 802 network enhancements for the next decade Industry Connections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dirty="0">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dirty="0">
                <a:solidFill>
                  <a:srgbClr val="000000"/>
                </a:solidFill>
                <a:ea typeface="MS Gothic" panose="020B0609070205080204" pitchFamily="49" charset="-128"/>
                <a:hlinkClick r:id="rId2"/>
              </a:rPr>
              <a:t>https://standards.ieee.org/develop/policies/bylaws/sb_bylaws.pdf</a:t>
            </a:r>
            <a:r>
              <a:rPr lang="en-GB" altLang="en-US" sz="1400" i="1" dirty="0">
                <a:solidFill>
                  <a:srgbClr val="000000"/>
                </a:solidFill>
                <a:ea typeface="MS Gothic" panose="020B0609070205080204" pitchFamily="49" charset="-128"/>
              </a:rPr>
              <a:t>  section 5.2.1)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dirty="0">
                <a:solidFill>
                  <a:srgbClr val="000000"/>
                </a:solidFill>
                <a:ea typeface="MS Gothic" panose="020B0609070205080204" pitchFamily="49" charset="-128"/>
              </a:rPr>
              <a:t>•    </a:t>
            </a:r>
            <a:r>
              <a:rPr lang="en-US" altLang="en-US" sz="1400" i="1" dirty="0">
                <a:solidFill>
                  <a:srgbClr val="000000"/>
                </a:solidFill>
                <a:ea typeface="MS Gothic" panose="020B0609070205080204" pitchFamily="49" charset="-128"/>
              </a:rPr>
              <a:t>IEEE 802 </a:t>
            </a:r>
            <a:r>
              <a:rPr lang="en-GB" altLang="en-US" sz="1400" i="1" dirty="0">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dirty="0">
                <a:solidFill>
                  <a:srgbClr val="000000"/>
                </a:solidFill>
                <a:ea typeface="MS Gothic" panose="020B0609070205080204" pitchFamily="49" charset="-128"/>
                <a:hlinkClick r:id="rId3"/>
              </a:rPr>
              <a:t>http://ieee802.org/PNP/approved/IEEE_802_WG_PandP_v19.pdf</a:t>
            </a:r>
            <a:r>
              <a:rPr lang="en-GB" altLang="en-US" sz="1400" i="1" dirty="0">
                <a:solidFill>
                  <a:srgbClr val="000000"/>
                </a:solidFill>
                <a:ea typeface="MS Gothic" panose="020B0609070205080204" pitchFamily="49" charset="-128"/>
              </a:rPr>
              <a:t> section 4.2.1)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dirty="0">
                <a:solidFill>
                  <a:srgbClr val="000000"/>
                </a:solidFill>
                <a:ea typeface="MS Gothic" panose="020B0609070205080204" pitchFamily="49" charset="-128"/>
                <a:hlinkClick r:id="rId4"/>
              </a:rPr>
              <a:t>https://standards.ieee.org/develop/policies/bylaws/sb_bylaws.pdf </a:t>
            </a:r>
            <a:r>
              <a:rPr lang="en-US" altLang="en-US" sz="1400" dirty="0">
                <a:solidFill>
                  <a:srgbClr val="000000"/>
                </a:solidFill>
                <a:ea typeface="MS Gothic" panose="020B0609070205080204" pitchFamily="49" charset="-128"/>
              </a:rPr>
              <a:t> section 5.2.1.3 and </a:t>
            </a:r>
            <a:r>
              <a:rPr lang="en-GB" altLang="en-US" sz="1400" u="sng" dirty="0">
                <a:solidFill>
                  <a:srgbClr val="000000"/>
                </a:solidFill>
                <a:ea typeface="MS Gothic" panose="020B0609070205080204" pitchFamily="49" charset="-128"/>
                <a:hlinkClick r:id="rId3"/>
              </a:rPr>
              <a:t>http://ieee802.org/PNP/approved/IEEE_802_WG_PandP_v19.pdf</a:t>
            </a:r>
            <a:r>
              <a:rPr lang="en-GB" altLang="en-US" sz="1400" dirty="0">
                <a:solidFill>
                  <a:srgbClr val="000000"/>
                </a:solidFill>
                <a:ea typeface="MS Gothic" panose="020B0609070205080204" pitchFamily="49" charset="-128"/>
              </a:rPr>
              <a:t>  section 3.4.1, list item x</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0501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March F2F Meeting in Vancouver, BC, Canada:</a:t>
            </a:r>
            <a:br>
              <a:rPr lang="en-US" altLang="en-US" sz="2000" dirty="0"/>
            </a:br>
            <a:r>
              <a:rPr lang="en-US" altLang="en-US" sz="2000" dirty="0"/>
              <a:t>XXXX</a:t>
            </a:r>
          </a:p>
          <a:p>
            <a:pPr lvl="1"/>
            <a:r>
              <a:rPr lang="en-US" altLang="en-US" sz="1800" dirty="0"/>
              <a:t>Objections to approving the minutes?</a:t>
            </a:r>
          </a:p>
          <a:p>
            <a:endParaRPr lang="en-US" altLang="en-US" sz="2000" b="0" dirty="0"/>
          </a:p>
          <a:p>
            <a:r>
              <a:rPr lang="en-US" altLang="en-US" sz="2000" dirty="0"/>
              <a:t>Minutes from the April 20 Teleconference:</a:t>
            </a:r>
            <a:br>
              <a:rPr lang="en-US" altLang="en-US" sz="2000" dirty="0"/>
            </a:br>
            <a:r>
              <a:rPr lang="en-US" altLang="en-US" sz="2000" dirty="0"/>
              <a:t>XXXX</a:t>
            </a:r>
          </a:p>
          <a:p>
            <a:pPr lvl="1"/>
            <a:r>
              <a:rPr lang="en-US" altLang="en-US" sz="1800" dirty="0"/>
              <a:t>Objections to approving the minutes?</a:t>
            </a:r>
          </a:p>
          <a:p>
            <a:endParaRPr lang="en-US" altLang="en-US" sz="2000" dirty="0"/>
          </a:p>
          <a:p>
            <a:r>
              <a:rPr lang="en-US" altLang="en-US" sz="2000" dirty="0"/>
              <a:t>Minutes from the May 4 Teleconference:</a:t>
            </a:r>
            <a:br>
              <a:rPr lang="en-US" altLang="en-US" sz="2000" dirty="0"/>
            </a:br>
            <a:r>
              <a:rPr lang="en-US" altLang="en-US" sz="2000" dirty="0"/>
              <a:t>XXXX</a:t>
            </a:r>
          </a:p>
          <a:p>
            <a:pPr lvl="1"/>
            <a:r>
              <a:rPr lang="en-US" altLang="en-US" sz="1800" dirty="0"/>
              <a:t>Objections to approving the minutes?</a:t>
            </a:r>
          </a:p>
          <a:p>
            <a:endParaRPr lang="en-US" altLang="en-US" sz="2000" b="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0667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is currently meeting in Stuttgart, Germany, hence the IC activity work will be happening there and </a:t>
            </a:r>
            <a:r>
              <a:rPr lang="en-US" altLang="en-US" sz="2800" u="sng" dirty="0"/>
              <a:t>not</a:t>
            </a:r>
            <a:r>
              <a:rPr lang="en-US" altLang="en-US" sz="2800" dirty="0"/>
              <a:t> here.</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3186</TotalTime>
  <Words>1296</Words>
  <Application>Microsoft Office PowerPoint</Application>
  <PresentationFormat>On-screen Show (4:3)</PresentationFormat>
  <Paragraphs>227</Paragraphs>
  <Slides>22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MS Gothic</vt:lpstr>
      <vt:lpstr>Arial</vt:lpstr>
      <vt:lpstr>Arial Unicode MS</vt:lpstr>
      <vt:lpstr>Monotype Sorts</vt:lpstr>
      <vt:lpstr>Times New Roman</vt:lpstr>
      <vt:lpstr>Office Theme</vt:lpstr>
      <vt:lpstr>Document</vt:lpstr>
      <vt:lpstr>Agenda for the AANI SC</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New 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IEEE 802 network enhancements for the next decade Industry Connections Activity (IC)</vt:lpstr>
      <vt:lpstr>Thursday – AM2 - Agenda </vt:lpstr>
      <vt:lpstr>Summary of IEEE 802 network enhancements for the next decade Industry Connections Activity</vt:lpstr>
      <vt:lpstr>Discussion of the  IEEE 802 network enhancements for the next decade Industry Connections Activity</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AANI-SC-Agenda-May-2017</dc:title>
  <dc:creator>Levy, Joseph</dc:creator>
  <cp:lastModifiedBy>Levy, Joseph</cp:lastModifiedBy>
  <cp:revision>37</cp:revision>
  <cp:lastPrinted>1601-01-01T00:00:00Z</cp:lastPrinted>
  <dcterms:created xsi:type="dcterms:W3CDTF">2017-01-27T21:39:29Z</dcterms:created>
  <dcterms:modified xsi:type="dcterms:W3CDTF">2017-03-31T15:27:23Z</dcterms:modified>
</cp:coreProperties>
</file>