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594" r:id="rId5"/>
    <p:sldId id="443" r:id="rId6"/>
    <p:sldId id="518" r:id="rId7"/>
    <p:sldId id="563" r:id="rId8"/>
    <p:sldId id="570" r:id="rId9"/>
    <p:sldId id="571" r:id="rId10"/>
    <p:sldId id="572" r:id="rId11"/>
    <p:sldId id="596" r:id="rId12"/>
    <p:sldId id="573" r:id="rId13"/>
    <p:sldId id="613" r:id="rId14"/>
    <p:sldId id="614" r:id="rId15"/>
    <p:sldId id="605"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85" autoAdjust="0"/>
    <p:restoredTop sz="98109" autoAdjust="0"/>
  </p:normalViewPr>
  <p:slideViewPr>
    <p:cSldViewPr>
      <p:cViewPr varScale="1">
        <p:scale>
          <a:sx n="107" d="100"/>
          <a:sy n="107" d="100"/>
        </p:scale>
        <p:origin x="-10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461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P802.11-17/0543r1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P802.11-17/0543r1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P802.11-17/0543r1</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P802.11-17/0543r1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P802.11-17/0543r1</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11</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P802.11-17/0543r1</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P802.11-17/0543r1</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P802.11-17/0543r1</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P802.11-17/0543r1</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P802.11-17/0543r1</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P802.11-17/0543r1</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P802.11-17/0543r1</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P802.11-17/0543r1</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P802.11-17/0543r1</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P802.11-17/0543r1</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P802.11-17/0543r1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P802.11-17/</a:t>
            </a:r>
            <a:r>
              <a:rPr lang="en-US" sz="1800" b="1" dirty="0" smtClean="0"/>
              <a:t>0543r1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4.0.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May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2016-03-29</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752600"/>
            <a:ext cx="7772400" cy="4343400"/>
          </a:xfrm>
        </p:spPr>
        <p:txBody>
          <a:bodyPr/>
          <a:lstStyle/>
          <a:p>
            <a:pPr marL="0" indent="0">
              <a:buNone/>
            </a:pPr>
            <a:r>
              <a:rPr lang="en-US" sz="1600" dirty="0"/>
              <a:t>All participation in IEEE 802 Working Group meetings is on an individual basis</a:t>
            </a:r>
          </a:p>
          <a:p>
            <a:r>
              <a:rPr lang="en-GB" sz="1400" i="1" dirty="0" smtClean="0"/>
              <a:t>Participants </a:t>
            </a:r>
            <a:r>
              <a:rPr lang="en-GB" sz="1400" i="1" dirty="0"/>
              <a:t>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i="1" dirty="0" smtClean="0"/>
              <a:t>IEEE </a:t>
            </a:r>
            <a:r>
              <a:rPr lang="en-US" sz="1400" i="1" dirty="0"/>
              <a:t>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pPr marL="0" indent="0">
              <a:buNone/>
            </a:pPr>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11</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11 May 2017</a:t>
            </a:r>
            <a:br>
              <a:rPr lang="en-US" sz="4000" dirty="0" smtClean="0">
                <a:latin typeface="Arial" charset="0"/>
                <a:cs typeface="Arial" charset="0"/>
              </a:rPr>
            </a:br>
            <a:r>
              <a:rPr lang="en-US" dirty="0" smtClean="0">
                <a:latin typeface="Arial" charset="0"/>
                <a:cs typeface="Arial" charset="0"/>
              </a:rPr>
              <a:t>13:30</a:t>
            </a:r>
            <a:r>
              <a:rPr lang="en-US" dirty="0" smtClean="0">
                <a:latin typeface="Arial" charset="0"/>
                <a:cs typeface="Arial" charset="0"/>
              </a:rPr>
              <a:t>–</a:t>
            </a:r>
            <a:r>
              <a:rPr lang="en-US" dirty="0" smtClean="0">
                <a:latin typeface="Arial" charset="0"/>
                <a:cs typeface="Arial" charset="0"/>
              </a:rPr>
              <a:t>15:30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motions, and discussion to resolve comments and improve the </a:t>
            </a:r>
            <a:r>
              <a:rPr lang="en-US" b="0" dirty="0" err="1"/>
              <a:t>TGak</a:t>
            </a:r>
            <a:r>
              <a:rPr lang="en-US" b="0" dirty="0"/>
              <a:t> Draft</a:t>
            </a:r>
          </a:p>
          <a:p>
            <a:pPr>
              <a:lnSpc>
                <a:spcPct val="80000"/>
              </a:lnSpc>
            </a:pPr>
            <a:r>
              <a:rPr lang="en-US" dirty="0" smtClean="0"/>
              <a:t>Recess until 16:00 Thursday</a:t>
            </a:r>
            <a:endParaRPr lang="en-US" dirty="0" smtClean="0"/>
          </a:p>
          <a:p>
            <a:pPr>
              <a:lnSpc>
                <a:spcPct val="80000"/>
              </a:lnSpc>
            </a:pPr>
            <a:endParaRPr lang="en-US" b="0" dirty="0" smtClean="0"/>
          </a:p>
        </p:txBody>
      </p:sp>
    </p:spTree>
    <p:extLst>
      <p:ext uri="{BB962C8B-B14F-4D97-AF65-F5344CB8AC3E}">
        <p14:creationId xmlns:p14="http://schemas.microsoft.com/office/powerpoint/2010/main" val="391126808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11 May 2017</a:t>
            </a:r>
            <a:br>
              <a:rPr lang="en-US" sz="4000" dirty="0" smtClean="0">
                <a:latin typeface="Arial" charset="0"/>
                <a:cs typeface="Arial" charset="0"/>
              </a:rPr>
            </a:br>
            <a:r>
              <a:rPr lang="en-US" dirty="0" smtClean="0">
                <a:latin typeface="Arial" charset="0"/>
                <a:cs typeface="Arial" charset="0"/>
              </a:rPr>
              <a:t>16:00–18:00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motions, and discussion to resolve comments and improve the </a:t>
            </a:r>
            <a:r>
              <a:rPr lang="en-US" b="0" dirty="0" err="1"/>
              <a:t>TGak</a:t>
            </a:r>
            <a:r>
              <a:rPr lang="en-US" b="0" dirty="0"/>
              <a:t> </a:t>
            </a:r>
            <a:r>
              <a:rPr lang="en-US" b="0" dirty="0" smtClean="0"/>
              <a:t>Draft</a:t>
            </a:r>
            <a:endParaRPr lang="en-US" dirty="0" smtClean="0"/>
          </a:p>
          <a:p>
            <a:pPr>
              <a:lnSpc>
                <a:spcPct val="80000"/>
              </a:lnSpc>
            </a:pPr>
            <a:endParaRPr lang="en-US" b="0" dirty="0" smtClean="0"/>
          </a:p>
        </p:txBody>
      </p:sp>
    </p:spTree>
    <p:extLst>
      <p:ext uri="{BB962C8B-B14F-4D97-AF65-F5344CB8AC3E}">
        <p14:creationId xmlns:p14="http://schemas.microsoft.com/office/powerpoint/2010/main" val="293033788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11 May 2017</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b="0" dirty="0" smtClean="0"/>
          </a:p>
          <a:p>
            <a:pPr>
              <a:lnSpc>
                <a:spcPct val="80000"/>
              </a:lnSpc>
            </a:pPr>
            <a:r>
              <a:rPr lang="en-US" b="0" dirty="0" smtClean="0"/>
              <a:t>Teleconferences discussion</a:t>
            </a:r>
          </a:p>
          <a:p>
            <a:pPr>
              <a:lnSpc>
                <a:spcPct val="80000"/>
              </a:lnSpc>
            </a:pPr>
            <a:endParaRPr lang="en-US" b="0" dirty="0"/>
          </a:p>
          <a:p>
            <a:pPr>
              <a:lnSpc>
                <a:spcPct val="80000"/>
              </a:lnSpc>
            </a:pPr>
            <a:r>
              <a:rPr lang="en-US" dirty="0" smtClean="0"/>
              <a:t>Moved</a:t>
            </a:r>
            <a:r>
              <a:rPr lang="en-US" dirty="0"/>
              <a:t>, to hold 802.11ak Teleconferences</a:t>
            </a:r>
            <a:r>
              <a:rPr lang="en-US" b="0" dirty="0"/>
              <a:t>:</a:t>
            </a:r>
          </a:p>
          <a:p>
            <a:pPr lvl="1">
              <a:lnSpc>
                <a:spcPct val="80000"/>
              </a:lnSpc>
            </a:pPr>
            <a:r>
              <a:rPr lang="en-US" sz="2400" b="1" dirty="0"/>
              <a:t>1 ½ </a:t>
            </a:r>
            <a:r>
              <a:rPr lang="en-US" sz="2400" dirty="0"/>
              <a:t>hour teleconferences through the </a:t>
            </a:r>
            <a:r>
              <a:rPr lang="en-US" sz="2400" dirty="0" smtClean="0"/>
              <a:t>July 2017 </a:t>
            </a:r>
            <a:r>
              <a:rPr lang="en-US" sz="2400" dirty="0"/>
              <a:t>802.11 meeting on </a:t>
            </a:r>
            <a:r>
              <a:rPr lang="en-US" sz="2400" dirty="0" smtClean="0"/>
              <a:t>Monday TBD at TBD Eastern </a:t>
            </a:r>
            <a:r>
              <a:rPr lang="en-US" sz="2400" dirty="0"/>
              <a:t>US Time.</a:t>
            </a:r>
          </a:p>
          <a:p>
            <a:pPr lvl="1">
              <a:lnSpc>
                <a:spcPct val="80000"/>
              </a:lnSpc>
            </a:pPr>
            <a:r>
              <a:rPr lang="en-US" dirty="0"/>
              <a:t>Mover:    Seconder:</a:t>
            </a:r>
          </a:p>
          <a:p>
            <a:pPr lvl="1">
              <a:lnSpc>
                <a:spcPct val="80000"/>
              </a:lnSpc>
            </a:pPr>
            <a:r>
              <a:rPr lang="en-US" dirty="0"/>
              <a:t>Yes:    No:    Abstain: </a:t>
            </a:r>
          </a:p>
          <a:p>
            <a:pPr lvl="1">
              <a:lnSpc>
                <a:spcPct val="80000"/>
              </a:lnSpc>
            </a:pPr>
            <a:endParaRPr lang="en-US" dirty="0"/>
          </a:p>
          <a:p>
            <a:pPr>
              <a:lnSpc>
                <a:spcPct val="80000"/>
              </a:lnSpc>
            </a:pPr>
            <a:r>
              <a:rPr lang="en-US" dirty="0"/>
              <a:t>Adjourn </a:t>
            </a:r>
            <a:r>
              <a:rPr lang="en-US" dirty="0" err="1"/>
              <a:t>TGak</a:t>
            </a:r>
            <a:endParaRPr lang="en-US" dirty="0"/>
          </a:p>
          <a:p>
            <a:pPr lvl="1">
              <a:lnSpc>
                <a:spcPct val="80000"/>
              </a:lnSpc>
            </a:pPr>
            <a:endParaRPr lang="en-US" dirty="0" smtClean="0"/>
          </a:p>
          <a:p>
            <a:pPr>
              <a:lnSpc>
                <a:spcPct val="80000"/>
              </a:lnSpc>
            </a:pPr>
            <a:endParaRPr lang="en-US" b="0" dirty="0"/>
          </a:p>
        </p:txBody>
      </p:sp>
    </p:spTree>
    <p:extLst>
      <p:ext uri="{BB962C8B-B14F-4D97-AF65-F5344CB8AC3E}">
        <p14:creationId xmlns:p14="http://schemas.microsoft.com/office/powerpoint/2010/main" val="50637439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lvl="2">
              <a:lnSpc>
                <a:spcPct val="80000"/>
              </a:lnSpc>
            </a:pPr>
            <a:endParaRPr lang="en-GB" dirty="0" smtClean="0"/>
          </a:p>
          <a:p>
            <a:pPr>
              <a:lnSpc>
                <a:spcPct val="80000"/>
              </a:lnSpc>
            </a:pPr>
            <a:r>
              <a:rPr lang="en-GB" dirty="0" smtClean="0"/>
              <a:t>Draft </a:t>
            </a:r>
            <a:r>
              <a:rPr lang="en-GB" dirty="0" smtClean="0"/>
              <a:t>4.0 </a:t>
            </a:r>
            <a:r>
              <a:rPr lang="en-GB" dirty="0" smtClean="0"/>
              <a:t>of 802.11ak </a:t>
            </a:r>
            <a:r>
              <a:rPr lang="en-GB" dirty="0" smtClean="0"/>
              <a:t>(now in Sponsor Ballot):</a:t>
            </a:r>
            <a:endParaRPr lang="en-GB" dirty="0" smtClean="0"/>
          </a:p>
          <a:p>
            <a:pPr lvl="1">
              <a:lnSpc>
                <a:spcPct val="80000"/>
              </a:lnSpc>
            </a:pPr>
            <a:r>
              <a:rPr lang="en-GB" dirty="0" smtClean="0">
                <a:hlinkClick r:id="rId4"/>
              </a:rPr>
              <a:t>http://www.ieee802.org/11/private/Draft_Standards</a:t>
            </a:r>
            <a:r>
              <a:rPr lang="en-GB" smtClean="0">
                <a:hlinkClick r:id="rId4"/>
              </a:rPr>
              <a:t>/11ak/Draft P802.11ak_D4.0.pdf</a:t>
            </a:r>
            <a:r>
              <a:rPr lang="en-GB" smtClean="0"/>
              <a:t> </a:t>
            </a:r>
            <a:endParaRPr lang="en-GB" dirty="0" smtClean="0"/>
          </a:p>
          <a:p>
            <a:pPr lvl="1">
              <a:lnSpc>
                <a:spcPct val="80000"/>
              </a:lnSpc>
            </a:pPr>
            <a:endParaRPr lang="en-GB" dirty="0" smtClean="0"/>
          </a:p>
          <a:p>
            <a:pPr>
              <a:lnSpc>
                <a:spcPct val="80000"/>
              </a:lnSpc>
            </a:pPr>
            <a:r>
              <a:rPr lang="en-GB" dirty="0" smtClean="0"/>
              <a:t>802.1Qbz </a:t>
            </a:r>
            <a:r>
              <a:rPr lang="en-GB" dirty="0" smtClean="0"/>
              <a:t>and 80</a:t>
            </a:r>
            <a:r>
              <a:rPr lang="en-US" dirty="0" smtClean="0"/>
              <a:t>2.1AC</a:t>
            </a:r>
            <a:r>
              <a:rPr lang="en-US" dirty="0"/>
              <a:t>-REV </a:t>
            </a:r>
            <a:r>
              <a:rPr lang="en-GB" dirty="0" smtClean="0"/>
              <a:t>are published as IEEE </a:t>
            </a:r>
            <a:r>
              <a:rPr lang="en-GB" dirty="0" err="1" smtClean="0"/>
              <a:t>Std</a:t>
            </a:r>
            <a:r>
              <a:rPr lang="en-GB" dirty="0" smtClean="0"/>
              <a:t> 802.1Qbz-2016 and </a:t>
            </a:r>
            <a:r>
              <a:rPr lang="en-US" dirty="0"/>
              <a:t>IEEE </a:t>
            </a:r>
            <a:r>
              <a:rPr lang="en-US" dirty="0" err="1"/>
              <a:t>Std</a:t>
            </a:r>
            <a:r>
              <a:rPr lang="en-US" dirty="0"/>
              <a:t> 802.1AC-</a:t>
            </a:r>
            <a:r>
              <a:rPr lang="en-US" dirty="0" smtClean="0"/>
              <a:t>2016</a:t>
            </a:r>
            <a:endParaRPr lang="en-GB" dirty="0" smtClean="0"/>
          </a:p>
          <a:p>
            <a:pPr lvl="1">
              <a:lnSpc>
                <a:spcPct val="80000"/>
              </a:lnSpc>
            </a:pPr>
            <a:r>
              <a:rPr lang="en-GB" dirty="0" smtClean="0"/>
              <a:t>Last Drafts:</a:t>
            </a:r>
          </a:p>
          <a:p>
            <a:pPr lvl="2">
              <a:lnSpc>
                <a:spcPct val="80000"/>
              </a:lnSpc>
            </a:pPr>
            <a:r>
              <a:rPr lang="en-GB" dirty="0" smtClean="0">
                <a:hlinkClick r:id="rId5"/>
              </a:rPr>
              <a:t>http://www.ieee802.org/1/files/private/bz-drafts/d2/802-1Qbz-d2-4.pdf</a:t>
            </a:r>
            <a:endParaRPr lang="en-GB" dirty="0" smtClean="0"/>
          </a:p>
          <a:p>
            <a:pPr lvl="2">
              <a:lnSpc>
                <a:spcPct val="80000"/>
              </a:lnSpc>
            </a:pPr>
            <a:r>
              <a:rPr lang="en-US" dirty="0" smtClean="0">
                <a:hlinkClick r:id="rId6"/>
              </a:rPr>
              <a:t>http://www.ieee802.org/1/files/private/ac-rev-drafts/d4/802-1ac-rev-d4-0.pdf</a:t>
            </a:r>
            <a:endParaRPr lang="en-US" dirty="0"/>
          </a:p>
          <a:p>
            <a:pPr>
              <a:lnSpc>
                <a:spcPct val="80000"/>
              </a:lnSpc>
            </a:pPr>
            <a:r>
              <a:rPr lang="en-US" sz="1800" b="0" dirty="0" smtClean="0"/>
              <a:t>(Note: you can use 802.1 or 802.11 credential to access either members site.)</a:t>
            </a:r>
            <a:endParaRPr lang="en-US" sz="1800" b="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err="1" smtClean="0">
                <a:latin typeface="Arial" charset="0"/>
              </a:rPr>
              <a:t>Daejeon</a:t>
            </a:r>
            <a:r>
              <a:rPr lang="en-US" sz="2800" dirty="0" smtClean="0">
                <a:latin typeface="Arial" charset="0"/>
              </a:rPr>
              <a:t>, Korea</a:t>
            </a:r>
            <a:endParaRPr lang="en-US" sz="2800" dirty="0">
              <a:latin typeface="Arial" charset="0"/>
            </a:endParaRPr>
          </a:p>
          <a:p>
            <a:pPr algn="ctr">
              <a:lnSpc>
                <a:spcPct val="90000"/>
              </a:lnSpc>
              <a:buFontTx/>
              <a:buNone/>
            </a:pPr>
            <a:r>
              <a:rPr lang="en-US" sz="2800" dirty="0" smtClean="0">
                <a:latin typeface="Arial" charset="0"/>
              </a:rPr>
              <a:t>8-11 May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533400"/>
          </a:xfrm>
        </p:spPr>
        <p:txBody>
          <a:bodyPr/>
          <a:lstStyle/>
          <a:p>
            <a:r>
              <a:rPr lang="en-US" sz="2800" dirty="0"/>
              <a:t>Venue</a:t>
            </a:r>
            <a:endParaRPr lang="en-US" dirty="0"/>
          </a:p>
        </p:txBody>
      </p:sp>
      <p:sp>
        <p:nvSpPr>
          <p:cNvPr id="10" name="Rectangle 5"/>
          <p:cNvSpPr>
            <a:spLocks noGrp="1" noChangeArrowheads="1"/>
          </p:cNvSpPr>
          <p:nvPr>
            <p:ph type="subTitle" idx="1"/>
          </p:nvPr>
        </p:nvSpPr>
        <p:spPr>
          <a:xfrm>
            <a:off x="685800" y="5943600"/>
            <a:ext cx="7772400" cy="457200"/>
          </a:xfrm>
        </p:spPr>
        <p:txBody>
          <a:bodyPr/>
          <a:lstStyle/>
          <a:p>
            <a:r>
              <a:rPr lang="en-US" dirty="0" err="1" smtClean="0">
                <a:latin typeface="Arial"/>
                <a:cs typeface="Arial"/>
              </a:rPr>
              <a:t>Daejeon</a:t>
            </a:r>
            <a:r>
              <a:rPr lang="en-US" dirty="0" smtClean="0">
                <a:latin typeface="Arial"/>
                <a:cs typeface="Arial"/>
              </a:rPr>
              <a:t> Convention Center, </a:t>
            </a:r>
            <a:r>
              <a:rPr lang="en-US" dirty="0" err="1" smtClean="0">
                <a:latin typeface="Arial"/>
                <a:cs typeface="Arial"/>
              </a:rPr>
              <a:t>Daejeon</a:t>
            </a:r>
            <a:r>
              <a:rPr lang="en-US" dirty="0" smtClean="0">
                <a:latin typeface="Arial"/>
                <a:cs typeface="Arial"/>
              </a:rPr>
              <a:t>, Korea</a:t>
            </a:r>
            <a:endParaRPr lang="en-US" dirty="0">
              <a:latin typeface="Arial"/>
              <a:cs typeface="Arial"/>
            </a:endParaRPr>
          </a:p>
        </p:txBody>
      </p:sp>
      <p:pic>
        <p:nvPicPr>
          <p:cNvPr id="9" name="Picture 8"/>
          <p:cNvPicPr>
            <a:picLocks noChangeAspect="1"/>
          </p:cNvPicPr>
          <p:nvPr/>
        </p:nvPicPr>
        <p:blipFill>
          <a:blip r:embed="rId3"/>
          <a:stretch>
            <a:fillRect/>
          </a:stretch>
        </p:blipFill>
        <p:spPr>
          <a:xfrm>
            <a:off x="990600" y="1168400"/>
            <a:ext cx="7162800" cy="4775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b="1" dirty="0" smtClean="0">
                <a:solidFill>
                  <a:srgbClr val="008000"/>
                </a:solidFill>
                <a:latin typeface="Arial"/>
                <a:cs typeface="Arial"/>
              </a:rPr>
              <a:t>January 2017 – </a:t>
            </a:r>
            <a:r>
              <a:rPr lang="en-US" sz="2400" b="1" dirty="0">
                <a:solidFill>
                  <a:srgbClr val="008000"/>
                </a:solidFill>
                <a:latin typeface="Arial"/>
                <a:cs typeface="Arial"/>
              </a:rPr>
              <a:t>Sponsor Ballot Pool </a:t>
            </a:r>
            <a:r>
              <a:rPr lang="en-US" sz="2400" b="1" dirty="0" smtClean="0">
                <a:solidFill>
                  <a:srgbClr val="008000"/>
                </a:solidFill>
                <a:latin typeface="Arial"/>
                <a:cs typeface="Arial"/>
              </a:rPr>
              <a:t>Formation Start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January 2017 </a:t>
            </a:r>
            <a:r>
              <a:rPr lang="en-US" sz="2400" b="1" dirty="0">
                <a:solidFill>
                  <a:srgbClr val="008000"/>
                </a:solidFill>
                <a:latin typeface="Arial"/>
                <a:cs typeface="Arial"/>
              </a:rPr>
              <a:t>– MEC/MDR </a:t>
            </a:r>
            <a:r>
              <a:rPr lang="en-US" sz="2400" b="1" dirty="0" smtClean="0">
                <a:solidFill>
                  <a:srgbClr val="008000"/>
                </a:solidFill>
                <a:latin typeface="Arial"/>
                <a:cs typeface="Arial"/>
              </a:rPr>
              <a:t>Initiated</a:t>
            </a:r>
          </a:p>
          <a:p>
            <a:pPr lvl="1">
              <a:lnSpc>
                <a:spcPct val="80000"/>
              </a:lnSpc>
            </a:pPr>
            <a:r>
              <a:rPr lang="en-US" sz="2400" b="1" dirty="0" smtClean="0">
                <a:solidFill>
                  <a:srgbClr val="008000"/>
                </a:solidFill>
                <a:latin typeface="Arial"/>
                <a:cs typeface="Arial"/>
              </a:rPr>
              <a:t>(March 2017 </a:t>
            </a:r>
            <a:r>
              <a:rPr lang="mr-IN" sz="2400" b="1" dirty="0" smtClean="0">
                <a:solidFill>
                  <a:srgbClr val="008000"/>
                </a:solidFill>
                <a:latin typeface="Arial"/>
                <a:cs typeface="Arial"/>
              </a:rPr>
              <a:t>–</a:t>
            </a:r>
            <a:r>
              <a:rPr lang="en-US" sz="2400" b="1" dirty="0" smtClean="0">
                <a:solidFill>
                  <a:srgbClr val="008000"/>
                </a:solidFill>
                <a:latin typeface="Arial"/>
                <a:cs typeface="Arial"/>
              </a:rPr>
              <a:t> Sponsor Ballot Pool </a:t>
            </a:r>
            <a:r>
              <a:rPr lang="en-US" sz="2400" b="1" dirty="0">
                <a:solidFill>
                  <a:srgbClr val="008000"/>
                </a:solidFill>
                <a:latin typeface="Arial"/>
                <a:cs typeface="Arial"/>
              </a:rPr>
              <a:t>F</a:t>
            </a:r>
            <a:r>
              <a:rPr lang="en-US" sz="2400" b="1" dirty="0" smtClean="0">
                <a:solidFill>
                  <a:srgbClr val="008000"/>
                </a:solidFill>
                <a:latin typeface="Arial"/>
                <a:cs typeface="Arial"/>
              </a:rPr>
              <a:t>ormation and MEC/MDR Completed)</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May 2017 – </a:t>
            </a:r>
            <a:r>
              <a:rPr lang="en-US" sz="2400" b="1" dirty="0">
                <a:solidFill>
                  <a:srgbClr val="008000"/>
                </a:solidFill>
                <a:latin typeface="Arial"/>
                <a:cs typeface="Arial"/>
              </a:rPr>
              <a:t>Initial Sponsor Ballot</a:t>
            </a:r>
          </a:p>
          <a:p>
            <a:pPr lvl="1">
              <a:lnSpc>
                <a:spcPct val="80000"/>
              </a:lnSpc>
            </a:pPr>
            <a:r>
              <a:rPr lang="en-US" sz="2400" dirty="0" smtClean="0"/>
              <a:t>September 2017 </a:t>
            </a:r>
            <a:r>
              <a:rPr lang="en-US" sz="2400" dirty="0"/>
              <a:t>– Sponsor Recirculation</a:t>
            </a:r>
          </a:p>
          <a:p>
            <a:pPr lvl="1">
              <a:lnSpc>
                <a:spcPct val="80000"/>
              </a:lnSpc>
            </a:pPr>
            <a:r>
              <a:rPr lang="en-US" sz="2400" dirty="0" smtClean="0"/>
              <a:t>December 2017– </a:t>
            </a:r>
            <a:r>
              <a:rPr lang="en-US" sz="2400" dirty="0"/>
              <a:t>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53562436"/>
              </p:ext>
            </p:extLst>
          </p:nvPr>
        </p:nvGraphicFramePr>
        <p:xfrm>
          <a:off x="762000" y="2819400"/>
          <a:ext cx="7696199" cy="1754780"/>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strike="noStrike" dirty="0" smtClean="0"/>
                        <a:t>Thursday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strike="noStrike" dirty="0" smtClean="0"/>
                        <a:t>Thursday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8 May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r>
              <a:rPr lang="en-US" b="0" dirty="0"/>
              <a:t>.</a:t>
            </a:r>
            <a:r>
              <a:rPr lang="en-US" b="0" dirty="0" smtClean="0"/>
              <a:t>.</a:t>
            </a:r>
          </a:p>
          <a:p>
            <a:pPr>
              <a:lnSpc>
                <a:spcPct val="80000"/>
              </a:lnSpc>
            </a:pPr>
            <a:r>
              <a:rPr lang="en-US" b="0" dirty="0" smtClean="0"/>
              <a:t>Attendance </a:t>
            </a:r>
            <a:r>
              <a:rPr lang="en-US" b="0" dirty="0"/>
              <a:t>Recording Reminder</a:t>
            </a:r>
          </a:p>
          <a:p>
            <a:pPr>
              <a:lnSpc>
                <a:spcPct val="80000"/>
              </a:lnSpc>
            </a:pPr>
            <a:r>
              <a:rPr lang="en-US" b="0" dirty="0" smtClean="0"/>
              <a:t>Approval of Agenda</a:t>
            </a:r>
          </a:p>
          <a:p>
            <a:pPr>
              <a:lnSpc>
                <a:spcPct val="80000"/>
              </a:lnSpc>
            </a:pPr>
            <a:r>
              <a:rPr lang="en-US" dirty="0" smtClean="0"/>
              <a:t>Moved</a:t>
            </a:r>
            <a:r>
              <a:rPr lang="en-US" dirty="0"/>
              <a:t>, </a:t>
            </a:r>
            <a:r>
              <a:rPr lang="en-US" b="0" dirty="0"/>
              <a:t>to approve </a:t>
            </a:r>
            <a:r>
              <a:rPr lang="en-US" b="0" dirty="0" smtClean="0"/>
              <a:t>11-17</a:t>
            </a:r>
            <a:r>
              <a:rPr lang="en-US" b="0" dirty="0" smtClean="0"/>
              <a:t>/</a:t>
            </a:r>
            <a:r>
              <a:rPr lang="en-US" b="0" dirty="0"/>
              <a:t>0</a:t>
            </a:r>
            <a:r>
              <a:rPr lang="en-US" b="0" dirty="0" smtClean="0"/>
              <a:t>513r0 </a:t>
            </a:r>
            <a:r>
              <a:rPr lang="en-US" b="0" dirty="0" smtClean="0"/>
              <a:t>as </a:t>
            </a:r>
            <a:r>
              <a:rPr lang="en-US" b="0" dirty="0"/>
              <a:t>the minutes of the </a:t>
            </a:r>
            <a:r>
              <a:rPr lang="en-US" b="0" dirty="0" smtClean="0"/>
              <a:t>Vancouver </a:t>
            </a:r>
            <a:r>
              <a:rPr lang="en-US" b="0" dirty="0" err="1" smtClean="0"/>
              <a:t>TGak</a:t>
            </a:r>
            <a:r>
              <a:rPr lang="en-US" b="0" dirty="0" smtClean="0"/>
              <a:t> </a:t>
            </a:r>
            <a:r>
              <a:rPr lang="en-US" b="0" dirty="0"/>
              <a:t>meeting in </a:t>
            </a:r>
            <a:r>
              <a:rPr lang="en-US" b="0" dirty="0" smtClean="0"/>
              <a:t>March.</a:t>
            </a:r>
            <a:endParaRPr lang="en-US" b="0" dirty="0"/>
          </a:p>
          <a:p>
            <a:pPr lvl="1">
              <a:lnSpc>
                <a:spcPct val="80000"/>
              </a:lnSpc>
            </a:pPr>
            <a:r>
              <a:rPr lang="en-US" dirty="0" smtClean="0"/>
              <a:t>Mover:    Seconder:</a:t>
            </a:r>
          </a:p>
          <a:p>
            <a:pPr lvl="1">
              <a:lnSpc>
                <a:spcPct val="80000"/>
              </a:lnSpc>
            </a:pPr>
            <a:r>
              <a:rPr lang="en-US" dirty="0" smtClean="0"/>
              <a:t>Yes:    No:    Abstain: </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8 May 2017</a:t>
            </a:r>
            <a:br>
              <a:rPr lang="en-US" sz="4000" dirty="0">
                <a:latin typeface="Arial" charset="0"/>
                <a:cs typeface="Arial" charset="0"/>
              </a:rPr>
            </a:br>
            <a:r>
              <a:rPr lang="en-US" dirty="0" smtClean="0">
                <a:latin typeface="Arial" charset="0"/>
                <a:cs typeface="Arial" charset="0"/>
              </a:rPr>
              <a:t>16:</a:t>
            </a:r>
            <a:r>
              <a:rPr lang="en-US" dirty="0">
                <a:latin typeface="Arial" charset="0"/>
                <a:cs typeface="Arial" charset="0"/>
              </a:rPr>
              <a:t>00 – </a:t>
            </a:r>
            <a:r>
              <a:rPr lang="en-US" dirty="0" smtClean="0">
                <a:latin typeface="Arial" charset="0"/>
                <a:cs typeface="Arial" charset="0"/>
              </a:rPr>
              <a:t>18:</a:t>
            </a:r>
            <a:r>
              <a:rPr lang="en-US" dirty="0">
                <a:latin typeface="Arial" charset="0"/>
                <a:cs typeface="Arial" charset="0"/>
              </a:rPr>
              <a:t>00</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March </a:t>
            </a:r>
            <a:r>
              <a:rPr lang="en-US" b="0" dirty="0" err="1" smtClean="0"/>
              <a:t>TGak</a:t>
            </a:r>
            <a:r>
              <a:rPr lang="en-US" b="0" dirty="0" smtClean="0"/>
              <a:t> </a:t>
            </a:r>
            <a:r>
              <a:rPr lang="en-US" b="0" dirty="0"/>
              <a:t>meeting:</a:t>
            </a:r>
          </a:p>
          <a:p>
            <a:pPr lvl="1">
              <a:lnSpc>
                <a:spcPct val="80000"/>
              </a:lnSpc>
            </a:pPr>
            <a:r>
              <a:rPr lang="en-US" dirty="0" smtClean="0"/>
              <a:t>3 April: 11-17/</a:t>
            </a:r>
            <a:r>
              <a:rPr lang="en-US" dirty="0" smtClean="0"/>
              <a:t>0568r0</a:t>
            </a:r>
            <a:endParaRPr lang="en-US" dirty="0" smtClean="0"/>
          </a:p>
          <a:p>
            <a:pPr lvl="1">
              <a:lnSpc>
                <a:spcPct val="80000"/>
              </a:lnSpc>
            </a:pPr>
            <a:r>
              <a:rPr lang="en-US" dirty="0" smtClean="0"/>
              <a:t>10 April: </a:t>
            </a:r>
            <a:r>
              <a:rPr lang="en-US" dirty="0" smtClean="0"/>
              <a:t>Cancelled</a:t>
            </a:r>
            <a:endParaRPr lang="en-US" dirty="0" smtClean="0"/>
          </a:p>
          <a:p>
            <a:pPr lvl="1">
              <a:lnSpc>
                <a:spcPct val="80000"/>
              </a:lnSpc>
            </a:pPr>
            <a:r>
              <a:rPr lang="en-US" dirty="0" smtClean="0"/>
              <a:t>17 April: </a:t>
            </a:r>
            <a:r>
              <a:rPr lang="en-US" dirty="0" smtClean="0"/>
              <a:t>Cancelled</a:t>
            </a:r>
            <a:endParaRPr lang="en-US" dirty="0" smtClean="0"/>
          </a:p>
          <a:p>
            <a:pPr lvl="1">
              <a:lnSpc>
                <a:spcPct val="80000"/>
              </a:lnSpc>
            </a:pPr>
            <a:r>
              <a:rPr lang="en-US" dirty="0"/>
              <a:t>Mover:    Seconder:</a:t>
            </a:r>
          </a:p>
          <a:p>
            <a:pPr lvl="1">
              <a:lnSpc>
                <a:spcPct val="80000"/>
              </a:lnSpc>
            </a:pPr>
            <a:r>
              <a:rPr lang="en-US" dirty="0"/>
              <a:t>Yes:    No:    Abstain: </a:t>
            </a:r>
          </a:p>
          <a:p>
            <a:pPr>
              <a:lnSpc>
                <a:spcPct val="80000"/>
              </a:lnSpc>
            </a:pPr>
            <a:endParaRPr lang="en-US" b="0" dirty="0" smtClean="0"/>
          </a:p>
          <a:p>
            <a:pPr>
              <a:lnSpc>
                <a:spcPct val="80000"/>
              </a:lnSpc>
            </a:pPr>
            <a:r>
              <a:rPr lang="en-US" b="0" dirty="0"/>
              <a:t>Presentations, motions, and discussion to resolve comments and improve the </a:t>
            </a:r>
            <a:r>
              <a:rPr lang="en-US" b="0" dirty="0" err="1"/>
              <a:t>TGak</a:t>
            </a:r>
            <a:r>
              <a:rPr lang="en-US" b="0" dirty="0"/>
              <a:t> Draft</a:t>
            </a:r>
          </a:p>
          <a:p>
            <a:pPr>
              <a:lnSpc>
                <a:spcPct val="80000"/>
              </a:lnSpc>
            </a:pPr>
            <a:endParaRPr lang="en-US" b="0" dirty="0"/>
          </a:p>
          <a:p>
            <a:pPr>
              <a:lnSpc>
                <a:spcPct val="80000"/>
              </a:lnSpc>
            </a:pPr>
            <a:r>
              <a:rPr lang="en-US" dirty="0"/>
              <a:t>Recess until </a:t>
            </a:r>
            <a:r>
              <a:rPr lang="en-US" dirty="0" smtClean="0"/>
              <a:t>13:30 </a:t>
            </a:r>
            <a:r>
              <a:rPr lang="en-US" dirty="0"/>
              <a:t>Thursday</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128840</TotalTime>
  <Words>1916</Words>
  <Application>Microsoft Macintosh PowerPoint</Application>
  <PresentationFormat>On-screen Show (4:3)</PresentationFormat>
  <Paragraphs>256</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May 2017 802.11ak Agenda</vt:lpstr>
      <vt:lpstr>IEEE 802.11ak/GLK: Enhancements For Transit Links Within Bridged Networks</vt:lpstr>
      <vt:lpstr>Venue</vt:lpstr>
      <vt:lpstr>TGak Timeline</vt:lpstr>
      <vt:lpstr>Sessions</vt:lpstr>
      <vt:lpstr>Monday, 8 May 2017 16:00 – 18:00</vt:lpstr>
      <vt:lpstr>Monday, 8 May 2017 16:00 – 18:00</vt:lpstr>
      <vt:lpstr>Participants, Patents, and Duty to Inform</vt:lpstr>
      <vt:lpstr>Patent Related Links</vt:lpstr>
      <vt:lpstr>Call for Potentially Essential Patents</vt:lpstr>
      <vt:lpstr>Participation in IEEE 802 Meetings</vt:lpstr>
      <vt:lpstr>Other Guidelines for IEEE WG Meetings</vt:lpstr>
      <vt:lpstr>Thursday, 11 May 2017 13:30–15:30</vt:lpstr>
      <vt:lpstr>Thursday, 11 May 2017 16:00–18:00</vt:lpstr>
      <vt:lpstr>Thursday, 11 May 2017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1488</cp:revision>
  <cp:lastPrinted>2016-06-15T02:09:12Z</cp:lastPrinted>
  <dcterms:created xsi:type="dcterms:W3CDTF">2006-12-04T03:46:13Z</dcterms:created>
  <dcterms:modified xsi:type="dcterms:W3CDTF">2017-05-01T20:50:46Z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