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18" r:id="rId4"/>
    <p:sldId id="316" r:id="rId5"/>
    <p:sldId id="313" r:id="rId6"/>
    <p:sldId id="317" r:id="rId7"/>
    <p:sldId id="319" r:id="rId8"/>
    <p:sldId id="314" r:id="rId9"/>
    <p:sldId id="31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>
        <p:scale>
          <a:sx n="110" d="100"/>
          <a:sy n="110" d="100"/>
        </p:scale>
        <p:origin x="-2076" y="-1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802.11-17/0540r0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MIMO </a:t>
            </a:r>
            <a:r>
              <a:rPr lang="en-US" altLang="ja-JP" dirty="0"/>
              <a:t>phase of </a:t>
            </a:r>
            <a:r>
              <a:rPr lang="en-US" altLang="ja-JP" dirty="0" smtClean="0"/>
              <a:t>SU-MIMO and MU-MIMO </a:t>
            </a:r>
            <a:r>
              <a:rPr lang="en-US" altLang="ja-JP" dirty="0" err="1"/>
              <a:t>Beamforming</a:t>
            </a:r>
            <a:r>
              <a:rPr lang="en-US" altLang="ja-JP" dirty="0"/>
              <a:t> 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2017-04-05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SU-MIMO </a:t>
            </a:r>
            <a:r>
              <a:rPr lang="en-US" altLang="ja-JP" sz="2800" dirty="0" smtClean="0"/>
              <a:t>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1800" b="0" dirty="0" smtClean="0"/>
              <a:t>The MIMO </a:t>
            </a:r>
            <a:r>
              <a:rPr lang="en-SG" sz="1800" b="0" dirty="0"/>
              <a:t>phase </a:t>
            </a:r>
            <a:r>
              <a:rPr lang="en-SG" sz="1800" b="0" dirty="0" smtClean="0"/>
              <a:t>of </a:t>
            </a:r>
            <a:r>
              <a:rPr lang="en-US" sz="1800" b="0" dirty="0" smtClean="0"/>
              <a:t>SU-MIMO </a:t>
            </a:r>
            <a:r>
              <a:rPr lang="en-US" sz="1800" b="0" dirty="0" err="1" smtClean="0"/>
              <a:t>beamforming</a:t>
            </a:r>
            <a:r>
              <a:rPr lang="en-US" sz="1800" b="0" dirty="0" smtClean="0"/>
              <a:t> e</a:t>
            </a:r>
            <a:r>
              <a:rPr lang="en-SG" sz="1600" b="0" dirty="0" err="1" smtClean="0"/>
              <a:t>nables</a:t>
            </a:r>
            <a:r>
              <a:rPr lang="en-SG" sz="1600" b="0" dirty="0" smtClean="0"/>
              <a:t> </a:t>
            </a:r>
            <a:r>
              <a:rPr lang="en-SG" sz="1600" b="0" dirty="0"/>
              <a:t>the training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to determine best combinations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for SU-MIMO </a:t>
            </a:r>
            <a:r>
              <a:rPr lang="en-SG" sz="1600" b="0" dirty="0" smtClean="0"/>
              <a:t>operation, which comprises of three </a:t>
            </a:r>
            <a:r>
              <a:rPr lang="en-SG" sz="1600" b="0" dirty="0" err="1" smtClean="0"/>
              <a:t>subphases</a:t>
            </a:r>
            <a:r>
              <a:rPr lang="en-SG" sz="1600" b="0" dirty="0" smtClean="0"/>
              <a:t> [1]: </a:t>
            </a:r>
          </a:p>
          <a:p>
            <a:pPr lvl="1"/>
            <a:r>
              <a:rPr lang="en-US" sz="1600" dirty="0" smtClean="0"/>
              <a:t>SU-MIMO Setup (based on MIMO Setup frame)</a:t>
            </a:r>
          </a:p>
          <a:p>
            <a:pPr lvl="1"/>
            <a:r>
              <a:rPr lang="en-US" sz="1600" dirty="0" smtClean="0"/>
              <a:t>Initiator/Responder SU-MIMO Training </a:t>
            </a:r>
            <a:r>
              <a:rPr lang="en-US" sz="1600" dirty="0"/>
              <a:t>(based on EDMG BRP-RX/TX packet)</a:t>
            </a:r>
            <a:endParaRPr lang="en-US" sz="1600" dirty="0" smtClean="0"/>
          </a:p>
          <a:p>
            <a:pPr lvl="1"/>
            <a:r>
              <a:rPr lang="en-US" sz="1600" dirty="0" smtClean="0"/>
              <a:t>SU-MIMO Feedback (based on MIMO Feedback frame)</a:t>
            </a:r>
            <a:endParaRPr lang="en-SG" sz="16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87478"/>
              </p:ext>
            </p:extLst>
          </p:nvPr>
        </p:nvGraphicFramePr>
        <p:xfrm>
          <a:off x="1447800" y="3657600"/>
          <a:ext cx="6089012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3" imgW="6814644" imgH="2458620" progId="Visio.Drawing.11">
                  <p:embed/>
                </p:oleObj>
              </mc:Choice>
              <mc:Fallback>
                <p:oleObj name="Visio" r:id="rId3" imgW="6814644" imgH="245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6089012" cy="2232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</a:t>
            </a:r>
            <a:r>
              <a:rPr lang="en-US" altLang="ja-JP" sz="2800" dirty="0" smtClean="0"/>
              <a:t>MU-MIMO 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The MIMO phase of MU-MIMO </a:t>
            </a:r>
            <a:r>
              <a:rPr lang="en-US" sz="1600" b="0" dirty="0" err="1"/>
              <a:t>beamforming</a:t>
            </a:r>
            <a:r>
              <a:rPr lang="en-US" sz="1600" b="0" dirty="0"/>
              <a:t> </a:t>
            </a:r>
            <a:r>
              <a:rPr lang="en-SG" sz="1600" b="0" dirty="0"/>
              <a:t>enables the training of transmit sectors and antennas of initiator and receive sectors and antennas of each responder intended to be part of MU group to determine best MU-MIMO configuration, which comprises of four </a:t>
            </a:r>
            <a:r>
              <a:rPr lang="en-SG" sz="1600" b="0" dirty="0" err="1"/>
              <a:t>subphases</a:t>
            </a:r>
            <a:r>
              <a:rPr lang="en-SG" sz="1600" b="0" dirty="0"/>
              <a:t> [1]: </a:t>
            </a:r>
          </a:p>
          <a:p>
            <a:pPr lvl="1"/>
            <a:r>
              <a:rPr lang="en-US" sz="1400" dirty="0"/>
              <a:t>MU-MIMO BF Setup (based on BF Setup frame)</a:t>
            </a:r>
          </a:p>
          <a:p>
            <a:pPr lvl="1"/>
            <a:r>
              <a:rPr lang="en-US" sz="1400" dirty="0"/>
              <a:t>MU-MIMO BF Training (based on EDMG BRP-RX/TX packet)</a:t>
            </a:r>
          </a:p>
          <a:p>
            <a:pPr lvl="1"/>
            <a:r>
              <a:rPr lang="en-US" sz="1400" dirty="0"/>
              <a:t>MU-MIMO FB Poll (based on BF Poll frame and BF Feedback frame)</a:t>
            </a:r>
          </a:p>
          <a:p>
            <a:pPr lvl="1"/>
            <a:r>
              <a:rPr lang="en-US" sz="1400" dirty="0"/>
              <a:t>MU-MIMO Selection (based on BF Selection frame)</a:t>
            </a:r>
            <a:endParaRPr lang="en-SG" sz="1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557328"/>
              </p:ext>
            </p:extLst>
          </p:nvPr>
        </p:nvGraphicFramePr>
        <p:xfrm>
          <a:off x="1828800" y="3810000"/>
          <a:ext cx="57658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7200701" imgH="2644091" progId="Visio.Drawing.15">
                  <p:embed/>
                </p:oleObj>
              </mc:Choice>
              <mc:Fallback>
                <p:oleObj r:id="rId3" imgW="7200701" imgH="2644091" progId="Visio.Drawing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57658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32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609600" y="1295400"/>
            <a:ext cx="79248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1800" b="0" u="sng" dirty="0"/>
              <a:t>Problem statement</a:t>
            </a:r>
            <a:r>
              <a:rPr lang="en-US" sz="1800" b="0" dirty="0"/>
              <a:t>: Different terminologies are used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BF, which may cause unnecessary confusion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Setup </a:t>
            </a:r>
            <a:r>
              <a:rPr lang="en-US" sz="1400" dirty="0" err="1"/>
              <a:t>v.s</a:t>
            </a:r>
            <a:r>
              <a:rPr lang="en-US" sz="1400" dirty="0"/>
              <a:t>. MU-MIMO BF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Training </a:t>
            </a:r>
            <a:r>
              <a:rPr lang="en-US" sz="1400" dirty="0" err="1"/>
              <a:t>v.s</a:t>
            </a:r>
            <a:r>
              <a:rPr lang="en-US" sz="1400" dirty="0"/>
              <a:t>. MU-MIMO BF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Feedback </a:t>
            </a:r>
            <a:r>
              <a:rPr lang="en-US" sz="1400" dirty="0" err="1"/>
              <a:t>v.s</a:t>
            </a:r>
            <a:r>
              <a:rPr lang="en-US" sz="1400" dirty="0"/>
              <a:t>. MU-MIMO FB Poll </a:t>
            </a:r>
          </a:p>
          <a:p>
            <a:pPr lvl="0"/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Unify terminologies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Feedback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Rename the </a:t>
            </a:r>
            <a:r>
              <a:rPr lang="en-US" sz="1800" b="0" dirty="0">
                <a:solidFill>
                  <a:srgbClr val="7030A0"/>
                </a:solidFill>
              </a:rPr>
              <a:t>MU-MIMO Selection </a:t>
            </a:r>
            <a:r>
              <a:rPr lang="en-US" sz="1800" b="0" dirty="0" err="1"/>
              <a:t>subphase</a:t>
            </a:r>
            <a:r>
              <a:rPr lang="en-US" sz="1800" b="0" dirty="0"/>
              <a:t> to the </a:t>
            </a:r>
            <a:r>
              <a:rPr lang="en-US" sz="1800" b="0" dirty="0">
                <a:solidFill>
                  <a:srgbClr val="FF0000"/>
                </a:solidFill>
              </a:rPr>
              <a:t>MU-MIMO BF Selection</a:t>
            </a:r>
            <a:r>
              <a:rPr lang="en-US" sz="1800" b="0" dirty="0"/>
              <a:t> </a:t>
            </a:r>
            <a:r>
              <a:rPr lang="en-US" sz="1800" b="0" dirty="0" err="1"/>
              <a:t>subphase</a:t>
            </a:r>
            <a:r>
              <a:rPr lang="en-US" sz="1800" b="0" dirty="0"/>
              <a:t> in order to keep similar naming convention to other </a:t>
            </a:r>
            <a:r>
              <a:rPr lang="en-US" sz="1800" b="0" dirty="0" err="1"/>
              <a:t>subphases</a:t>
            </a:r>
            <a:r>
              <a:rPr lang="en-US" sz="1800" b="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SG" sz="1100" dirty="0"/>
          </a:p>
        </p:txBody>
      </p:sp>
    </p:spTree>
    <p:extLst>
      <p:ext uri="{BB962C8B-B14F-4D97-AF65-F5344CB8AC3E}">
        <p14:creationId xmlns:p14="http://schemas.microsoft.com/office/powerpoint/2010/main" val="179394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2000" b="0" u="sng" dirty="0"/>
              <a:t>Problem statement</a:t>
            </a:r>
            <a:r>
              <a:rPr lang="en-US" sz="2000" b="0" dirty="0"/>
              <a:t>: Different frames are used for similar purposes in the MIMO phase of SU-MIMO BF and MU-MIMO BF, which increases specification complexity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Setup:  MIMO Setup frame </a:t>
            </a:r>
            <a:r>
              <a:rPr lang="en-US" sz="1600" dirty="0" err="1"/>
              <a:t>v.s</a:t>
            </a:r>
            <a:r>
              <a:rPr lang="en-US" sz="1600" dirty="0"/>
              <a:t>. BF Setup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Feedback: MIMO Feedback frame </a:t>
            </a:r>
            <a:r>
              <a:rPr lang="en-US" sz="1600" dirty="0" err="1"/>
              <a:t>v.s</a:t>
            </a:r>
            <a:r>
              <a:rPr lang="en-US" sz="1600" dirty="0"/>
              <a:t>. BF Feedback frame </a:t>
            </a:r>
          </a:p>
          <a:p>
            <a:pPr lvl="0"/>
            <a:endParaRPr lang="en-US" sz="2000" b="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0" dirty="0"/>
              <a:t>Unify frames used for similar purposes in the MIMO phase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 (based on </a:t>
            </a:r>
            <a:r>
              <a:rPr lang="en-US" sz="1600" dirty="0">
                <a:solidFill>
                  <a:srgbClr val="FF0000"/>
                </a:solidFill>
              </a:rPr>
              <a:t>MIMO BF Setup</a:t>
            </a:r>
            <a:r>
              <a:rPr lang="en-US" sz="1600" dirty="0"/>
              <a:t> frame)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 (based on </a:t>
            </a:r>
            <a:r>
              <a:rPr lang="en-US" sz="1600" dirty="0">
                <a:solidFill>
                  <a:srgbClr val="FF0000"/>
                </a:solidFill>
              </a:rPr>
              <a:t>MIMO BF Feedback </a:t>
            </a:r>
            <a:r>
              <a:rPr lang="en-US" sz="1600" dirty="0"/>
              <a:t>frame) 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Rename the </a:t>
            </a:r>
            <a:r>
              <a:rPr lang="en-US" sz="2000" b="0" dirty="0">
                <a:solidFill>
                  <a:srgbClr val="7030A0"/>
                </a:solidFill>
              </a:rPr>
              <a:t>FB Poll </a:t>
            </a:r>
            <a:r>
              <a:rPr lang="en-US" sz="2000" b="0" dirty="0"/>
              <a:t>frame to </a:t>
            </a:r>
            <a:r>
              <a:rPr lang="en-US" sz="2000" b="0" dirty="0">
                <a:solidFill>
                  <a:srgbClr val="FF0000"/>
                </a:solidFill>
              </a:rPr>
              <a:t>MIMO BF Feedback Poll </a:t>
            </a:r>
            <a:r>
              <a:rPr lang="en-US" sz="2000" b="0" dirty="0"/>
              <a:t>frame and the </a:t>
            </a:r>
            <a:r>
              <a:rPr lang="en-US" sz="2000" b="0" dirty="0">
                <a:solidFill>
                  <a:srgbClr val="7030A0"/>
                </a:solidFill>
              </a:rPr>
              <a:t>BF Selection</a:t>
            </a:r>
            <a:r>
              <a:rPr lang="en-US" sz="2000" b="0" dirty="0"/>
              <a:t> frame to </a:t>
            </a:r>
            <a:r>
              <a:rPr lang="en-US" sz="2000" b="0" dirty="0">
                <a:solidFill>
                  <a:srgbClr val="FF0000"/>
                </a:solidFill>
              </a:rPr>
              <a:t>MIMO BF Selection </a:t>
            </a:r>
            <a:r>
              <a:rPr lang="en-US" sz="2000" b="0" dirty="0"/>
              <a:t>frame used in MU-MIMO BF in order to keep similar naming convention to other frames</a:t>
            </a:r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8" name="TextBox 17"/>
          <p:cNvSpPr txBox="1"/>
          <p:nvPr/>
        </p:nvSpPr>
        <p:spPr>
          <a:xfrm>
            <a:off x="1764267" y="5373216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SU-MIMO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04771"/>
              </p:ext>
            </p:extLst>
          </p:nvPr>
        </p:nvGraphicFramePr>
        <p:xfrm>
          <a:off x="262731" y="1916832"/>
          <a:ext cx="8618538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7120704" imgH="2404620" progId="Visio.Drawing.11">
                  <p:embed/>
                </p:oleObj>
              </mc:Choice>
              <mc:Fallback>
                <p:oleObj name="Visio" r:id="rId3" imgW="7120704" imgH="240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" y="1916832"/>
                        <a:ext cx="8618538" cy="295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2" name="TextBox 11"/>
          <p:cNvSpPr txBox="1"/>
          <p:nvPr/>
        </p:nvSpPr>
        <p:spPr>
          <a:xfrm>
            <a:off x="1764267" y="5559623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MU-MIMO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98600"/>
              </p:ext>
            </p:extLst>
          </p:nvPr>
        </p:nvGraphicFramePr>
        <p:xfrm>
          <a:off x="361539" y="1743199"/>
          <a:ext cx="8420921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Visio" r:id="rId3" imgW="7156632" imgH="2962710" progId="Visio.Drawing.11">
                  <p:embed/>
                </p:oleObj>
              </mc:Choice>
              <mc:Fallback>
                <p:oleObj name="Visio" r:id="rId3" imgW="7156632" imgH="29627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39" y="1743199"/>
                        <a:ext cx="8420921" cy="3528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78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altLang="ja-JP" b="0" dirty="0"/>
              <a:t>Do you agree to incorporate the proposed changes on the MIMO phase of SU-MIMO </a:t>
            </a:r>
            <a:r>
              <a:rPr lang="en-SG" altLang="ja-JP" b="0" dirty="0" err="1"/>
              <a:t>beamforming</a:t>
            </a:r>
            <a:r>
              <a:rPr lang="en-SG" altLang="ja-JP" b="0" dirty="0"/>
              <a:t> and MU-MIMO </a:t>
            </a:r>
            <a:r>
              <a:rPr lang="en-SG" altLang="ja-JP" b="0" dirty="0" err="1"/>
              <a:t>beamforming</a:t>
            </a:r>
            <a:r>
              <a:rPr lang="en-SG" altLang="ja-JP" b="0" dirty="0" smtClean="0"/>
              <a:t> </a:t>
            </a:r>
            <a:r>
              <a:rPr lang="en-SG" altLang="ja-JP" b="0" dirty="0"/>
              <a:t>as shown in </a:t>
            </a:r>
            <a:r>
              <a:rPr lang="en-US" b="0" dirty="0"/>
              <a:t>IEEE </a:t>
            </a:r>
            <a:r>
              <a:rPr lang="en-US" b="0" dirty="0" smtClean="0"/>
              <a:t>802.11-17/0541r1</a:t>
            </a:r>
            <a:r>
              <a:rPr lang="en-SG" altLang="ja-JP" b="0" dirty="0" smtClean="0"/>
              <a:t> </a:t>
            </a:r>
            <a:r>
              <a:rPr lang="en-SG" altLang="ja-JP" b="0" dirty="0"/>
              <a:t>into the next draft 11ay specification? </a:t>
            </a:r>
          </a:p>
          <a:p>
            <a:endParaRPr lang="en-SG" altLang="ja-JP" b="0" dirty="0"/>
          </a:p>
          <a:p>
            <a:pPr lvl="1"/>
            <a:r>
              <a:rPr lang="en-US" altLang="ja-JP" sz="2000" dirty="0" smtClean="0"/>
              <a:t>Y</a:t>
            </a:r>
            <a:endParaRPr lang="en-US" altLang="ja-JP" sz="2000" dirty="0"/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 smtClean="0"/>
              <a:t>[1</a:t>
            </a:r>
            <a:r>
              <a:rPr lang="en-US" altLang="ja-JP" b="0" dirty="0"/>
              <a:t>] </a:t>
            </a:r>
            <a:r>
              <a:rPr lang="en-US" altLang="ja-JP" b="0" dirty="0" smtClean="0"/>
              <a:t>Draft P802.11ay_D0.3</a:t>
            </a:r>
            <a:endParaRPr lang="en-US" altLang="ja-JP" b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2017</a:t>
            </a:r>
            <a:endParaRPr lang="en-US" altLang="ko-K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37017</TotalTime>
  <Words>542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Visio</vt:lpstr>
      <vt:lpstr>Visio.Drawing.15</vt:lpstr>
      <vt:lpstr>MIMO phase of SU-MIMO and MU-MIMO Beamforming </vt:lpstr>
      <vt:lpstr>Background: MIMO phase of SU-MIMO BF</vt:lpstr>
      <vt:lpstr>Background: MIMO phase of MU-MIMO BF</vt:lpstr>
      <vt:lpstr>Proposal</vt:lpstr>
      <vt:lpstr>Proposal (cont.)</vt:lpstr>
      <vt:lpstr>Proposal (cont.)</vt:lpstr>
      <vt:lpstr>Proposal (cont.)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2218</cp:revision>
  <cp:lastPrinted>2014-11-04T15:04:57Z</cp:lastPrinted>
  <dcterms:created xsi:type="dcterms:W3CDTF">2007-04-17T18:10:23Z</dcterms:created>
  <dcterms:modified xsi:type="dcterms:W3CDTF">2017-04-10T03:37:45Z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