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12" r:id="rId3"/>
    <p:sldId id="318" r:id="rId4"/>
    <p:sldId id="316" r:id="rId5"/>
    <p:sldId id="313" r:id="rId6"/>
    <p:sldId id="317" r:id="rId7"/>
    <p:sldId id="319" r:id="rId8"/>
    <p:sldId id="314" r:id="rId9"/>
    <p:sldId id="315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E38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>
        <p:scale>
          <a:sx n="110" d="100"/>
          <a:sy n="110" d="100"/>
        </p:scale>
        <p:origin x="-2076" y="-1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April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 smtClean="0"/>
              <a:t>  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802.11-17/0540r0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MIMO </a:t>
            </a:r>
            <a:r>
              <a:rPr lang="en-US" altLang="ja-JP" dirty="0"/>
              <a:t>phase of </a:t>
            </a:r>
            <a:r>
              <a:rPr lang="en-US" altLang="ja-JP" dirty="0" smtClean="0"/>
              <a:t>SU-MIMO and MU-MIMO </a:t>
            </a:r>
            <a:r>
              <a:rPr lang="en-US" altLang="ja-JP" dirty="0" err="1"/>
              <a:t>Beamforming</a:t>
            </a:r>
            <a:r>
              <a:rPr lang="en-US" altLang="ja-JP" dirty="0"/>
              <a:t> 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2017-04-05</a:t>
            </a:r>
            <a:endParaRPr lang="en-US" altLang="en-US" sz="2000" b="0" dirty="0" smtClean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36161"/>
              </p:ext>
            </p:extLst>
          </p:nvPr>
        </p:nvGraphicFramePr>
        <p:xfrm>
          <a:off x="546100" y="2743200"/>
          <a:ext cx="7908925" cy="243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4" imgW="8262017" imgH="2543357" progId="Word.Document.8">
                  <p:embed/>
                </p:oleObj>
              </mc:Choice>
              <mc:Fallback>
                <p:oleObj name="Document" r:id="rId4" imgW="8262017" imgH="254335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43200"/>
                        <a:ext cx="7908925" cy="243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78098"/>
          </a:xfrm>
        </p:spPr>
        <p:txBody>
          <a:bodyPr>
            <a:noAutofit/>
          </a:bodyPr>
          <a:lstStyle/>
          <a:p>
            <a:r>
              <a:rPr lang="en-SG" altLang="ja-JP" sz="2800" dirty="0" smtClean="0"/>
              <a:t>Background: </a:t>
            </a:r>
            <a:r>
              <a:rPr lang="en-US" altLang="ja-JP" sz="2800" dirty="0"/>
              <a:t>MIMO phase of SU-MIMO </a:t>
            </a:r>
            <a:r>
              <a:rPr lang="en-US" altLang="ja-JP" sz="2800" dirty="0" smtClean="0"/>
              <a:t>BF</a:t>
            </a:r>
            <a:endParaRPr lang="en-SG" altLang="ja-JP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7" name="Content Placeholder 7"/>
          <p:cNvSpPr>
            <a:spLocks noGrp="1"/>
          </p:cNvSpPr>
          <p:nvPr>
            <p:ph idx="1"/>
          </p:nvPr>
        </p:nvSpPr>
        <p:spPr>
          <a:xfrm>
            <a:off x="228600" y="1447800"/>
            <a:ext cx="8712968" cy="1800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SG" sz="1800" b="0" dirty="0" smtClean="0"/>
              <a:t>The MIMO </a:t>
            </a:r>
            <a:r>
              <a:rPr lang="en-SG" sz="1800" b="0" dirty="0"/>
              <a:t>phase </a:t>
            </a:r>
            <a:r>
              <a:rPr lang="en-SG" sz="1800" b="0" dirty="0" smtClean="0"/>
              <a:t>of </a:t>
            </a:r>
            <a:r>
              <a:rPr lang="en-US" sz="1800" b="0" dirty="0" smtClean="0"/>
              <a:t>SU-MIMO </a:t>
            </a:r>
            <a:r>
              <a:rPr lang="en-US" sz="1800" b="0" dirty="0" err="1" smtClean="0"/>
              <a:t>beamforming</a:t>
            </a:r>
            <a:r>
              <a:rPr lang="en-US" sz="1800" b="0" dirty="0" smtClean="0"/>
              <a:t> e</a:t>
            </a:r>
            <a:r>
              <a:rPr lang="en-SG" sz="1600" b="0" dirty="0" err="1" smtClean="0"/>
              <a:t>nables</a:t>
            </a:r>
            <a:r>
              <a:rPr lang="en-SG" sz="1600" b="0" dirty="0" smtClean="0"/>
              <a:t> </a:t>
            </a:r>
            <a:r>
              <a:rPr lang="en-SG" sz="1600" b="0" dirty="0"/>
              <a:t>the training of transmit and receive sectors and </a:t>
            </a:r>
            <a:r>
              <a:rPr lang="en-SG" sz="1600" b="0" dirty="0" smtClean="0"/>
              <a:t>antennas </a:t>
            </a:r>
            <a:r>
              <a:rPr lang="en-SG" sz="1600" b="0" dirty="0"/>
              <a:t>to determine best combinations of transmit and receive sectors and </a:t>
            </a:r>
            <a:r>
              <a:rPr lang="en-SG" sz="1600" b="0" dirty="0" smtClean="0"/>
              <a:t>antennas </a:t>
            </a:r>
            <a:r>
              <a:rPr lang="en-SG" sz="1600" b="0" dirty="0"/>
              <a:t>for SU-MIMO </a:t>
            </a:r>
            <a:r>
              <a:rPr lang="en-SG" sz="1600" b="0" dirty="0" smtClean="0"/>
              <a:t>operation, which comprises of three </a:t>
            </a:r>
            <a:r>
              <a:rPr lang="en-SG" sz="1600" b="0" dirty="0" err="1" smtClean="0"/>
              <a:t>subphases</a:t>
            </a:r>
            <a:r>
              <a:rPr lang="en-SG" sz="1600" b="0" dirty="0" smtClean="0"/>
              <a:t> [1]: </a:t>
            </a:r>
          </a:p>
          <a:p>
            <a:pPr lvl="1"/>
            <a:r>
              <a:rPr lang="en-US" sz="1600" dirty="0" smtClean="0"/>
              <a:t>SU-MIMO Setup (based on MIMO Setup frame)</a:t>
            </a:r>
          </a:p>
          <a:p>
            <a:pPr lvl="1"/>
            <a:r>
              <a:rPr lang="en-US" sz="1600" dirty="0" smtClean="0"/>
              <a:t>Initiator/Responder SU-MIMO Training </a:t>
            </a:r>
            <a:r>
              <a:rPr lang="en-US" sz="1600" dirty="0"/>
              <a:t>(based on EDMG BRP-RX/TX packet)</a:t>
            </a:r>
            <a:endParaRPr lang="en-US" sz="1600" dirty="0" smtClean="0"/>
          </a:p>
          <a:p>
            <a:pPr lvl="1"/>
            <a:r>
              <a:rPr lang="en-US" sz="1600" dirty="0" smtClean="0"/>
              <a:t>SU-MIMO Feedback (based on MIMO Feedback frame)</a:t>
            </a:r>
            <a:endParaRPr lang="en-SG" sz="1600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387478"/>
              </p:ext>
            </p:extLst>
          </p:nvPr>
        </p:nvGraphicFramePr>
        <p:xfrm>
          <a:off x="1447800" y="3657600"/>
          <a:ext cx="6089012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Visio" r:id="rId3" imgW="6814644" imgH="2458620" progId="Visio.Drawing.11">
                  <p:embed/>
                </p:oleObj>
              </mc:Choice>
              <mc:Fallback>
                <p:oleObj name="Visio" r:id="rId3" imgW="6814644" imgH="245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657600"/>
                        <a:ext cx="6089012" cy="22322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984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78098"/>
          </a:xfrm>
        </p:spPr>
        <p:txBody>
          <a:bodyPr>
            <a:noAutofit/>
          </a:bodyPr>
          <a:lstStyle/>
          <a:p>
            <a:r>
              <a:rPr lang="en-SG" altLang="ja-JP" sz="2800" dirty="0" smtClean="0"/>
              <a:t>Background: </a:t>
            </a:r>
            <a:r>
              <a:rPr lang="en-US" altLang="ja-JP" sz="2800" dirty="0"/>
              <a:t>MIMO phase of </a:t>
            </a:r>
            <a:r>
              <a:rPr lang="en-US" altLang="ja-JP" sz="2800" dirty="0" smtClean="0"/>
              <a:t>MU-MIMO BF</a:t>
            </a:r>
            <a:endParaRPr lang="en-SG" altLang="ja-JP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7" name="Content Placeholder 7"/>
          <p:cNvSpPr>
            <a:spLocks noGrp="1"/>
          </p:cNvSpPr>
          <p:nvPr>
            <p:ph idx="1"/>
          </p:nvPr>
        </p:nvSpPr>
        <p:spPr>
          <a:xfrm>
            <a:off x="228600" y="1447800"/>
            <a:ext cx="8712968" cy="1800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b="0" dirty="0"/>
              <a:t>The MIMO phase of MU-MIMO </a:t>
            </a:r>
            <a:r>
              <a:rPr lang="en-US" sz="1600" b="0" dirty="0" err="1"/>
              <a:t>beamforming</a:t>
            </a:r>
            <a:r>
              <a:rPr lang="en-US" sz="1600" b="0" dirty="0"/>
              <a:t> </a:t>
            </a:r>
            <a:r>
              <a:rPr lang="en-SG" sz="1600" b="0" dirty="0"/>
              <a:t>enables the training of transmit sectors and antennas of initiator and receive sectors and antennas of each responder intended to be part of MU group to determine best MU-MIMO configuration, which comprises of four </a:t>
            </a:r>
            <a:r>
              <a:rPr lang="en-SG" sz="1600" b="0" dirty="0" err="1"/>
              <a:t>subphases</a:t>
            </a:r>
            <a:r>
              <a:rPr lang="en-SG" sz="1600" b="0" dirty="0"/>
              <a:t> [1]: </a:t>
            </a:r>
          </a:p>
          <a:p>
            <a:pPr lvl="1"/>
            <a:r>
              <a:rPr lang="en-US" sz="1400" dirty="0"/>
              <a:t>MU-MIMO BF Setup (based on BF Setup frame)</a:t>
            </a:r>
          </a:p>
          <a:p>
            <a:pPr lvl="1"/>
            <a:r>
              <a:rPr lang="en-US" sz="1400" dirty="0"/>
              <a:t>MU-MIMO BF Training (based on EDMG BRP-RX/TX packet)</a:t>
            </a:r>
          </a:p>
          <a:p>
            <a:pPr lvl="1"/>
            <a:r>
              <a:rPr lang="en-US" sz="1400" dirty="0"/>
              <a:t>MU-MIMO FB Poll (based on BF Poll frame and BF Feedback frame)</a:t>
            </a:r>
          </a:p>
          <a:p>
            <a:pPr lvl="1"/>
            <a:r>
              <a:rPr lang="en-US" sz="1400" dirty="0"/>
              <a:t>MU-MIMO Selection (based on BF Selection frame)</a:t>
            </a:r>
            <a:endParaRPr lang="en-SG" sz="1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557328"/>
              </p:ext>
            </p:extLst>
          </p:nvPr>
        </p:nvGraphicFramePr>
        <p:xfrm>
          <a:off x="1828800" y="3810000"/>
          <a:ext cx="5765800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r:id="rId3" imgW="7200701" imgH="2644091" progId="Visio.Drawing.15">
                  <p:embed/>
                </p:oleObj>
              </mc:Choice>
              <mc:Fallback>
                <p:oleObj r:id="rId3" imgW="7200701" imgH="2644091" progId="Visio.Drawing.15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10000"/>
                        <a:ext cx="5765800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332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SG" altLang="ja-JP" sz="3600" dirty="0"/>
              <a:t>Proposal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609600" y="1295400"/>
            <a:ext cx="79248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Font typeface="Wingdings" panose="05000000000000000000" pitchFamily="2" charset="2"/>
              <a:buChar char="q"/>
            </a:pPr>
            <a:r>
              <a:rPr lang="en-US" sz="1800" b="0" u="sng" dirty="0"/>
              <a:t>Problem statement</a:t>
            </a:r>
            <a:r>
              <a:rPr lang="en-US" sz="1800" b="0" dirty="0"/>
              <a:t>: Different terminologies are used for similar MIMO </a:t>
            </a:r>
            <a:r>
              <a:rPr lang="en-US" sz="1800" b="0" dirty="0" err="1"/>
              <a:t>subphases</a:t>
            </a:r>
            <a:r>
              <a:rPr lang="en-US" sz="1800" b="0" dirty="0"/>
              <a:t> of SU-MIMO BF and MU-MIMO BF, which may cause unnecessary confusion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SU-MIMO Setup </a:t>
            </a:r>
            <a:r>
              <a:rPr lang="en-US" sz="1400" dirty="0" err="1"/>
              <a:t>v.s</a:t>
            </a:r>
            <a:r>
              <a:rPr lang="en-US" sz="1400" dirty="0"/>
              <a:t>. MU-MIMO BF Setup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SU-MIMO Training </a:t>
            </a:r>
            <a:r>
              <a:rPr lang="en-US" sz="1400" dirty="0" err="1"/>
              <a:t>v.s</a:t>
            </a:r>
            <a:r>
              <a:rPr lang="en-US" sz="1400" dirty="0"/>
              <a:t>. MU-MIMO BF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SU-MIMO Feedback </a:t>
            </a:r>
            <a:r>
              <a:rPr lang="en-US" sz="1400" dirty="0" err="1"/>
              <a:t>v.s</a:t>
            </a:r>
            <a:r>
              <a:rPr lang="en-US" sz="1400" dirty="0"/>
              <a:t>. MU-MIMO FB Poll </a:t>
            </a:r>
          </a:p>
          <a:p>
            <a:pPr lvl="0"/>
            <a:endParaRPr lang="en-US" sz="1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Unify terminologies for similar MIMO </a:t>
            </a:r>
            <a:r>
              <a:rPr lang="en-US" sz="1800" b="0" dirty="0" err="1"/>
              <a:t>subphases</a:t>
            </a:r>
            <a:r>
              <a:rPr lang="en-US" sz="1800" b="0" dirty="0"/>
              <a:t> of SU-MIMO BF and MU-MIMO BF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SU/MU-MIMO </a:t>
            </a:r>
            <a:r>
              <a:rPr lang="en-US" sz="1400" dirty="0">
                <a:solidFill>
                  <a:srgbClr val="FF0000"/>
                </a:solidFill>
              </a:rPr>
              <a:t>BF</a:t>
            </a:r>
            <a:r>
              <a:rPr lang="en-US" sz="1400" dirty="0"/>
              <a:t> Setup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SU/MU-MIMO </a:t>
            </a:r>
            <a:r>
              <a:rPr lang="en-US" sz="1400" dirty="0">
                <a:solidFill>
                  <a:srgbClr val="FF0000"/>
                </a:solidFill>
              </a:rPr>
              <a:t>BF</a:t>
            </a:r>
            <a:r>
              <a:rPr lang="en-US" sz="1400" dirty="0"/>
              <a:t>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SU/MU-MIMO </a:t>
            </a:r>
            <a:r>
              <a:rPr lang="en-US" sz="1400" dirty="0">
                <a:solidFill>
                  <a:srgbClr val="FF0000"/>
                </a:solidFill>
              </a:rPr>
              <a:t>BF</a:t>
            </a:r>
            <a:r>
              <a:rPr lang="en-US" sz="1400" dirty="0"/>
              <a:t> Feedback</a:t>
            </a:r>
            <a:endParaRPr lang="en-US" sz="1800" dirty="0"/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Rename the </a:t>
            </a:r>
            <a:r>
              <a:rPr lang="en-US" sz="1800" b="0" dirty="0">
                <a:solidFill>
                  <a:srgbClr val="7030A0"/>
                </a:solidFill>
              </a:rPr>
              <a:t>MU-MIMO Selection </a:t>
            </a:r>
            <a:r>
              <a:rPr lang="en-US" sz="1800" b="0" dirty="0" err="1"/>
              <a:t>subphase</a:t>
            </a:r>
            <a:r>
              <a:rPr lang="en-US" sz="1800" b="0" dirty="0"/>
              <a:t> to the </a:t>
            </a:r>
            <a:r>
              <a:rPr lang="en-US" sz="1800" b="0" dirty="0">
                <a:solidFill>
                  <a:srgbClr val="FF0000"/>
                </a:solidFill>
              </a:rPr>
              <a:t>MU-MIMO BF Selection</a:t>
            </a:r>
            <a:r>
              <a:rPr lang="en-US" sz="1800" b="0" dirty="0"/>
              <a:t> </a:t>
            </a:r>
            <a:r>
              <a:rPr lang="en-US" sz="1800" b="0" dirty="0" err="1"/>
              <a:t>subphase</a:t>
            </a:r>
            <a:r>
              <a:rPr lang="en-US" sz="1800" b="0" dirty="0"/>
              <a:t> in order to keep similar naming convention to other </a:t>
            </a:r>
            <a:r>
              <a:rPr lang="en-US" sz="1800" b="0" dirty="0" err="1"/>
              <a:t>subphases</a:t>
            </a:r>
            <a:r>
              <a:rPr lang="en-US" sz="1800" b="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400" b="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400" b="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SG" sz="1100" dirty="0"/>
          </a:p>
        </p:txBody>
      </p:sp>
    </p:spTree>
    <p:extLst>
      <p:ext uri="{BB962C8B-B14F-4D97-AF65-F5344CB8AC3E}">
        <p14:creationId xmlns:p14="http://schemas.microsoft.com/office/powerpoint/2010/main" val="179394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Proposal (cont.)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457200" y="14478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Font typeface="Wingdings" panose="05000000000000000000" pitchFamily="2" charset="2"/>
              <a:buChar char="q"/>
            </a:pPr>
            <a:r>
              <a:rPr lang="en-US" sz="2000" b="0" u="sng" dirty="0"/>
              <a:t>Problem statement</a:t>
            </a:r>
            <a:r>
              <a:rPr lang="en-US" sz="2000" b="0" dirty="0"/>
              <a:t>: Different frames are used for similar purposes in the MIMO phase of SU-MIMO BF and MU-MIMO BF, which increases specification complexity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SU/MU-MIMO BF Setup:  MIMO Setup frame </a:t>
            </a:r>
            <a:r>
              <a:rPr lang="en-US" sz="1600" dirty="0" err="1"/>
              <a:t>v.s</a:t>
            </a:r>
            <a:r>
              <a:rPr lang="en-US" sz="1600" dirty="0"/>
              <a:t>. BF Setup frame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SU/MU-MIMO BF Feedback: MIMO Feedback frame </a:t>
            </a:r>
            <a:r>
              <a:rPr lang="en-US" sz="1600" dirty="0" err="1"/>
              <a:t>v.s</a:t>
            </a:r>
            <a:r>
              <a:rPr lang="en-US" sz="1600" dirty="0"/>
              <a:t>. BF Feedback frame </a:t>
            </a:r>
          </a:p>
          <a:p>
            <a:pPr lvl="0"/>
            <a:endParaRPr lang="en-US" sz="2000" b="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000" b="0" dirty="0"/>
              <a:t>Unify frames used for similar purposes in the MIMO phase of SU-MIMO BF and MU-MIMO BF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SU/MU-MIMO BF Setup (based on </a:t>
            </a:r>
            <a:r>
              <a:rPr lang="en-US" sz="1600" dirty="0">
                <a:solidFill>
                  <a:srgbClr val="FF0000"/>
                </a:solidFill>
              </a:rPr>
              <a:t>MIMO BF Setup</a:t>
            </a:r>
            <a:r>
              <a:rPr lang="en-US" sz="1600" dirty="0"/>
              <a:t> frame)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SU/MU-MIMO BF Feedback (based on </a:t>
            </a:r>
            <a:r>
              <a:rPr lang="en-US" sz="1600" dirty="0">
                <a:solidFill>
                  <a:srgbClr val="FF0000"/>
                </a:solidFill>
              </a:rPr>
              <a:t>MIMO BF Feedback </a:t>
            </a:r>
            <a:r>
              <a:rPr lang="en-US" sz="1600" dirty="0"/>
              <a:t>frame) </a:t>
            </a:r>
          </a:p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Rename the </a:t>
            </a:r>
            <a:r>
              <a:rPr lang="en-US" sz="2000" b="0" dirty="0">
                <a:solidFill>
                  <a:srgbClr val="7030A0"/>
                </a:solidFill>
              </a:rPr>
              <a:t>FB Poll </a:t>
            </a:r>
            <a:r>
              <a:rPr lang="en-US" sz="2000" b="0" dirty="0"/>
              <a:t>frame to </a:t>
            </a:r>
            <a:r>
              <a:rPr lang="en-US" sz="2000" b="0" dirty="0">
                <a:solidFill>
                  <a:srgbClr val="FF0000"/>
                </a:solidFill>
              </a:rPr>
              <a:t>MIMO BF Feedback Poll </a:t>
            </a:r>
            <a:r>
              <a:rPr lang="en-US" sz="2000" b="0" dirty="0"/>
              <a:t>frame and the </a:t>
            </a:r>
            <a:r>
              <a:rPr lang="en-US" sz="2000" b="0" dirty="0">
                <a:solidFill>
                  <a:srgbClr val="7030A0"/>
                </a:solidFill>
              </a:rPr>
              <a:t>BF Selection</a:t>
            </a:r>
            <a:r>
              <a:rPr lang="en-US" sz="2000" b="0" dirty="0"/>
              <a:t> frame to </a:t>
            </a:r>
            <a:r>
              <a:rPr lang="en-US" sz="2000" b="0" dirty="0">
                <a:solidFill>
                  <a:srgbClr val="FF0000"/>
                </a:solidFill>
              </a:rPr>
              <a:t>MIMO BF Selection </a:t>
            </a:r>
            <a:r>
              <a:rPr lang="en-US" sz="2000" b="0" dirty="0"/>
              <a:t>frame used in MU-MIMO BF in order to keep similar naming convention to other frames</a:t>
            </a:r>
          </a:p>
        </p:txBody>
      </p:sp>
    </p:spTree>
    <p:extLst>
      <p:ext uri="{BB962C8B-B14F-4D97-AF65-F5344CB8AC3E}">
        <p14:creationId xmlns:p14="http://schemas.microsoft.com/office/powerpoint/2010/main" val="754102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Proposal (cont.)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8" name="TextBox 17"/>
          <p:cNvSpPr txBox="1"/>
          <p:nvPr/>
        </p:nvSpPr>
        <p:spPr>
          <a:xfrm>
            <a:off x="1764267" y="5373216"/>
            <a:ext cx="5472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MIMO phase of SU-MIMO </a:t>
            </a:r>
            <a:r>
              <a:rPr lang="en-US" sz="1400" b="1" u="sng" dirty="0" err="1" smtClean="0"/>
              <a:t>beamforming</a:t>
            </a:r>
            <a:endParaRPr lang="en-SG" sz="1400" b="1" u="sng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304771"/>
              </p:ext>
            </p:extLst>
          </p:nvPr>
        </p:nvGraphicFramePr>
        <p:xfrm>
          <a:off x="262731" y="1916832"/>
          <a:ext cx="8618538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Visio" r:id="rId3" imgW="7120704" imgH="2404620" progId="Visio.Drawing.11">
                  <p:embed/>
                </p:oleObj>
              </mc:Choice>
              <mc:Fallback>
                <p:oleObj name="Visio" r:id="rId3" imgW="7120704" imgH="2404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" y="1916832"/>
                        <a:ext cx="8618538" cy="295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09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34082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Proposal (cont.)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2" name="TextBox 11"/>
          <p:cNvSpPr txBox="1"/>
          <p:nvPr/>
        </p:nvSpPr>
        <p:spPr>
          <a:xfrm>
            <a:off x="1764267" y="5559623"/>
            <a:ext cx="5472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MIMO phase of MU-MIMO </a:t>
            </a:r>
            <a:r>
              <a:rPr lang="en-US" sz="1400" b="1" u="sng" dirty="0" err="1" smtClean="0"/>
              <a:t>beamforming</a:t>
            </a:r>
            <a:endParaRPr lang="en-SG" sz="1400" b="1" u="sng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898600"/>
              </p:ext>
            </p:extLst>
          </p:nvPr>
        </p:nvGraphicFramePr>
        <p:xfrm>
          <a:off x="361539" y="1743199"/>
          <a:ext cx="8420921" cy="3528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Visio" r:id="rId3" imgW="7156632" imgH="2962710" progId="Visio.Drawing.11">
                  <p:embed/>
                </p:oleObj>
              </mc:Choice>
              <mc:Fallback>
                <p:oleObj name="Visio" r:id="rId3" imgW="7156632" imgH="296271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539" y="1743199"/>
                        <a:ext cx="8420921" cy="35283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2785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altLang="ja-JP" b="0" dirty="0"/>
              <a:t>Do you agree to incorporate the proposed changes on the MIMO phase of SU-MIMO </a:t>
            </a:r>
            <a:r>
              <a:rPr lang="en-SG" altLang="ja-JP" b="0" dirty="0" err="1"/>
              <a:t>beamforming</a:t>
            </a:r>
            <a:r>
              <a:rPr lang="en-SG" altLang="ja-JP" b="0" dirty="0"/>
              <a:t> and MU-MIMO </a:t>
            </a:r>
            <a:r>
              <a:rPr lang="en-SG" altLang="ja-JP" b="0" dirty="0" err="1"/>
              <a:t>beamforming</a:t>
            </a:r>
            <a:r>
              <a:rPr lang="en-SG" altLang="ja-JP" b="0" dirty="0" smtClean="0"/>
              <a:t> </a:t>
            </a:r>
            <a:r>
              <a:rPr lang="en-SG" altLang="ja-JP" b="0" dirty="0"/>
              <a:t>as shown in </a:t>
            </a:r>
            <a:r>
              <a:rPr lang="en-US" b="0" dirty="0"/>
              <a:t>IEEE </a:t>
            </a:r>
            <a:r>
              <a:rPr lang="en-US" b="0" dirty="0" smtClean="0"/>
              <a:t>802.11-17/0541r0</a:t>
            </a:r>
            <a:r>
              <a:rPr lang="en-SG" altLang="ja-JP" b="0" dirty="0" smtClean="0"/>
              <a:t> </a:t>
            </a:r>
            <a:r>
              <a:rPr lang="en-SG" altLang="ja-JP" b="0" dirty="0"/>
              <a:t>into the next draft 11ay specification? </a:t>
            </a:r>
          </a:p>
          <a:p>
            <a:endParaRPr lang="en-SG" altLang="ja-JP" b="0" dirty="0"/>
          </a:p>
          <a:p>
            <a:pPr lvl="1"/>
            <a:r>
              <a:rPr lang="en-US" altLang="ja-JP" sz="2000" dirty="0" smtClean="0"/>
              <a:t>Y</a:t>
            </a:r>
            <a:endParaRPr lang="en-US" altLang="ja-JP" sz="2000" dirty="0"/>
          </a:p>
          <a:p>
            <a:pPr lvl="1"/>
            <a:r>
              <a:rPr kumimoji="1" lang="en-US" altLang="ja-JP" sz="2000" dirty="0"/>
              <a:t>N</a:t>
            </a:r>
          </a:p>
          <a:p>
            <a:pPr lvl="1"/>
            <a:r>
              <a:rPr lang="en-US" altLang="ja-JP" sz="2000" dirty="0"/>
              <a:t>A</a:t>
            </a:r>
            <a:endParaRPr kumimoji="1" lang="ja-JP" altLang="en-US" sz="20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/>
              <a:t>2017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8093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3357" y="173937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b="0" dirty="0" smtClean="0"/>
              <a:t>[1</a:t>
            </a:r>
            <a:r>
              <a:rPr lang="en-US" altLang="ja-JP" b="0" dirty="0"/>
              <a:t>] </a:t>
            </a:r>
            <a:r>
              <a:rPr lang="en-US" altLang="ja-JP" b="0" dirty="0" smtClean="0"/>
              <a:t>Draft P802.11ay_D0.3</a:t>
            </a:r>
            <a:endParaRPr lang="en-US" altLang="ja-JP" b="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912-5F8C-4611-BFF7-16D3B8F1C236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2017</a:t>
            </a:r>
            <a:endParaRPr lang="en-US" altLang="ko-KR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778383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37014</TotalTime>
  <Words>542</Words>
  <Application>Microsoft Office PowerPoint</Application>
  <PresentationFormat>On-screen Show (4:3)</PresentationFormat>
  <Paragraphs>80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802-11-Submission</vt:lpstr>
      <vt:lpstr>Document</vt:lpstr>
      <vt:lpstr>Visio</vt:lpstr>
      <vt:lpstr>Visio.Drawing.15</vt:lpstr>
      <vt:lpstr>MIMO phase of SU-MIMO and MU-MIMO Beamforming </vt:lpstr>
      <vt:lpstr>Background: MIMO phase of SU-MIMO BF</vt:lpstr>
      <vt:lpstr>Background: MIMO phase of MU-MIMO BF</vt:lpstr>
      <vt:lpstr>Proposal</vt:lpstr>
      <vt:lpstr>Proposal (cont.)</vt:lpstr>
      <vt:lpstr>Proposal (cont.)</vt:lpstr>
      <vt:lpstr>Proposal (cont.)</vt:lpstr>
      <vt:lpstr>SP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2217</cp:revision>
  <cp:lastPrinted>2014-11-04T15:04:57Z</cp:lastPrinted>
  <dcterms:created xsi:type="dcterms:W3CDTF">2007-04-17T18:10:23Z</dcterms:created>
  <dcterms:modified xsi:type="dcterms:W3CDTF">2017-03-29T01:11:21Z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