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448" r:id="rId2"/>
    <p:sldId id="449" r:id="rId3"/>
    <p:sldId id="602" r:id="rId4"/>
    <p:sldId id="604" r:id="rId5"/>
    <p:sldId id="589" r:id="rId6"/>
    <p:sldId id="612" r:id="rId7"/>
    <p:sldId id="590" r:id="rId8"/>
    <p:sldId id="458" r:id="rId9"/>
    <p:sldId id="592" r:id="rId10"/>
    <p:sldId id="615" r:id="rId11"/>
    <p:sldId id="591" r:id="rId12"/>
    <p:sldId id="613" r:id="rId13"/>
    <p:sldId id="618" r:id="rId14"/>
    <p:sldId id="619" r:id="rId15"/>
    <p:sldId id="614" r:id="rId16"/>
    <p:sldId id="616" r:id="rId17"/>
    <p:sldId id="617" r:id="rId18"/>
    <p:sldId id="611" r:id="rId19"/>
  </p:sldIdLst>
  <p:sldSz cx="9144000" cy="6858000" type="screen4x3"/>
  <p:notesSz cx="6934200" cy="9280525"/>
  <p:custDataLst>
    <p:tags r:id="rId22"/>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020" autoAdjust="0"/>
  </p:normalViewPr>
  <p:slideViewPr>
    <p:cSldViewPr>
      <p:cViewPr varScale="1">
        <p:scale>
          <a:sx n="83" d="100"/>
          <a:sy n="83" d="100"/>
        </p:scale>
        <p:origin x="-1354" y="-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3427" y="-437"/>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802.11-17/xxxxr0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802.11-17/xxxxr0</a:t>
            </a:r>
            <a:endParaRPr lang="en-US" dirty="0"/>
          </a:p>
        </p:txBody>
      </p:sp>
      <p:sp>
        <p:nvSpPr>
          <p:cNvPr id="2051" name="Rectangle 3"/>
          <p:cNvSpPr>
            <a:spLocks noGrp="1" noChangeArrowheads="1"/>
          </p:cNvSpPr>
          <p:nvPr>
            <p:ph type="dt" idx="1"/>
          </p:nvPr>
        </p:nvSpPr>
        <p:spPr bwMode="auto">
          <a:xfrm>
            <a:off x="654050" y="95706"/>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May 2017</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12</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15</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18</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478360" y="95706"/>
            <a:ext cx="1803378" cy="215444"/>
          </a:xfrm>
          <a:ln/>
        </p:spPr>
        <p:txBody>
          <a:bodyPr/>
          <a:lstStyle/>
          <a:p>
            <a:r>
              <a:rPr lang="en-US" dirty="0" smtClean="0"/>
              <a:t>doc.: 17-0000-00-00EC</a:t>
            </a:r>
            <a:endParaRPr lang="en-US" dirty="0"/>
          </a:p>
        </p:txBody>
      </p:sp>
      <p:sp>
        <p:nvSpPr>
          <p:cNvPr id="5" name="Rectangle 3"/>
          <p:cNvSpPr>
            <a:spLocks noGrp="1" noChangeArrowheads="1"/>
          </p:cNvSpPr>
          <p:nvPr>
            <p:ph type="dt"/>
          </p:nvPr>
        </p:nvSpPr>
        <p:spPr>
          <a:xfrm>
            <a:off x="654050" y="95706"/>
            <a:ext cx="359073" cy="215444"/>
          </a:xfrm>
          <a:ln/>
        </p:spPr>
        <p:txBody>
          <a:bodyPr/>
          <a:lstStyle/>
          <a:p>
            <a:r>
              <a:rPr lang="en-US" dirty="0" smtClean="0"/>
              <a:t>2017</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May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May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May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802.11-17/0539r4</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7/11-17-0613-04-00aj-comments-from-tgaj-initial-sponsor-ballot.xlsx"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2017-05-11</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May 2017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 xmlns:p14="http://schemas.microsoft.com/office/powerpoint/2010/main" val="4050908867"/>
              </p:ext>
            </p:extLst>
          </p:nvPr>
        </p:nvGraphicFramePr>
        <p:xfrm>
          <a:off x="854075" y="3071813"/>
          <a:ext cx="7226300" cy="1450975"/>
        </p:xfrm>
        <a:graphic>
          <a:graphicData uri="http://schemas.openxmlformats.org/presentationml/2006/ole">
            <p:oleObj spid="_x0000_s28767" name="Document" r:id="rId4" imgW="9104835" imgH="1824715" progId="Word.Document.8">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680520"/>
          </a:xfrm>
        </p:spPr>
        <p:txBody>
          <a:bodyPr/>
          <a:lstStyle/>
          <a:p>
            <a:pPr>
              <a:lnSpc>
                <a:spcPct val="90000"/>
              </a:lnSpc>
            </a:pPr>
            <a:r>
              <a:rPr lang="en-US" altLang="zh-CN" sz="2400" dirty="0" smtClean="0"/>
              <a:t>Tuesday, May 9, 2017 16:00 – 18:00</a:t>
            </a:r>
          </a:p>
          <a:p>
            <a:pPr lvl="1">
              <a:lnSpc>
                <a:spcPct val="90000"/>
              </a:lnSpc>
            </a:pPr>
            <a:r>
              <a:rPr lang="en-US" altLang="zh-CN" sz="2000" dirty="0" smtClean="0"/>
              <a:t>Resolution for comments received from initial sponsor ballot</a:t>
            </a:r>
          </a:p>
          <a:p>
            <a:pPr lvl="2">
              <a:lnSpc>
                <a:spcPct val="90000"/>
              </a:lnSpc>
            </a:pPr>
            <a:r>
              <a:rPr lang="en-US" sz="1800" dirty="0" smtClean="0">
                <a:solidFill>
                  <a:srgbClr val="000000"/>
                </a:solidFill>
              </a:rPr>
              <a:t>11-17/0635r0 - </a:t>
            </a:r>
            <a:r>
              <a:rPr lang="en-US" sz="1800" dirty="0" smtClean="0"/>
              <a:t>Proposed Resolution to CID 856-858 and 860 on </a:t>
            </a:r>
            <a:r>
              <a:rPr lang="en-US" sz="1800" dirty="0" err="1" smtClean="0"/>
              <a:t>TGaj</a:t>
            </a:r>
            <a:r>
              <a:rPr lang="en-US" sz="1800" dirty="0" smtClean="0"/>
              <a:t> D5.0</a:t>
            </a:r>
          </a:p>
          <a:p>
            <a:pPr lvl="2">
              <a:lnSpc>
                <a:spcPct val="90000"/>
              </a:lnSpc>
            </a:pPr>
            <a:r>
              <a:rPr lang="en-US" sz="1800" dirty="0" smtClean="0">
                <a:solidFill>
                  <a:srgbClr val="000000"/>
                </a:solidFill>
              </a:rPr>
              <a:t>11-17/0639r0 - </a:t>
            </a:r>
            <a:r>
              <a:rPr lang="en-US" sz="1800" dirty="0" smtClean="0"/>
              <a:t>Proposed Resolution to CID 854-855, 865, and 869 on </a:t>
            </a:r>
            <a:r>
              <a:rPr lang="en-US" sz="1800" dirty="0" err="1" smtClean="0"/>
              <a:t>TGaj</a:t>
            </a:r>
            <a:r>
              <a:rPr lang="en-US" sz="1800" dirty="0" smtClean="0"/>
              <a:t> D5.0</a:t>
            </a:r>
          </a:p>
          <a:p>
            <a:pPr>
              <a:lnSpc>
                <a:spcPct val="90000"/>
              </a:lnSpc>
            </a:pPr>
            <a:r>
              <a:rPr lang="en-US" altLang="zh-CN" sz="2400" dirty="0" smtClean="0"/>
              <a:t>Wednesday, May 10, 2017 16:00 – 18:00</a:t>
            </a:r>
          </a:p>
          <a:p>
            <a:pPr lvl="1">
              <a:lnSpc>
                <a:spcPct val="90000"/>
              </a:lnSpc>
            </a:pPr>
            <a:r>
              <a:rPr lang="en-US" altLang="zh-CN" sz="2000" dirty="0" smtClean="0"/>
              <a:t>Resolution for comments received from initial sponsor ballot</a:t>
            </a:r>
          </a:p>
          <a:p>
            <a:pPr lvl="2">
              <a:lnSpc>
                <a:spcPct val="90000"/>
              </a:lnSpc>
            </a:pPr>
            <a:r>
              <a:rPr lang="en-US" sz="1800" dirty="0" smtClean="0">
                <a:solidFill>
                  <a:srgbClr val="000000"/>
                </a:solidFill>
              </a:rPr>
              <a:t>11-17/0791r0 - Proposed resolutions to CID 848-850, 859  </a:t>
            </a:r>
          </a:p>
          <a:p>
            <a:pPr lvl="2">
              <a:lnSpc>
                <a:spcPct val="90000"/>
              </a:lnSpc>
            </a:pPr>
            <a:r>
              <a:rPr lang="en-US" sz="1800" dirty="0" smtClean="0">
                <a:solidFill>
                  <a:srgbClr val="000000"/>
                </a:solidFill>
              </a:rPr>
              <a:t>11-17-0792r0 - Proposed resolutions to CID 838-845  </a:t>
            </a:r>
          </a:p>
          <a:p>
            <a:pPr lvl="1">
              <a:lnSpc>
                <a:spcPct val="90000"/>
              </a:lnSpc>
            </a:pPr>
            <a:r>
              <a:rPr lang="en-US" altLang="zh-CN" sz="2000" dirty="0" smtClean="0">
                <a:cs typeface="Arial" panose="020B0604020202020204" pitchFamily="34" charset="0"/>
              </a:rPr>
              <a:t>Motion</a:t>
            </a:r>
            <a:endParaRPr lang="en-US" altLang="zh-CN" sz="2000" dirty="0" smtClean="0">
              <a:sym typeface="Wingdings" panose="05000000000000000000" pitchFamily="2" charset="2"/>
            </a:endParaRPr>
          </a:p>
          <a:p>
            <a:pPr lvl="1">
              <a:lnSpc>
                <a:spcPct val="90000"/>
              </a:lnSpc>
            </a:pPr>
            <a:r>
              <a:rPr lang="en-US" altLang="zh-CN" sz="2000" dirty="0" smtClean="0">
                <a:cs typeface="Arial" panose="020B0604020202020204" pitchFamily="34" charset="0"/>
              </a:rPr>
              <a:t>Timeline update</a:t>
            </a:r>
          </a:p>
          <a:p>
            <a:pPr lvl="1"/>
            <a:r>
              <a:rPr lang="en-US" altLang="zh-CN" sz="2000" dirty="0" smtClean="0">
                <a:cs typeface="Arial" panose="020B0604020202020204" pitchFamily="34" charset="0"/>
                <a:sym typeface="Wingdings" panose="05000000000000000000" pitchFamily="2" charset="2"/>
              </a:rPr>
              <a:t>Plan for July 2017 meeting</a:t>
            </a:r>
          </a:p>
          <a:p>
            <a:pPr lvl="1"/>
            <a:r>
              <a:rPr lang="en-US" altLang="zh-CN" sz="2000" dirty="0" smtClean="0"/>
              <a:t>Conference call time</a:t>
            </a:r>
            <a:endParaRPr lang="en-US" sz="2000" dirty="0" smtClean="0"/>
          </a:p>
          <a:p>
            <a:pPr lvl="1">
              <a:lnSpc>
                <a:spcPct val="90000"/>
              </a:lnSpc>
            </a:pPr>
            <a:endParaRPr lang="en-US" sz="2000" dirty="0" smtClean="0">
              <a:solidFill>
                <a:srgbClr val="FF0000"/>
              </a:solidFill>
            </a:endParaRP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400" dirty="0" smtClean="0"/>
              <a:t>Thursday, May 11, 2017</a:t>
            </a:r>
            <a:r>
              <a:rPr lang="en-US" altLang="zh-CN" sz="2000" dirty="0" smtClean="0"/>
              <a:t> </a:t>
            </a:r>
            <a:r>
              <a:rPr lang="en-US" altLang="zh-CN" sz="2400" dirty="0" smtClean="0"/>
              <a:t> 10:30 </a:t>
            </a:r>
            <a:r>
              <a:rPr lang="en-US" altLang="zh-CN" sz="2400" dirty="0"/>
              <a:t>– </a:t>
            </a:r>
            <a:r>
              <a:rPr lang="en-US" altLang="zh-CN" sz="2400" dirty="0" smtClean="0"/>
              <a:t>12:30</a:t>
            </a:r>
          </a:p>
          <a:p>
            <a:pPr lvl="1">
              <a:lnSpc>
                <a:spcPct val="90000"/>
              </a:lnSpc>
            </a:pPr>
            <a:r>
              <a:rPr lang="en-US" altLang="zh-CN" sz="2000" dirty="0" smtClean="0"/>
              <a:t>Cancelled </a:t>
            </a: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Approve the meeting minutes</a:t>
            </a:r>
          </a:p>
        </p:txBody>
      </p:sp>
      <p:sp>
        <p:nvSpPr>
          <p:cNvPr id="39939" name="Content Placeholder 6"/>
          <p:cNvSpPr>
            <a:spLocks noGrp="1"/>
          </p:cNvSpPr>
          <p:nvPr>
            <p:ph sz="half" idx="2"/>
          </p:nvPr>
        </p:nvSpPr>
        <p:spPr>
          <a:xfrm>
            <a:off x="611560" y="1844824"/>
            <a:ext cx="8352928" cy="4536504"/>
          </a:xfrm>
        </p:spPr>
        <p:txBody>
          <a:bodyPr/>
          <a:lstStyle/>
          <a:p>
            <a:r>
              <a:rPr lang="en-US" altLang="zh-CN" sz="2400" dirty="0" err="1" smtClean="0"/>
              <a:t>TGaj</a:t>
            </a:r>
            <a:r>
              <a:rPr lang="en-US" altLang="zh-CN" sz="2400" dirty="0" smtClean="0"/>
              <a:t> meeting minutes for March session,  Vancouver, Canada (11-17/518r0)</a:t>
            </a:r>
          </a:p>
          <a:p>
            <a:r>
              <a:rPr lang="en-US" altLang="zh-CN" sz="2400" dirty="0" err="1" smtClean="0"/>
              <a:t>TGaj</a:t>
            </a:r>
            <a:r>
              <a:rPr lang="en-US" altLang="zh-CN" sz="2400" dirty="0" smtClean="0"/>
              <a:t> meeting minutes for April 27</a:t>
            </a:r>
            <a:r>
              <a:rPr lang="en-US" altLang="zh-CN" sz="2400" baseline="30000" dirty="0" smtClean="0"/>
              <a:t>th</a:t>
            </a:r>
            <a:r>
              <a:rPr lang="en-US" altLang="zh-CN" sz="2400" dirty="0" smtClean="0"/>
              <a:t> conference call (</a:t>
            </a:r>
            <a:r>
              <a:rPr lang="en-US" altLang="zh-CN" sz="2400" dirty="0" smtClean="0"/>
              <a:t>11-17/0636r0</a:t>
            </a:r>
            <a:r>
              <a:rPr lang="en-US" altLang="zh-CN" sz="2400" dirty="0" smtClean="0"/>
              <a:t>)</a:t>
            </a:r>
          </a:p>
          <a:p>
            <a:endParaRPr lang="en-US" altLang="zh-CN" sz="2400" dirty="0" smtClean="0"/>
          </a:p>
          <a:p>
            <a:pPr lvl="1">
              <a:lnSpc>
                <a:spcPct val="90000"/>
              </a:lnSpc>
            </a:pPr>
            <a:r>
              <a:rPr lang="en-US" altLang="zh-CN" dirty="0" smtClean="0"/>
              <a:t>Move:  Haiming Wang</a:t>
            </a:r>
          </a:p>
          <a:p>
            <a:pPr lvl="1">
              <a:lnSpc>
                <a:spcPct val="90000"/>
              </a:lnSpc>
            </a:pPr>
            <a:r>
              <a:rPr lang="en-US" altLang="zh-CN" dirty="0" smtClean="0"/>
              <a:t>Second: </a:t>
            </a:r>
            <a:r>
              <a:rPr lang="en-US" altLang="zh-CN" dirty="0" err="1" smtClean="0"/>
              <a:t>Dejian</a:t>
            </a:r>
            <a:r>
              <a:rPr lang="en-US" altLang="zh-CN" dirty="0" smtClean="0"/>
              <a:t> Li</a:t>
            </a:r>
          </a:p>
          <a:p>
            <a:pPr lvl="1">
              <a:lnSpc>
                <a:spcPct val="90000"/>
              </a:lnSpc>
            </a:pPr>
            <a:r>
              <a:rPr lang="en-US" altLang="zh-CN" dirty="0" smtClean="0"/>
              <a:t>Result:  Approved by unanimous consent</a:t>
            </a:r>
            <a:endParaRPr lang="en-US" altLang="zh-CN" dirty="0" smtClean="0">
              <a:solidFill>
                <a:srgbClr val="C00000"/>
              </a:solidFill>
            </a:endParaRP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12</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Motion 1</a:t>
            </a:r>
            <a:br>
              <a:rPr lang="en-US" altLang="zh-CN" dirty="0" smtClean="0"/>
            </a:br>
            <a:r>
              <a:rPr lang="en-US" altLang="zh-CN" dirty="0" smtClean="0"/>
              <a:t>(Comment Resolution for Initial SB) </a:t>
            </a:r>
          </a:p>
        </p:txBody>
      </p:sp>
      <p:sp>
        <p:nvSpPr>
          <p:cNvPr id="39939" name="Content Placeholder 6"/>
          <p:cNvSpPr>
            <a:spLocks noGrp="1"/>
          </p:cNvSpPr>
          <p:nvPr>
            <p:ph sz="half" idx="2"/>
          </p:nvPr>
        </p:nvSpPr>
        <p:spPr>
          <a:xfrm>
            <a:off x="611560" y="1844824"/>
            <a:ext cx="8352928" cy="4536504"/>
          </a:xfrm>
        </p:spPr>
        <p:txBody>
          <a:bodyPr/>
          <a:lstStyle/>
          <a:p>
            <a:r>
              <a:rPr lang="en-US" altLang="zh-CN" sz="2400" dirty="0" smtClean="0"/>
              <a:t>To approve the following comment resolution for Initial Sponsor Ballot on P802.11 D5.0.</a:t>
            </a:r>
          </a:p>
          <a:p>
            <a:pPr lvl="1"/>
            <a:r>
              <a:rPr lang="en-US" sz="1600" dirty="0" smtClean="0"/>
              <a:t>CID 803, 806-807, 809-810, 811, 813-814, 818-819, 826, 828, 833-836, 846-847, 861-864, 866-868 and 870-875 </a:t>
            </a:r>
            <a:r>
              <a:rPr lang="en-US" altLang="zh-CN" sz="1600" dirty="0" smtClean="0"/>
              <a:t>(from 11-17/0789r2)</a:t>
            </a:r>
          </a:p>
          <a:p>
            <a:pPr lvl="1"/>
            <a:r>
              <a:rPr lang="en-US" sz="1600" dirty="0" smtClean="0"/>
              <a:t>CID 801, 802, 804, 805, 808, 812, 815-817, 820-825, 827, 829-832, 837, and 851 </a:t>
            </a:r>
            <a:r>
              <a:rPr lang="en-US" altLang="zh-CN" sz="1600" dirty="0" smtClean="0"/>
              <a:t>(from 11-17/0622r3) </a:t>
            </a:r>
          </a:p>
          <a:p>
            <a:pPr lvl="1"/>
            <a:r>
              <a:rPr lang="en-US" sz="1600" dirty="0" smtClean="0"/>
              <a:t>CID </a:t>
            </a:r>
            <a:r>
              <a:rPr lang="en-US" sz="1600" dirty="0" smtClean="0">
                <a:solidFill>
                  <a:srgbClr val="000000"/>
                </a:solidFill>
              </a:rPr>
              <a:t>856-858 and 860 </a:t>
            </a:r>
            <a:r>
              <a:rPr lang="en-US" altLang="zh-CN" sz="1600" dirty="0" smtClean="0"/>
              <a:t>(from 11-17/0635r2) </a:t>
            </a:r>
          </a:p>
          <a:p>
            <a:pPr lvl="1"/>
            <a:r>
              <a:rPr lang="en-US" sz="1600" dirty="0" smtClean="0">
                <a:solidFill>
                  <a:srgbClr val="000000"/>
                </a:solidFill>
              </a:rPr>
              <a:t>CID 854-855, 865 and 869</a:t>
            </a:r>
            <a:r>
              <a:rPr lang="en-US" sz="1600" dirty="0" smtClean="0"/>
              <a:t> </a:t>
            </a:r>
            <a:r>
              <a:rPr lang="en-US" altLang="zh-CN" sz="1600" dirty="0" smtClean="0"/>
              <a:t>(from 11-17/0639r2) </a:t>
            </a:r>
          </a:p>
          <a:p>
            <a:pPr lvl="1"/>
            <a:r>
              <a:rPr lang="en-US" sz="1600" dirty="0" smtClean="0"/>
              <a:t>CID </a:t>
            </a:r>
            <a:r>
              <a:rPr lang="en-US" sz="1600" dirty="0" smtClean="0">
                <a:solidFill>
                  <a:srgbClr val="000000"/>
                </a:solidFill>
              </a:rPr>
              <a:t>848-850, 859 </a:t>
            </a:r>
            <a:r>
              <a:rPr lang="en-US" altLang="zh-CN" sz="1600" dirty="0" smtClean="0"/>
              <a:t>(from 11-17/0791r1) </a:t>
            </a:r>
          </a:p>
          <a:p>
            <a:pPr lvl="1"/>
            <a:r>
              <a:rPr lang="en-US" sz="1600" dirty="0" smtClean="0"/>
              <a:t>CID </a:t>
            </a:r>
            <a:r>
              <a:rPr lang="en-US" sz="1600" dirty="0" smtClean="0">
                <a:solidFill>
                  <a:srgbClr val="000000"/>
                </a:solidFill>
              </a:rPr>
              <a:t>838-845 </a:t>
            </a:r>
            <a:r>
              <a:rPr lang="en-US" altLang="zh-CN" sz="1600" dirty="0" smtClean="0"/>
              <a:t>(from 11-17/0792r1) </a:t>
            </a:r>
          </a:p>
          <a:p>
            <a:pPr lvl="1"/>
            <a:endParaRPr lang="en-US" sz="1600" dirty="0" smtClean="0">
              <a:solidFill>
                <a:srgbClr val="000000"/>
              </a:solidFill>
            </a:endParaRPr>
          </a:p>
          <a:p>
            <a:pPr lvl="1">
              <a:lnSpc>
                <a:spcPct val="90000"/>
              </a:lnSpc>
            </a:pPr>
            <a:r>
              <a:rPr lang="en-US" altLang="zh-CN" sz="2000" dirty="0" smtClean="0"/>
              <a:t>Move: Haiming Wang</a:t>
            </a:r>
          </a:p>
          <a:p>
            <a:pPr lvl="1">
              <a:lnSpc>
                <a:spcPct val="90000"/>
              </a:lnSpc>
            </a:pPr>
            <a:r>
              <a:rPr lang="en-US" altLang="zh-CN" sz="2000" dirty="0" smtClean="0"/>
              <a:t>Second: </a:t>
            </a:r>
            <a:r>
              <a:rPr lang="en-US" altLang="zh-CN" sz="2000" dirty="0" err="1" smtClean="0"/>
              <a:t>Dejian</a:t>
            </a:r>
            <a:r>
              <a:rPr lang="en-US" altLang="zh-CN" sz="2000" dirty="0" smtClean="0"/>
              <a:t> Li</a:t>
            </a:r>
          </a:p>
          <a:p>
            <a:pPr lvl="1">
              <a:lnSpc>
                <a:spcPct val="90000"/>
              </a:lnSpc>
            </a:pPr>
            <a:r>
              <a:rPr lang="en-GB" altLang="en-US" sz="2000" dirty="0" smtClean="0"/>
              <a:t>Result: Y- 5, N-0,  A-0 </a:t>
            </a:r>
          </a:p>
          <a:p>
            <a:pPr lvl="1">
              <a:lnSpc>
                <a:spcPct val="90000"/>
              </a:lnSpc>
            </a:pPr>
            <a:endParaRPr lang="en-GB" altLang="en-US" sz="2000" dirty="0" smtClean="0"/>
          </a:p>
          <a:p>
            <a:pPr lvl="1">
              <a:lnSpc>
                <a:spcPct val="90000"/>
              </a:lnSpc>
            </a:pPr>
            <a:endParaRPr lang="en-US" altLang="zh-CN" sz="2000" b="1" dirty="0" smtClean="0"/>
          </a:p>
          <a:p>
            <a:pPr lvl="1">
              <a:lnSpc>
                <a:spcPct val="90000"/>
              </a:lnSpc>
            </a:pPr>
            <a:endParaRPr lang="en-GB" altLang="en-US" sz="1800" b="1" dirty="0" smtClean="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13</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ja-JP" dirty="0" smtClean="0"/>
              <a:t>Motion 2  </a:t>
            </a:r>
            <a:r>
              <a:rPr lang="en-US" altLang="ja-JP" sz="2800" dirty="0" smtClean="0"/>
              <a:t/>
            </a:r>
            <a:br>
              <a:rPr lang="en-US" altLang="ja-JP" sz="2800" dirty="0" smtClean="0"/>
            </a:br>
            <a:r>
              <a:rPr lang="en-US" altLang="ja-JP" sz="2800" dirty="0" smtClean="0"/>
              <a:t>(</a:t>
            </a:r>
            <a:r>
              <a:rPr lang="en-US" altLang="zh-CN" sz="2800" dirty="0" smtClean="0"/>
              <a:t>Recirculation SB for P802.11aj D6.0)</a:t>
            </a:r>
          </a:p>
        </p:txBody>
      </p:sp>
      <p:sp>
        <p:nvSpPr>
          <p:cNvPr id="39939" name="Content Placeholder 6"/>
          <p:cNvSpPr>
            <a:spLocks noGrp="1"/>
          </p:cNvSpPr>
          <p:nvPr>
            <p:ph sz="half" idx="2"/>
          </p:nvPr>
        </p:nvSpPr>
        <p:spPr>
          <a:xfrm>
            <a:off x="611560" y="1844824"/>
            <a:ext cx="8352928" cy="4536504"/>
          </a:xfrm>
        </p:spPr>
        <p:txBody>
          <a:bodyPr/>
          <a:lstStyle/>
          <a:p>
            <a:pPr lvl="0"/>
            <a:r>
              <a:rPr lang="en-US" altLang="zh-CN" sz="2000" dirty="0" smtClean="0"/>
              <a:t>Having approved comment resolutions for all of the comments received from the initial Sponsor Ballot on P802.11aj D5.0 as contained in document </a:t>
            </a:r>
            <a:r>
              <a:rPr lang="en-US" altLang="zh-CN" sz="2000" dirty="0" smtClean="0">
                <a:hlinkClick r:id="rId3"/>
              </a:rPr>
              <a:t>https://mentor.ieee.org/802.11/dcn/17/11-17-0613-04-00aj-comments-from-tgaj-initial-sponsor-ballot.xlsx</a:t>
            </a:r>
            <a:endParaRPr lang="en-US" altLang="zh-CN" sz="2000" dirty="0" smtClean="0"/>
          </a:p>
          <a:p>
            <a:pPr lvl="0"/>
            <a:r>
              <a:rPr lang="en-US" altLang="zh-CN" sz="2000" dirty="0" smtClean="0"/>
              <a:t>Instruct the editor to prepare Draft 6.0 incorporating these resolutions and</a:t>
            </a:r>
            <a:endParaRPr lang="zh-CN" altLang="zh-CN" sz="2000" dirty="0" smtClean="0"/>
          </a:p>
          <a:p>
            <a:pPr lvl="0"/>
            <a:r>
              <a:rPr lang="en-US" altLang="zh-CN" sz="2000" dirty="0" smtClean="0"/>
              <a:t>Approve a 10-day Sponsor Recirculation Ballot asking the question “Should P802.11aj D6.0 be forwarded to </a:t>
            </a:r>
            <a:r>
              <a:rPr lang="en-US" altLang="zh-CN" sz="2000" dirty="0" err="1" smtClean="0"/>
              <a:t>RevCom</a:t>
            </a:r>
            <a:r>
              <a:rPr lang="en-US" altLang="zh-CN" sz="2000" dirty="0" smtClean="0"/>
              <a:t>?”</a:t>
            </a:r>
            <a:endParaRPr lang="zh-CN" altLang="zh-CN" sz="2000" dirty="0" smtClean="0"/>
          </a:p>
          <a:p>
            <a:pPr>
              <a:buNone/>
            </a:pPr>
            <a:endParaRPr lang="ja-JP" altLang="en-US" sz="1200" dirty="0" smtClean="0"/>
          </a:p>
          <a:p>
            <a:pPr lvl="1"/>
            <a:r>
              <a:rPr lang="en-GB" altLang="zh-CN" sz="2000" dirty="0" smtClean="0"/>
              <a:t>Moved: Haiming Wang</a:t>
            </a:r>
          </a:p>
          <a:p>
            <a:pPr lvl="1"/>
            <a:r>
              <a:rPr lang="en-GB" altLang="zh-CN" sz="2000" dirty="0" smtClean="0"/>
              <a:t>Seconded:  </a:t>
            </a:r>
            <a:r>
              <a:rPr lang="en-GB" altLang="zh-CN" sz="2000" dirty="0" err="1" smtClean="0"/>
              <a:t>Dejian</a:t>
            </a:r>
            <a:r>
              <a:rPr lang="en-GB" altLang="zh-CN" sz="2000" dirty="0" smtClean="0"/>
              <a:t> Li</a:t>
            </a:r>
          </a:p>
          <a:p>
            <a:pPr lvl="1"/>
            <a:r>
              <a:rPr lang="en-GB" altLang="zh-CN" sz="2000" dirty="0" smtClean="0"/>
              <a:t>Result: </a:t>
            </a:r>
            <a:r>
              <a:rPr lang="en-US" altLang="zh-CN" sz="2000" dirty="0" smtClean="0"/>
              <a:t>Y- 5, N-0, A-0 </a:t>
            </a:r>
          </a:p>
          <a:p>
            <a:pPr lvl="1">
              <a:lnSpc>
                <a:spcPct val="90000"/>
              </a:lnSpc>
            </a:pPr>
            <a:endParaRPr lang="en-GB" altLang="en-US" sz="1800" b="1" dirty="0" smtClean="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14</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z="2800" dirty="0" smtClean="0">
                <a:solidFill>
                  <a:schemeClr val="tx1"/>
                </a:solidFill>
              </a:rPr>
              <a:t>Official Time Line for 802.11aj</a:t>
            </a:r>
            <a:br>
              <a:rPr lang="en-US" altLang="zh-CN" sz="2800" dirty="0" smtClean="0">
                <a:solidFill>
                  <a:schemeClr val="tx1"/>
                </a:solidFill>
              </a:rPr>
            </a:br>
            <a:r>
              <a:rPr lang="en-US" altLang="zh-CN" sz="2400" dirty="0" smtClean="0">
                <a:solidFill>
                  <a:schemeClr val="tx1"/>
                </a:solidFill>
              </a:rPr>
              <a:t> (Updated in May 2017)</a:t>
            </a:r>
            <a:endParaRPr lang="en-US" altLang="zh-CN" sz="2800" dirty="0" smtClean="0">
              <a:solidFill>
                <a:schemeClr val="tx1"/>
              </a:solidFill>
            </a:endParaRPr>
          </a:p>
        </p:txBody>
      </p:sp>
      <p:sp>
        <p:nvSpPr>
          <p:cNvPr id="39939" name="Content Placeholder 6"/>
          <p:cNvSpPr>
            <a:spLocks noGrp="1"/>
          </p:cNvSpPr>
          <p:nvPr>
            <p:ph sz="half" idx="2"/>
          </p:nvPr>
        </p:nvSpPr>
        <p:spPr>
          <a:xfrm>
            <a:off x="611560" y="1556792"/>
            <a:ext cx="8352928" cy="5015480"/>
          </a:xfrm>
        </p:spPr>
        <p:txBody>
          <a:bodyPr/>
          <a:lstStyle/>
          <a:p>
            <a:pPr>
              <a:lnSpc>
                <a:spcPct val="90000"/>
              </a:lnSpc>
            </a:pPr>
            <a:r>
              <a:rPr lang="en-US" altLang="zh-CN" sz="1400" dirty="0" smtClean="0"/>
              <a:t>08-2012: PAR approved</a:t>
            </a:r>
          </a:p>
          <a:p>
            <a:pPr>
              <a:lnSpc>
                <a:spcPct val="90000"/>
              </a:lnSpc>
            </a:pPr>
            <a:r>
              <a:rPr lang="en-US" altLang="zh-CN" sz="1400" dirty="0" smtClean="0"/>
              <a:t>01-2013: Develop Task Group Document</a:t>
            </a:r>
          </a:p>
          <a:p>
            <a:pPr>
              <a:lnSpc>
                <a:spcPct val="90000"/>
              </a:lnSpc>
            </a:pPr>
            <a:r>
              <a:rPr lang="en-US" altLang="zh-CN" sz="1400" dirty="0" smtClean="0"/>
              <a:t>07-2013: Call for Proposal (CFP) for 60GHz</a:t>
            </a:r>
          </a:p>
          <a:p>
            <a:pPr>
              <a:lnSpc>
                <a:spcPct val="90000"/>
              </a:lnSpc>
            </a:pPr>
            <a:r>
              <a:rPr lang="en-US" altLang="zh-CN" sz="1400" dirty="0" smtClean="0"/>
              <a:t>11-2013: 60GHz Proposal Presentation, </a:t>
            </a:r>
          </a:p>
          <a:p>
            <a:pPr marL="342900" lvl="1" indent="-342900">
              <a:lnSpc>
                <a:spcPct val="90000"/>
              </a:lnSpc>
              <a:buFontTx/>
              <a:buChar char="•"/>
            </a:pPr>
            <a:r>
              <a:rPr lang="en-US" altLang="zh-CN" sz="1400" b="1" dirty="0" smtClean="0">
                <a:cs typeface="Times New Roman" pitchFamily="18" charset="0"/>
              </a:rPr>
              <a:t>03-2014: WG circulation for 60GHz specification amendment</a:t>
            </a:r>
            <a:endParaRPr lang="en-US" altLang="ja-JP" sz="1400" b="1" dirty="0" smtClean="0">
              <a:cs typeface="Times New Roman" pitchFamily="18" charset="0"/>
            </a:endParaRPr>
          </a:p>
          <a:p>
            <a:pPr>
              <a:lnSpc>
                <a:spcPct val="90000"/>
              </a:lnSpc>
            </a:pPr>
            <a:r>
              <a:rPr lang="en-US" altLang="zh-CN" sz="1400" dirty="0" smtClean="0"/>
              <a:t>07-2015: Finalize 45GHz baseline</a:t>
            </a:r>
          </a:p>
          <a:p>
            <a:pPr>
              <a:lnSpc>
                <a:spcPct val="90000"/>
              </a:lnSpc>
            </a:pPr>
            <a:r>
              <a:rPr lang="en-US" altLang="zh-CN" sz="1400" dirty="0" smtClean="0"/>
              <a:t>11-2015: WG Letter Ballot Initial</a:t>
            </a:r>
          </a:p>
          <a:p>
            <a:pPr>
              <a:lnSpc>
                <a:spcPct val="90000"/>
              </a:lnSpc>
            </a:pPr>
            <a:r>
              <a:rPr lang="en-US" altLang="zh-CN" sz="1400" dirty="0" smtClean="0"/>
              <a:t>05-2016: WG Letter Ballot Recirculation 1</a:t>
            </a:r>
          </a:p>
          <a:p>
            <a:pPr>
              <a:lnSpc>
                <a:spcPct val="90000"/>
              </a:lnSpc>
            </a:pPr>
            <a:r>
              <a:rPr lang="en-US" altLang="zh-CN" sz="1400" dirty="0" smtClean="0"/>
              <a:t>07-2016: WG Letter Ballot Recirculation 2</a:t>
            </a:r>
          </a:p>
          <a:p>
            <a:pPr>
              <a:lnSpc>
                <a:spcPct val="90000"/>
              </a:lnSpc>
            </a:pPr>
            <a:r>
              <a:rPr lang="en-US" altLang="zh-CN" sz="1400" dirty="0" smtClean="0"/>
              <a:t>10-2016: Mandatory Draft Review (</a:t>
            </a:r>
            <a:r>
              <a:rPr lang="en-US" altLang="zh-CN" sz="1400" dirty="0" err="1" smtClean="0"/>
              <a:t>MDR</a:t>
            </a:r>
            <a:r>
              <a:rPr lang="en-US" altLang="zh-CN" sz="1400" dirty="0" smtClean="0"/>
              <a:t>)</a:t>
            </a:r>
          </a:p>
          <a:p>
            <a:pPr>
              <a:lnSpc>
                <a:spcPct val="90000"/>
              </a:lnSpc>
            </a:pPr>
            <a:r>
              <a:rPr lang="en-US" altLang="zh-CN" sz="1400" dirty="0" smtClean="0"/>
              <a:t>11-2016: WG Letter Ballot Recirculation 3 and MDR done </a:t>
            </a:r>
            <a:endParaRPr lang="en-US" altLang="zh-CN" sz="1400" dirty="0" smtClean="0">
              <a:solidFill>
                <a:srgbClr val="FF0000"/>
              </a:solidFill>
            </a:endParaRPr>
          </a:p>
          <a:p>
            <a:pPr>
              <a:lnSpc>
                <a:spcPct val="90000"/>
              </a:lnSpc>
            </a:pPr>
            <a:r>
              <a:rPr lang="en-US" altLang="zh-CN" sz="1400" dirty="0" smtClean="0"/>
              <a:t>12-2016: Form Sponsor Ballot Group             </a:t>
            </a:r>
          </a:p>
          <a:p>
            <a:pPr>
              <a:lnSpc>
                <a:spcPct val="90000"/>
              </a:lnSpc>
            </a:pPr>
            <a:r>
              <a:rPr lang="en-US" altLang="zh-CN" sz="1400" dirty="0" smtClean="0"/>
              <a:t>01-2017: WG Letter Ballot Recirculation 4</a:t>
            </a:r>
          </a:p>
          <a:p>
            <a:pPr>
              <a:lnSpc>
                <a:spcPct val="90000"/>
              </a:lnSpc>
            </a:pPr>
            <a:r>
              <a:rPr lang="en-US" altLang="zh-CN" sz="1400" dirty="0" smtClean="0"/>
              <a:t>03-2017: Unconditional Sponsor Ballot Initial</a:t>
            </a:r>
          </a:p>
          <a:p>
            <a:pPr>
              <a:lnSpc>
                <a:spcPct val="90000"/>
              </a:lnSpc>
            </a:pPr>
            <a:r>
              <a:rPr lang="en-US" altLang="zh-CN" sz="1400" dirty="0" smtClean="0">
                <a:solidFill>
                  <a:srgbClr val="0000FF"/>
                </a:solidFill>
              </a:rPr>
              <a:t>05-2017: Sponsor Ballot Recirculation 1</a:t>
            </a:r>
          </a:p>
          <a:p>
            <a:pPr>
              <a:lnSpc>
                <a:spcPct val="90000"/>
              </a:lnSpc>
            </a:pPr>
            <a:r>
              <a:rPr lang="en-US" altLang="zh-CN" sz="1400" dirty="0" smtClean="0">
                <a:solidFill>
                  <a:srgbClr val="0000FF"/>
                </a:solidFill>
              </a:rPr>
              <a:t>06-2017: Sponsor Ballot Recirculation 2</a:t>
            </a:r>
          </a:p>
          <a:p>
            <a:pPr>
              <a:lnSpc>
                <a:spcPct val="90000"/>
              </a:lnSpc>
            </a:pPr>
            <a:r>
              <a:rPr lang="en-US" altLang="zh-CN" sz="1400" dirty="0" smtClean="0">
                <a:solidFill>
                  <a:srgbClr val="0000FF"/>
                </a:solidFill>
              </a:rPr>
              <a:t>07-2017: Sponsor Ballot Recirculation 3 (unchanged)</a:t>
            </a:r>
          </a:p>
          <a:p>
            <a:pPr>
              <a:lnSpc>
                <a:spcPct val="90000"/>
              </a:lnSpc>
            </a:pPr>
            <a:r>
              <a:rPr lang="en-US" altLang="zh-CN" sz="1400" dirty="0" smtClean="0">
                <a:solidFill>
                  <a:srgbClr val="0000FF"/>
                </a:solidFill>
              </a:rPr>
              <a:t>09-2017: Final WG approval (conditional 07-2017)</a:t>
            </a:r>
          </a:p>
          <a:p>
            <a:pPr>
              <a:lnSpc>
                <a:spcPct val="90000"/>
              </a:lnSpc>
            </a:pPr>
            <a:r>
              <a:rPr lang="en-US" altLang="zh-CN" sz="1400" dirty="0" smtClean="0">
                <a:solidFill>
                  <a:srgbClr val="0000FF"/>
                </a:solidFill>
              </a:rPr>
              <a:t>11-2017: Final EC approval (conditional 07-2017)</a:t>
            </a:r>
          </a:p>
          <a:p>
            <a:pPr>
              <a:lnSpc>
                <a:spcPct val="90000"/>
              </a:lnSpc>
            </a:pPr>
            <a:r>
              <a:rPr lang="en-US" altLang="zh-CN" sz="1400" dirty="0" smtClean="0">
                <a:solidFill>
                  <a:srgbClr val="0000FF"/>
                </a:solidFill>
              </a:rPr>
              <a:t>12-2017: </a:t>
            </a:r>
            <a:r>
              <a:rPr lang="en-US" altLang="zh-CN" sz="1400" dirty="0" err="1" smtClean="0">
                <a:solidFill>
                  <a:srgbClr val="0000FF"/>
                </a:solidFill>
              </a:rPr>
              <a:t>RevCom</a:t>
            </a:r>
            <a:r>
              <a:rPr lang="en-US" altLang="zh-CN" sz="1400" dirty="0" smtClean="0">
                <a:solidFill>
                  <a:srgbClr val="0000FF"/>
                </a:solidFill>
              </a:rPr>
              <a:t> &amp; Standards Board approval  (submission deadline July 28 for Sept. 28 </a:t>
            </a:r>
            <a:r>
              <a:rPr lang="en-US" altLang="zh-CN" sz="1400" dirty="0" err="1" smtClean="0">
                <a:solidFill>
                  <a:srgbClr val="0000FF"/>
                </a:solidFill>
              </a:rPr>
              <a:t>RevCom</a:t>
            </a:r>
            <a:r>
              <a:rPr lang="en-US" altLang="zh-CN" sz="1400" dirty="0" smtClean="0">
                <a:solidFill>
                  <a:srgbClr val="0000FF"/>
                </a:solidFill>
              </a:rPr>
              <a:t>)</a:t>
            </a: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15</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a:t>
            </a:r>
            <a:r>
              <a:rPr lang="en-US" altLang="zh-CN" dirty="0" smtClean="0"/>
              <a:t>July </a:t>
            </a:r>
            <a:r>
              <a:rPr lang="en-US" dirty="0" smtClean="0"/>
              <a:t>meeting</a:t>
            </a:r>
            <a:endParaRPr lang="en-US" dirty="0"/>
          </a:p>
        </p:txBody>
      </p:sp>
      <p:sp>
        <p:nvSpPr>
          <p:cNvPr id="3" name="Content Placeholder 2"/>
          <p:cNvSpPr>
            <a:spLocks noGrp="1"/>
          </p:cNvSpPr>
          <p:nvPr>
            <p:ph idx="1"/>
          </p:nvPr>
        </p:nvSpPr>
        <p:spPr/>
        <p:txBody>
          <a:bodyPr/>
          <a:lstStyle/>
          <a:p>
            <a:r>
              <a:rPr lang="en-US" sz="2800" dirty="0" smtClean="0"/>
              <a:t>Complete comment resolution for </a:t>
            </a:r>
            <a:r>
              <a:rPr lang="en-US" sz="2800" dirty="0" err="1" smtClean="0"/>
              <a:t>TGaj</a:t>
            </a:r>
            <a:r>
              <a:rPr lang="en-US" sz="2800" dirty="0" smtClean="0"/>
              <a:t> Recirculation </a:t>
            </a:r>
            <a:r>
              <a:rPr lang="en-US" altLang="zh-CN" sz="2800" dirty="0" smtClean="0"/>
              <a:t>Sponsor </a:t>
            </a:r>
            <a:r>
              <a:rPr lang="en-US" sz="2800" dirty="0" smtClean="0"/>
              <a:t>Ballot</a:t>
            </a:r>
          </a:p>
          <a:p>
            <a:r>
              <a:rPr lang="en-US" altLang="zh-CN" sz="2800" dirty="0" smtClean="0"/>
              <a:t>Conditional IEEE 802 EC approval</a:t>
            </a:r>
          </a:p>
          <a:p>
            <a:r>
              <a:rPr lang="en-US" altLang="zh-CN" sz="2800" dirty="0" smtClean="0"/>
              <a:t>Prepare draft press release for WG approval</a:t>
            </a:r>
          </a:p>
          <a:p>
            <a:r>
              <a:rPr lang="en-US" sz="2800" dirty="0" smtClean="0"/>
              <a:t>Timeline update if needed</a:t>
            </a:r>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May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16</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9757014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Conference Call Time</a:t>
            </a:r>
          </a:p>
        </p:txBody>
      </p:sp>
      <p:sp>
        <p:nvSpPr>
          <p:cNvPr id="3" name="Content Placeholder 2"/>
          <p:cNvSpPr>
            <a:spLocks noGrp="1"/>
          </p:cNvSpPr>
          <p:nvPr>
            <p:ph idx="1"/>
          </p:nvPr>
        </p:nvSpPr>
        <p:spPr/>
        <p:txBody>
          <a:bodyPr/>
          <a:lstStyle/>
          <a:p>
            <a:pPr lvl="1"/>
            <a:r>
              <a:rPr lang="en-US" altLang="zh-CN" sz="2400" b="1" dirty="0" smtClean="0"/>
              <a:t>8</a:t>
            </a:r>
            <a:r>
              <a:rPr lang="en-US" altLang="zh-CN" sz="2400" b="1" baseline="30000" dirty="0" smtClean="0"/>
              <a:t>th</a:t>
            </a:r>
            <a:r>
              <a:rPr lang="en-US" altLang="zh-CN" sz="2400" b="1" dirty="0" smtClean="0"/>
              <a:t> Jun, 2017, 10 pm ET for 2 hours</a:t>
            </a:r>
          </a:p>
          <a:p>
            <a:pPr lvl="1">
              <a:buNone/>
            </a:pPr>
            <a:r>
              <a:rPr lang="en-US" altLang="zh-CN" b="1" dirty="0" smtClean="0"/>
              <a:t>     (9</a:t>
            </a:r>
            <a:r>
              <a:rPr lang="en-US" altLang="zh-CN" b="1" baseline="30000" dirty="0" smtClean="0"/>
              <a:t>th</a:t>
            </a:r>
            <a:r>
              <a:rPr lang="en-US" altLang="zh-CN" b="1" dirty="0" smtClean="0"/>
              <a:t> Jun,  2017, 10 am </a:t>
            </a:r>
            <a:r>
              <a:rPr lang="en-US" altLang="zh-CN" b="1" dirty="0"/>
              <a:t>Beijing </a:t>
            </a:r>
            <a:r>
              <a:rPr lang="en-US" altLang="zh-CN" b="1" dirty="0" smtClean="0"/>
              <a:t>Time)</a:t>
            </a:r>
          </a:p>
          <a:p>
            <a:pPr lvl="1"/>
            <a:r>
              <a:rPr lang="en-US" altLang="zh-CN" sz="2400" b="1" dirty="0" smtClean="0"/>
              <a:t>15</a:t>
            </a:r>
            <a:r>
              <a:rPr lang="en-US" altLang="zh-CN" sz="2400" b="1" baseline="30000" dirty="0" smtClean="0"/>
              <a:t>th</a:t>
            </a:r>
            <a:r>
              <a:rPr lang="en-US" altLang="zh-CN" sz="2400" b="1" dirty="0" smtClean="0"/>
              <a:t> Jun, 2017, 10 pm ET for 2 hours</a:t>
            </a:r>
          </a:p>
          <a:p>
            <a:pPr lvl="1">
              <a:buNone/>
            </a:pPr>
            <a:r>
              <a:rPr lang="en-US" altLang="zh-CN" b="1" dirty="0" smtClean="0"/>
              <a:t>     (16</a:t>
            </a:r>
            <a:r>
              <a:rPr lang="en-US" altLang="zh-CN" b="1" baseline="30000" dirty="0" smtClean="0"/>
              <a:t>th</a:t>
            </a:r>
            <a:r>
              <a:rPr lang="en-US" altLang="zh-CN" b="1" dirty="0" smtClean="0"/>
              <a:t> Jun,  2017, 10 am Beijing Time)</a:t>
            </a:r>
          </a:p>
          <a:p>
            <a:pPr lvl="1"/>
            <a:r>
              <a:rPr lang="en-US" altLang="zh-CN" sz="2400" b="1" dirty="0" smtClean="0"/>
              <a:t>22</a:t>
            </a:r>
            <a:r>
              <a:rPr lang="en-US" altLang="zh-CN" sz="2400" b="1" baseline="30000" dirty="0" smtClean="0"/>
              <a:t>nd</a:t>
            </a:r>
            <a:r>
              <a:rPr lang="en-US" altLang="zh-CN" sz="2400" b="1" dirty="0" smtClean="0"/>
              <a:t>    Jun, 2017, 10 pm ET for 2 hours</a:t>
            </a:r>
          </a:p>
          <a:p>
            <a:pPr lvl="1">
              <a:buNone/>
            </a:pPr>
            <a:r>
              <a:rPr lang="en-US" altLang="zh-CN" b="1" dirty="0" smtClean="0"/>
              <a:t>     (23</a:t>
            </a:r>
            <a:r>
              <a:rPr lang="en-US" altLang="zh-CN" b="1" baseline="30000" dirty="0" smtClean="0"/>
              <a:t>rd</a:t>
            </a:r>
            <a:r>
              <a:rPr lang="en-US" altLang="zh-CN" b="1" dirty="0" smtClean="0"/>
              <a:t>  Jun,  2017, 10 am Beijing Time)</a:t>
            </a:r>
          </a:p>
          <a:p>
            <a:pPr lvl="1"/>
            <a:r>
              <a:rPr lang="en-US" altLang="zh-CN" sz="2400" b="1" dirty="0" smtClean="0"/>
              <a:t>29</a:t>
            </a:r>
            <a:r>
              <a:rPr lang="en-US" altLang="zh-CN" sz="2400" b="1" baseline="30000" dirty="0" smtClean="0"/>
              <a:t>th</a:t>
            </a:r>
            <a:r>
              <a:rPr lang="en-US" altLang="zh-CN" sz="2400" b="1" dirty="0" smtClean="0"/>
              <a:t>   Jun, 2017, </a:t>
            </a:r>
            <a:r>
              <a:rPr lang="en-US" altLang="zh-CN" sz="2400" b="1" dirty="0" smtClean="0">
                <a:solidFill>
                  <a:srgbClr val="FF0000"/>
                </a:solidFill>
              </a:rPr>
              <a:t>11 pm </a:t>
            </a:r>
            <a:r>
              <a:rPr lang="en-US" altLang="zh-CN" sz="2400" b="1" dirty="0" smtClean="0"/>
              <a:t>ET for 2 hours</a:t>
            </a:r>
          </a:p>
          <a:p>
            <a:pPr lvl="1">
              <a:buNone/>
            </a:pPr>
            <a:r>
              <a:rPr lang="en-US" altLang="zh-CN" b="1" dirty="0" smtClean="0"/>
              <a:t>     (30</a:t>
            </a:r>
            <a:r>
              <a:rPr lang="en-US" altLang="zh-CN" b="1" baseline="30000" dirty="0" smtClean="0"/>
              <a:t>th</a:t>
            </a:r>
            <a:r>
              <a:rPr lang="en-US" altLang="zh-CN" b="1" dirty="0" smtClean="0"/>
              <a:t>  Jun,  2017, </a:t>
            </a:r>
            <a:r>
              <a:rPr lang="en-US" altLang="zh-CN" b="1" dirty="0" smtClean="0">
                <a:solidFill>
                  <a:srgbClr val="FF0000"/>
                </a:solidFill>
              </a:rPr>
              <a:t>11 am </a:t>
            </a:r>
            <a:r>
              <a:rPr lang="en-US" altLang="zh-CN" b="1" dirty="0" smtClean="0"/>
              <a:t>Beijing Time)</a:t>
            </a:r>
          </a:p>
          <a:p>
            <a:pPr lvl="1"/>
            <a:r>
              <a:rPr lang="en-US" altLang="zh-CN" sz="2400" b="1" dirty="0" smtClean="0"/>
              <a:t>6</a:t>
            </a:r>
            <a:r>
              <a:rPr lang="en-US" altLang="zh-CN" sz="2400" b="1" baseline="30000" dirty="0" smtClean="0"/>
              <a:t>th</a:t>
            </a:r>
            <a:r>
              <a:rPr lang="en-US" altLang="zh-CN" sz="2400" b="1" dirty="0" smtClean="0"/>
              <a:t>   July, 2017, 10 pm ET for 2 hours</a:t>
            </a:r>
          </a:p>
          <a:p>
            <a:pPr lvl="1">
              <a:buNone/>
            </a:pPr>
            <a:r>
              <a:rPr lang="en-US" altLang="zh-CN" b="1" dirty="0" smtClean="0"/>
              <a:t>     (7</a:t>
            </a:r>
            <a:r>
              <a:rPr lang="en-US" altLang="zh-CN" b="1" baseline="30000" dirty="0" smtClean="0"/>
              <a:t>th</a:t>
            </a:r>
            <a:r>
              <a:rPr lang="en-US" altLang="zh-CN" b="1" dirty="0" smtClean="0"/>
              <a:t>  July,  2017, 10 am Beijing Time)</a:t>
            </a:r>
          </a:p>
          <a:p>
            <a:pPr lvl="1">
              <a:buNone/>
            </a:pPr>
            <a:endParaRPr lang="en-US" altLang="zh-CN" b="1" dirty="0" smtClean="0"/>
          </a:p>
          <a:p>
            <a:pPr lvl="1">
              <a:buNone/>
            </a:pPr>
            <a:endParaRPr lang="en-US" altLang="zh-CN" b="1" dirty="0" smtClean="0"/>
          </a:p>
          <a:p>
            <a:pPr lvl="1">
              <a:buNone/>
            </a:pPr>
            <a:endParaRPr lang="en-US" altLang="zh-CN" b="1"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May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17</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May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18</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May 2017, </a:t>
            </a:r>
            <a:r>
              <a:rPr lang="en-GB" sz="2800" dirty="0" err="1" smtClean="0">
                <a:latin typeface="Times New Roman" charset="0"/>
              </a:rPr>
              <a:t>Daejeon</a:t>
            </a:r>
            <a:r>
              <a:rPr lang="en-GB" sz="2800" dirty="0" smtClean="0">
                <a:latin typeface="Times New Roman" charset="0"/>
              </a:rPr>
              <a:t>, Korea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May 2017</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143636" y="6475413"/>
            <a:ext cx="2398702" cy="184666"/>
          </a:xfrm>
          <a:prstGeom prst="rect">
            <a:avLst/>
          </a:prstGeom>
        </p:spPr>
        <p:txBody>
          <a:bodyPr/>
          <a:lstStyle/>
          <a:p>
            <a:pPr>
              <a:defRPr/>
            </a:pPr>
            <a:r>
              <a:rPr lang="en-US" altLang="zh-CN" dirty="0" smtClean="0"/>
              <a:t>Jiamin Chen (Huawei)</a:t>
            </a:r>
            <a:endParaRPr lang="en-US" altLang="zh-CN"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a:buNone/>
            </a:pPr>
            <a:r>
              <a:rPr lang="en-US" sz="1600" dirty="0"/>
              <a:t>All participation in IEEE 802 Working Group meetings is on an individual basis</a:t>
            </a:r>
          </a:p>
          <a:p>
            <a:pPr>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
        <p:nvSpPr>
          <p:cNvPr id="7"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May 2017</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 xmlns:p14="http://schemas.microsoft.com/office/powerpoint/2010/main"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March meeting</a:t>
            </a:r>
          </a:p>
          <a:p>
            <a:r>
              <a:rPr lang="en-US" altLang="zh-CN" b="0" dirty="0" smtClean="0">
                <a:latin typeface="+mj-lt"/>
                <a:cs typeface="Arial" panose="020B0604020202020204" pitchFamily="34" charset="0"/>
              </a:rPr>
              <a:t>Approve the meeting minutes for March and </a:t>
            </a:r>
            <a:r>
              <a:rPr lang="en-US" altLang="zh-CN" b="0" dirty="0" err="1" smtClean="0">
                <a:latin typeface="+mj-lt"/>
                <a:cs typeface="Arial" panose="020B0604020202020204" pitchFamily="34" charset="0"/>
              </a:rPr>
              <a:t>telecon</a:t>
            </a:r>
            <a:r>
              <a:rPr lang="en-US" altLang="zh-CN" b="0" dirty="0" smtClean="0">
                <a:latin typeface="+mj-lt"/>
                <a:cs typeface="Arial" panose="020B0604020202020204" pitchFamily="34" charset="0"/>
              </a:rPr>
              <a:t> meetings</a:t>
            </a:r>
          </a:p>
          <a:p>
            <a:r>
              <a:rPr lang="en-US" altLang="zh-CN" b="0" dirty="0" smtClean="0">
                <a:latin typeface="+mj-lt"/>
                <a:cs typeface="Arial" panose="020B0604020202020204" pitchFamily="34" charset="0"/>
              </a:rPr>
              <a:t>Comment Resolution for </a:t>
            </a:r>
            <a:r>
              <a:rPr lang="en-US" altLang="zh-CN" b="0" dirty="0" err="1" smtClean="0">
                <a:latin typeface="+mj-lt"/>
                <a:cs typeface="Arial" panose="020B0604020202020204" pitchFamily="34" charset="0"/>
              </a:rPr>
              <a:t>TGaj</a:t>
            </a:r>
            <a:r>
              <a:rPr lang="en-US" altLang="zh-CN" b="0" dirty="0" smtClean="0">
                <a:latin typeface="+mj-lt"/>
                <a:cs typeface="Arial" panose="020B0604020202020204" pitchFamily="34" charset="0"/>
              </a:rPr>
              <a:t> Sponsor Ballot</a:t>
            </a:r>
          </a:p>
          <a:p>
            <a:r>
              <a:rPr lang="en-US" altLang="zh-CN" b="0" dirty="0" smtClean="0">
                <a:latin typeface="+mj-lt"/>
                <a:cs typeface="Arial" panose="020B0604020202020204" pitchFamily="34" charset="0"/>
              </a:rPr>
              <a:t>Timeline update</a:t>
            </a:r>
            <a:endParaRPr lang="en-US" altLang="zh-CN" b="0" dirty="0" smtClean="0"/>
          </a:p>
          <a:p>
            <a:r>
              <a:rPr lang="en-US" altLang="zh-CN" b="0" dirty="0" smtClean="0"/>
              <a:t>Motion</a:t>
            </a:r>
            <a:endParaRPr lang="en-US" altLang="zh-CN" b="0" dirty="0" smtClean="0">
              <a:latin typeface="+mj-lt"/>
              <a:cs typeface="Arial" panose="020B0604020202020204" pitchFamily="34" charset="0"/>
            </a:endParaRPr>
          </a:p>
          <a:p>
            <a:r>
              <a:rPr lang="en-US" altLang="zh-CN" b="0" dirty="0" smtClean="0">
                <a:latin typeface="+mj-lt"/>
                <a:cs typeface="Arial" panose="020B0604020202020204" pitchFamily="34" charset="0"/>
              </a:rPr>
              <a:t>Planning for July 2017 meeting</a:t>
            </a:r>
          </a:p>
          <a:p>
            <a:r>
              <a:rPr lang="en-US" altLang="zh-CN" b="0" dirty="0" smtClean="0">
                <a:latin typeface="+mj-lt"/>
              </a:rPr>
              <a:t>Conference call time</a:t>
            </a:r>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896544"/>
          </a:xfrm>
        </p:spPr>
        <p:txBody>
          <a:bodyPr/>
          <a:lstStyle/>
          <a:p>
            <a:pPr>
              <a:lnSpc>
                <a:spcPct val="90000"/>
              </a:lnSpc>
            </a:pPr>
            <a:r>
              <a:rPr lang="en-US" altLang="zh-CN" sz="2400" dirty="0" smtClean="0"/>
              <a:t>Tuesday, May 9, 2017 8:00 – 10:00</a:t>
            </a:r>
            <a:endParaRPr lang="en-US" altLang="zh-CN" sz="24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for March meeting and April </a:t>
            </a:r>
            <a:r>
              <a:rPr lang="en-US" altLang="zh-CN" sz="2000" dirty="0" err="1" smtClean="0"/>
              <a:t>telecon</a:t>
            </a:r>
            <a:endParaRPr lang="en-US" altLang="zh-CN" sz="2000" dirty="0" smtClean="0"/>
          </a:p>
          <a:p>
            <a:pPr lvl="2">
              <a:lnSpc>
                <a:spcPct val="90000"/>
              </a:lnSpc>
            </a:pPr>
            <a:r>
              <a:rPr lang="en-US" altLang="zh-CN" sz="1800" dirty="0" smtClean="0">
                <a:solidFill>
                  <a:srgbClr val="000000"/>
                </a:solidFill>
              </a:rPr>
              <a:t>11-17/518r0 - </a:t>
            </a:r>
            <a:r>
              <a:rPr lang="en-US" altLang="zh-CN" sz="1800" dirty="0" err="1" smtClean="0">
                <a:solidFill>
                  <a:srgbClr val="000000"/>
                </a:solidFill>
              </a:rPr>
              <a:t>TGaj</a:t>
            </a:r>
            <a:r>
              <a:rPr lang="en-US" altLang="zh-CN" sz="1800" dirty="0" smtClean="0">
                <a:solidFill>
                  <a:srgbClr val="000000"/>
                </a:solidFill>
              </a:rPr>
              <a:t> meeting minutes for March session,  Vancouver Canada </a:t>
            </a:r>
          </a:p>
          <a:p>
            <a:pPr lvl="2">
              <a:lnSpc>
                <a:spcPct val="90000"/>
              </a:lnSpc>
            </a:pPr>
            <a:r>
              <a:rPr lang="en-US" altLang="zh-CN" sz="1800" dirty="0" smtClean="0">
                <a:solidFill>
                  <a:srgbClr val="000000"/>
                </a:solidFill>
              </a:rPr>
              <a:t>11-17/0636r0 </a:t>
            </a:r>
            <a:r>
              <a:rPr lang="en-US" altLang="zh-CN" sz="1800" dirty="0" smtClean="0">
                <a:solidFill>
                  <a:srgbClr val="000000"/>
                </a:solidFill>
              </a:rPr>
              <a:t>- </a:t>
            </a:r>
            <a:r>
              <a:rPr lang="en-US" altLang="zh-CN" sz="1800" dirty="0" err="1" smtClean="0">
                <a:solidFill>
                  <a:srgbClr val="000000"/>
                </a:solidFill>
              </a:rPr>
              <a:t>TGaj</a:t>
            </a:r>
            <a:r>
              <a:rPr lang="en-US" altLang="zh-CN" sz="1800" dirty="0" smtClean="0">
                <a:solidFill>
                  <a:srgbClr val="000000"/>
                </a:solidFill>
              </a:rPr>
              <a:t> meeting minutes for April 27</a:t>
            </a:r>
            <a:r>
              <a:rPr lang="en-US" altLang="zh-CN" sz="1800" baseline="30000" dirty="0" smtClean="0">
                <a:solidFill>
                  <a:srgbClr val="000000"/>
                </a:solidFill>
              </a:rPr>
              <a:t>th</a:t>
            </a:r>
            <a:r>
              <a:rPr lang="en-US" altLang="zh-CN" sz="1800" dirty="0" smtClean="0">
                <a:solidFill>
                  <a:srgbClr val="000000"/>
                </a:solidFill>
              </a:rPr>
              <a:t> conference call</a:t>
            </a:r>
          </a:p>
          <a:p>
            <a:pPr lvl="1"/>
            <a:r>
              <a:rPr lang="en-US" altLang="zh-CN" sz="2000" dirty="0" smtClean="0">
                <a:solidFill>
                  <a:srgbClr val="000000"/>
                </a:solidFill>
              </a:rPr>
              <a:t>11-17/0624r0 - </a:t>
            </a:r>
            <a:r>
              <a:rPr lang="en-US" altLang="zh-CN" sz="2000" dirty="0" err="1" smtClean="0"/>
              <a:t>TGaj</a:t>
            </a:r>
            <a:r>
              <a:rPr lang="en-US" altLang="zh-CN" sz="2000" dirty="0" smtClean="0"/>
              <a:t> Editor Report for </a:t>
            </a:r>
            <a:r>
              <a:rPr lang="en-US" altLang="zh-CN" sz="2000" dirty="0" err="1" smtClean="0"/>
              <a:t>TGaj</a:t>
            </a:r>
            <a:r>
              <a:rPr lang="en-US" altLang="zh-CN" sz="2000" dirty="0" smtClean="0"/>
              <a:t> initial SB</a:t>
            </a:r>
          </a:p>
          <a:p>
            <a:pPr lvl="1"/>
            <a:r>
              <a:rPr lang="en-US" altLang="zh-CN" sz="2000" dirty="0" smtClean="0">
                <a:solidFill>
                  <a:srgbClr val="000000"/>
                </a:solidFill>
              </a:rPr>
              <a:t>11-17/0613r2 - </a:t>
            </a:r>
            <a:r>
              <a:rPr lang="en-US" sz="2000" dirty="0" err="1" smtClean="0"/>
              <a:t>TGaj</a:t>
            </a:r>
            <a:r>
              <a:rPr lang="en-US" sz="2000" dirty="0" smtClean="0"/>
              <a:t> comments database for </a:t>
            </a:r>
            <a:r>
              <a:rPr lang="en-US" sz="2000" dirty="0" err="1" smtClean="0"/>
              <a:t>TGaj</a:t>
            </a:r>
            <a:r>
              <a:rPr lang="en-US" sz="2000" dirty="0" smtClean="0"/>
              <a:t> initial SB</a:t>
            </a:r>
          </a:p>
          <a:p>
            <a:pPr lvl="1">
              <a:lnSpc>
                <a:spcPct val="90000"/>
              </a:lnSpc>
            </a:pPr>
            <a:r>
              <a:rPr lang="en-US" sz="2000" dirty="0" smtClean="0"/>
              <a:t>Resolution for comments received from initial sponsor ballot</a:t>
            </a:r>
          </a:p>
          <a:p>
            <a:pPr lvl="2">
              <a:lnSpc>
                <a:spcPct val="90000"/>
              </a:lnSpc>
            </a:pPr>
            <a:r>
              <a:rPr lang="en-US" sz="1800" dirty="0" smtClean="0"/>
              <a:t>11-17/0789r0 - Proposed resolution to CID 803, 806-807, 809-810, 811, 813-814, 818-819, 826, 828, 833-836, 846-847, 861-864, 866-868 and 870-875 from Initial Sponsor Ballot</a:t>
            </a:r>
          </a:p>
          <a:p>
            <a:pPr lvl="2">
              <a:lnSpc>
                <a:spcPct val="90000"/>
              </a:lnSpc>
            </a:pPr>
            <a:r>
              <a:rPr lang="en-US" sz="1800" dirty="0" smtClean="0">
                <a:solidFill>
                  <a:srgbClr val="000000"/>
                </a:solidFill>
              </a:rPr>
              <a:t>11-17/0622r2 - </a:t>
            </a:r>
            <a:r>
              <a:rPr lang="en-US" sz="1800" dirty="0" smtClean="0"/>
              <a:t>Proposed Resolution to CID 801, 802, 804, 805, 808, 812, 815-817, 820-825, 827, 829-832, 837, and 851 on </a:t>
            </a:r>
            <a:r>
              <a:rPr lang="en-US" sz="1800" dirty="0" err="1" smtClean="0"/>
              <a:t>TGaj</a:t>
            </a:r>
            <a:r>
              <a:rPr lang="en-US" sz="1800" dirty="0" smtClean="0"/>
              <a:t> D5.0</a:t>
            </a:r>
            <a:endParaRPr lang="en-US" altLang="zh-CN" sz="1800" dirty="0" smtClean="0">
              <a:solidFill>
                <a:srgbClr val="000000"/>
              </a:solidFill>
            </a:endParaRP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125465</TotalTime>
  <Words>1695</Words>
  <Application>Microsoft Office PowerPoint</Application>
  <PresentationFormat>全屏显示(4:3)</PresentationFormat>
  <Paragraphs>277</Paragraphs>
  <Slides>18</Slides>
  <Notes>16</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18</vt:i4>
      </vt:variant>
    </vt:vector>
  </HeadingPairs>
  <TitlesOfParts>
    <vt:vector size="20"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Participation in IEEE 802 Meetings</vt:lpstr>
      <vt:lpstr>Resources – URLs</vt:lpstr>
      <vt:lpstr>Agenda Items for the Week</vt:lpstr>
      <vt:lpstr>IEEE 802.11aj Agenda for the Week</vt:lpstr>
      <vt:lpstr>IEEE 802.11aj Agenda for the Week</vt:lpstr>
      <vt:lpstr>IEEE 802.11aj Agenda for the Week</vt:lpstr>
      <vt:lpstr>Approve the meeting minutes</vt:lpstr>
      <vt:lpstr>Motion 1 (Comment Resolution for Initial SB) </vt:lpstr>
      <vt:lpstr>Motion 2   (Recirculation SB for P802.11aj D6.0)</vt:lpstr>
      <vt:lpstr>Official Time Line for 802.11aj  (Updated in May 2017)</vt:lpstr>
      <vt:lpstr>Plan for July meeting</vt:lpstr>
      <vt:lpstr>Conference Call Time</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3789</cp:revision>
  <cp:lastPrinted>1998-02-10T13:28:06Z</cp:lastPrinted>
  <dcterms:created xsi:type="dcterms:W3CDTF">2007-04-17T18:10:23Z</dcterms:created>
  <dcterms:modified xsi:type="dcterms:W3CDTF">2017-05-12T23:16:19Z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y fmtid="{D5CDD505-2E9C-101B-9397-08002B2CF9AE}" pid="6" name="_2015_ms_pID_725343">
    <vt:lpwstr>(2)fieB04ioZOWdLat2C5JmENoQGEgOiOnV+Qb0ZMnwY9DBTDKWOIRa6VvEUrNI5IMxA6/ZptOY
6oukI4Kl/YpRqpfH0pqafE3NLEFN2KxXtnrB+N6ToIA2cKjNkRcadvZgzb0OcUvIqwdauVRf
m0jxoQGt7kPPe8xNUWZhLNLpKylN2dNwakE5snYnGmkTSqZxlYcmr0e4O0MAHEYd4yVCjiwc
6dRuyKMqTDGZU6+eH/</vt:lpwstr>
  </property>
  <property fmtid="{D5CDD505-2E9C-101B-9397-08002B2CF9AE}" pid="7" name="_2015_ms_pID_7253431">
    <vt:lpwstr>9WeQHtzkHnYF/lNClzjMeLHU5eXWSHpEqC+LeZpZyaQbNwWn5+lwmv
y28gx29Bf4tQbRXAmwrlPOpjo74TmLaBuSUN6dMJZwqLNVNoUKFpGwUSC/jSj4t2QBruUYK5
IYYWiI8YKLFfwN+qdAaIPI4aARwR8e/iLuLaJygwUZAckg==</vt:lpwstr>
  </property>
</Properties>
</file>