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602" r:id="rId4"/>
    <p:sldId id="604" r:id="rId5"/>
    <p:sldId id="589" r:id="rId6"/>
    <p:sldId id="612" r:id="rId7"/>
    <p:sldId id="590" r:id="rId8"/>
    <p:sldId id="458" r:id="rId9"/>
    <p:sldId id="592" r:id="rId10"/>
    <p:sldId id="615" r:id="rId11"/>
    <p:sldId id="591" r:id="rId12"/>
    <p:sldId id="613" r:id="rId13"/>
    <p:sldId id="618" r:id="rId14"/>
    <p:sldId id="619" r:id="rId15"/>
    <p:sldId id="614" r:id="rId16"/>
    <p:sldId id="616" r:id="rId17"/>
    <p:sldId id="617" r:id="rId18"/>
    <p:sldId id="611" r:id="rId19"/>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020" autoAdjust="0"/>
  </p:normalViewPr>
  <p:slideViewPr>
    <p:cSldViewPr>
      <p:cViewPr varScale="1">
        <p:scale>
          <a:sx n="83" d="100"/>
          <a:sy n="83" d="100"/>
        </p:scale>
        <p:origin x="-1339"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18</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802.11-17/0539r2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0613-03-00aj-comments-from-tgaj-initial-sponsor-ballot.xlsx"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2017-05-10</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680520"/>
          </a:xfrm>
        </p:spPr>
        <p:txBody>
          <a:bodyPr/>
          <a:lstStyle/>
          <a:p>
            <a:pPr>
              <a:lnSpc>
                <a:spcPct val="90000"/>
              </a:lnSpc>
            </a:pPr>
            <a:r>
              <a:rPr lang="en-US" altLang="zh-CN" sz="2400" dirty="0" smtClean="0"/>
              <a:t>Tuesday, May 9, 2017 16:00 – 18:00</a:t>
            </a:r>
          </a:p>
          <a:p>
            <a:pPr lvl="1">
              <a:lnSpc>
                <a:spcPct val="90000"/>
              </a:lnSpc>
            </a:pPr>
            <a:r>
              <a:rPr lang="en-US" altLang="zh-CN" sz="2000" dirty="0" smtClean="0"/>
              <a:t>Resolution for comments received from initial sponsor ballot</a:t>
            </a:r>
          </a:p>
          <a:p>
            <a:pPr lvl="2">
              <a:lnSpc>
                <a:spcPct val="90000"/>
              </a:lnSpc>
            </a:pPr>
            <a:r>
              <a:rPr lang="en-US" sz="1800" dirty="0" smtClean="0">
                <a:solidFill>
                  <a:srgbClr val="000000"/>
                </a:solidFill>
              </a:rPr>
              <a:t>11-17/0635r0 - </a:t>
            </a:r>
            <a:r>
              <a:rPr lang="en-US" sz="1800" dirty="0" smtClean="0"/>
              <a:t>Proposed Resolution to CID 856-858 and 860 on </a:t>
            </a:r>
            <a:r>
              <a:rPr lang="en-US" sz="1800" dirty="0" err="1" smtClean="0"/>
              <a:t>TGaj</a:t>
            </a:r>
            <a:r>
              <a:rPr lang="en-US" sz="1800" dirty="0" smtClean="0"/>
              <a:t> D5.0</a:t>
            </a:r>
          </a:p>
          <a:p>
            <a:pPr lvl="2">
              <a:lnSpc>
                <a:spcPct val="90000"/>
              </a:lnSpc>
            </a:pPr>
            <a:r>
              <a:rPr lang="en-US" sz="1800" dirty="0" smtClean="0">
                <a:solidFill>
                  <a:srgbClr val="000000"/>
                </a:solidFill>
              </a:rPr>
              <a:t>11-17/0639r0 - </a:t>
            </a:r>
            <a:r>
              <a:rPr lang="en-US" sz="1800" dirty="0" smtClean="0"/>
              <a:t>Proposed Resolution to CID 854-855, 865, and 869 on </a:t>
            </a:r>
            <a:r>
              <a:rPr lang="en-US" sz="1800" dirty="0" err="1" smtClean="0"/>
              <a:t>TGaj</a:t>
            </a:r>
            <a:r>
              <a:rPr lang="en-US" sz="1800" dirty="0" smtClean="0"/>
              <a:t> D5.0</a:t>
            </a:r>
          </a:p>
          <a:p>
            <a:pPr>
              <a:lnSpc>
                <a:spcPct val="90000"/>
              </a:lnSpc>
            </a:pPr>
            <a:r>
              <a:rPr lang="en-US" altLang="zh-CN" sz="2400" dirty="0" smtClean="0"/>
              <a:t>Wednesday</a:t>
            </a:r>
            <a:r>
              <a:rPr lang="en-US" altLang="zh-CN" sz="2400" dirty="0" smtClean="0"/>
              <a:t>, May 10, 2017 16:00 – 18:00</a:t>
            </a:r>
          </a:p>
          <a:p>
            <a:pPr lvl="1">
              <a:lnSpc>
                <a:spcPct val="90000"/>
              </a:lnSpc>
            </a:pPr>
            <a:r>
              <a:rPr lang="en-US" altLang="zh-CN" sz="2000" dirty="0" smtClean="0"/>
              <a:t>Resolution for comments received from initial sponsor ballot</a:t>
            </a:r>
          </a:p>
          <a:p>
            <a:pPr lvl="2">
              <a:lnSpc>
                <a:spcPct val="90000"/>
              </a:lnSpc>
            </a:pPr>
            <a:r>
              <a:rPr lang="en-US" sz="1800" dirty="0" smtClean="0">
                <a:solidFill>
                  <a:srgbClr val="000000"/>
                </a:solidFill>
              </a:rPr>
              <a:t>11-17/0791r0 - Proposed resolutions to CID 848-850, 859  </a:t>
            </a:r>
          </a:p>
          <a:p>
            <a:pPr lvl="2">
              <a:lnSpc>
                <a:spcPct val="90000"/>
              </a:lnSpc>
            </a:pPr>
            <a:r>
              <a:rPr lang="en-US" sz="1800" dirty="0" smtClean="0">
                <a:solidFill>
                  <a:srgbClr val="000000"/>
                </a:solidFill>
              </a:rPr>
              <a:t>11-17-0792r0 - Proposed resolutions to CID 838-845  </a:t>
            </a:r>
          </a:p>
          <a:p>
            <a:pPr lvl="1">
              <a:lnSpc>
                <a:spcPct val="90000"/>
              </a:lnSpc>
            </a:pPr>
            <a:r>
              <a:rPr lang="en-US" altLang="zh-CN" sz="2000" dirty="0" smtClean="0">
                <a:cs typeface="Arial" panose="020B0604020202020204" pitchFamily="34" charset="0"/>
              </a:rPr>
              <a:t>Motion</a:t>
            </a:r>
            <a:endParaRPr lang="en-US" altLang="zh-CN" sz="2000" dirty="0" smtClean="0">
              <a:sym typeface="Wingdings" panose="05000000000000000000" pitchFamily="2" charset="2"/>
            </a:endParaRPr>
          </a:p>
          <a:p>
            <a:pPr lvl="1">
              <a:lnSpc>
                <a:spcPct val="90000"/>
              </a:lnSpc>
            </a:pPr>
            <a:r>
              <a:rPr lang="en-US" altLang="zh-CN" sz="2000" dirty="0" smtClean="0">
                <a:cs typeface="Arial" panose="020B0604020202020204" pitchFamily="34" charset="0"/>
              </a:rPr>
              <a:t>Timeline </a:t>
            </a:r>
            <a:r>
              <a:rPr lang="en-US" altLang="zh-CN" sz="2000" dirty="0" smtClean="0">
                <a:cs typeface="Arial" panose="020B0604020202020204" pitchFamily="34" charset="0"/>
              </a:rPr>
              <a:t>update</a:t>
            </a:r>
          </a:p>
          <a:p>
            <a:pPr lvl="1"/>
            <a:r>
              <a:rPr lang="en-US" altLang="zh-CN" sz="2000" dirty="0" smtClean="0">
                <a:cs typeface="Arial" panose="020B0604020202020204" pitchFamily="34" charset="0"/>
                <a:sym typeface="Wingdings" panose="05000000000000000000" pitchFamily="2" charset="2"/>
              </a:rPr>
              <a:t>Plan </a:t>
            </a:r>
            <a:r>
              <a:rPr lang="en-US" altLang="zh-CN" sz="2000" dirty="0" smtClean="0">
                <a:cs typeface="Arial" panose="020B0604020202020204" pitchFamily="34" charset="0"/>
                <a:sym typeface="Wingdings" panose="05000000000000000000" pitchFamily="2" charset="2"/>
              </a:rPr>
              <a:t>for July 2017 meeting</a:t>
            </a:r>
          </a:p>
          <a:p>
            <a:pPr lvl="1"/>
            <a:r>
              <a:rPr lang="en-US" altLang="zh-CN" sz="2000" dirty="0" smtClean="0"/>
              <a:t>Conference call time</a:t>
            </a:r>
            <a:endParaRPr lang="en-US" sz="2000" dirty="0" smtClean="0"/>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May 11, 2017</a:t>
            </a:r>
            <a:r>
              <a:rPr lang="en-US" altLang="zh-CN" sz="2000" dirty="0" smtClean="0"/>
              <a:t> </a:t>
            </a:r>
            <a:r>
              <a:rPr lang="en-US" altLang="zh-CN" sz="2400" dirty="0" smtClean="0"/>
              <a:t> 10:30 </a:t>
            </a:r>
            <a:r>
              <a:rPr lang="en-US" altLang="zh-CN" sz="2400" dirty="0"/>
              <a:t>– </a:t>
            </a:r>
            <a:r>
              <a:rPr lang="en-US" altLang="zh-CN" sz="2400" dirty="0" smtClean="0"/>
              <a:t>12:30</a:t>
            </a:r>
          </a:p>
          <a:p>
            <a:pPr lvl="1">
              <a:lnSpc>
                <a:spcPct val="90000"/>
              </a:lnSpc>
            </a:pPr>
            <a:r>
              <a:rPr lang="en-US" altLang="zh-CN" sz="2000" dirty="0" smtClean="0"/>
              <a:t>AOB</a:t>
            </a:r>
            <a:endParaRPr lang="en-US" altLang="zh-CN" sz="2000"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meeting minutes for March session,  Vancouver, Canada (11-17/518r0)</a:t>
            </a:r>
          </a:p>
          <a:p>
            <a:r>
              <a:rPr lang="en-US" altLang="zh-CN" sz="2400" dirty="0" err="1" smtClean="0"/>
              <a:t>TGaj</a:t>
            </a:r>
            <a:r>
              <a:rPr lang="en-US" altLang="zh-CN" sz="2400" dirty="0" smtClean="0"/>
              <a:t> meeting minutes for April 27</a:t>
            </a:r>
            <a:r>
              <a:rPr lang="en-US" altLang="zh-CN" sz="2400" baseline="30000" dirty="0" smtClean="0"/>
              <a:t>th</a:t>
            </a:r>
            <a:r>
              <a:rPr lang="en-US" altLang="zh-CN" sz="2400" dirty="0" smtClean="0"/>
              <a:t> conference call (11-17/0623r0)</a:t>
            </a:r>
          </a:p>
          <a:p>
            <a:endParaRPr lang="en-US" altLang="zh-CN" sz="2400" dirty="0" smtClean="0"/>
          </a:p>
          <a:p>
            <a:pPr lvl="1">
              <a:lnSpc>
                <a:spcPct val="90000"/>
              </a:lnSpc>
            </a:pPr>
            <a:r>
              <a:rPr lang="en-US" altLang="zh-CN" dirty="0" smtClean="0"/>
              <a:t>Move:  Haiming Wang</a:t>
            </a:r>
          </a:p>
          <a:p>
            <a:pPr lvl="1">
              <a:lnSpc>
                <a:spcPct val="90000"/>
              </a:lnSpc>
            </a:pPr>
            <a:r>
              <a:rPr lang="en-US" altLang="zh-CN" dirty="0" smtClean="0"/>
              <a:t>Second: </a:t>
            </a:r>
            <a:r>
              <a:rPr lang="en-US" altLang="zh-CN" dirty="0" err="1" smtClean="0"/>
              <a:t>Dejian</a:t>
            </a:r>
            <a:r>
              <a:rPr lang="en-US" altLang="zh-CN" dirty="0" smtClean="0"/>
              <a:t> Li</a:t>
            </a:r>
          </a:p>
          <a:p>
            <a:pPr lvl="1">
              <a:lnSpc>
                <a:spcPct val="90000"/>
              </a:lnSpc>
            </a:pPr>
            <a:r>
              <a:rPr lang="en-US" altLang="zh-CN" dirty="0" smtClean="0"/>
              <a:t>Result:  Approved by unanimous consent</a:t>
            </a:r>
            <a:endParaRPr lang="en-US" altLang="zh-CN"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br>
              <a:rPr lang="en-US" altLang="zh-CN" dirty="0" smtClean="0"/>
            </a:br>
            <a:r>
              <a:rPr lang="en-US" altLang="zh-CN" dirty="0" smtClean="0"/>
              <a:t>(Comment Resolution for Initial SB) </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resolution for Initial Sponsor Ballot on P802.11 D5.0.</a:t>
            </a:r>
          </a:p>
          <a:p>
            <a:pPr lvl="1"/>
            <a:r>
              <a:rPr lang="en-US" sz="1600" dirty="0" smtClean="0"/>
              <a:t>CID 803, 806-807, 809-810, 811, 813-814, 818-819, 826, 828, 833-836, 846-847, 861-864, 866-868 and 870-875 </a:t>
            </a:r>
            <a:r>
              <a:rPr lang="en-US" altLang="zh-CN" sz="1600" dirty="0" smtClean="0"/>
              <a:t>(from 11-17/789r2)</a:t>
            </a:r>
          </a:p>
          <a:p>
            <a:pPr lvl="1"/>
            <a:r>
              <a:rPr lang="en-US" sz="1600" dirty="0" smtClean="0"/>
              <a:t>CID 801, 802, 804, 805, 808, 812, 815-817, 820-825, 827, 829-832, 837, and 851 </a:t>
            </a:r>
            <a:r>
              <a:rPr lang="en-US" altLang="zh-CN" sz="1600" dirty="0" smtClean="0"/>
              <a:t>(from 11-17/0622r2) </a:t>
            </a:r>
          </a:p>
          <a:p>
            <a:pPr lvl="1"/>
            <a:r>
              <a:rPr lang="en-US" sz="1600" dirty="0" smtClean="0"/>
              <a:t>CID </a:t>
            </a:r>
            <a:r>
              <a:rPr lang="en-US" sz="1600" dirty="0" smtClean="0">
                <a:solidFill>
                  <a:srgbClr val="000000"/>
                </a:solidFill>
              </a:rPr>
              <a:t>856-858 and 860 </a:t>
            </a:r>
            <a:r>
              <a:rPr lang="en-US" altLang="zh-CN" sz="1600" dirty="0" smtClean="0"/>
              <a:t>(from 11-17/0635r2) </a:t>
            </a:r>
          </a:p>
          <a:p>
            <a:pPr lvl="1"/>
            <a:r>
              <a:rPr lang="en-US" sz="1600" dirty="0" smtClean="0">
                <a:solidFill>
                  <a:srgbClr val="000000"/>
                </a:solidFill>
              </a:rPr>
              <a:t>CID 854-855, 865 and 869</a:t>
            </a:r>
            <a:r>
              <a:rPr lang="en-US" sz="1600" dirty="0" smtClean="0"/>
              <a:t> </a:t>
            </a:r>
            <a:r>
              <a:rPr lang="en-US" altLang="zh-CN" sz="1600" dirty="0" smtClean="0"/>
              <a:t>(from 11-17/0639r2) </a:t>
            </a:r>
          </a:p>
          <a:p>
            <a:pPr lvl="1"/>
            <a:r>
              <a:rPr lang="en-US" sz="1600" dirty="0" smtClean="0"/>
              <a:t>CID </a:t>
            </a:r>
            <a:r>
              <a:rPr lang="en-US" sz="1600" dirty="0" smtClean="0">
                <a:solidFill>
                  <a:srgbClr val="000000"/>
                </a:solidFill>
              </a:rPr>
              <a:t>848-850, 859 </a:t>
            </a:r>
            <a:r>
              <a:rPr lang="en-US" altLang="zh-CN" sz="1600" dirty="0" smtClean="0"/>
              <a:t>(from </a:t>
            </a:r>
            <a:r>
              <a:rPr lang="en-US" altLang="zh-CN" sz="1600" dirty="0" smtClean="0"/>
              <a:t>11-17/0791r1) </a:t>
            </a:r>
            <a:endParaRPr lang="en-US" altLang="zh-CN" sz="1600" dirty="0" smtClean="0"/>
          </a:p>
          <a:p>
            <a:pPr lvl="1"/>
            <a:r>
              <a:rPr lang="en-US" sz="1600" dirty="0" smtClean="0"/>
              <a:t>CID </a:t>
            </a:r>
            <a:r>
              <a:rPr lang="en-US" sz="1600" dirty="0" smtClean="0">
                <a:solidFill>
                  <a:srgbClr val="000000"/>
                </a:solidFill>
              </a:rPr>
              <a:t>838-845 </a:t>
            </a:r>
            <a:r>
              <a:rPr lang="en-US" altLang="zh-CN" sz="1600" dirty="0" smtClean="0"/>
              <a:t>(from </a:t>
            </a:r>
            <a:r>
              <a:rPr lang="en-US" altLang="zh-CN" sz="1600" dirty="0" smtClean="0"/>
              <a:t>11-17/0792r1) </a:t>
            </a:r>
            <a:endParaRPr lang="en-US" altLang="zh-CN" sz="1600" dirty="0" smtClean="0"/>
          </a:p>
          <a:p>
            <a:pPr lvl="1"/>
            <a:endParaRPr lang="en-US" sz="1600" dirty="0" smtClean="0">
              <a:solidFill>
                <a:srgbClr val="000000"/>
              </a:solidFill>
            </a:endParaRPr>
          </a:p>
          <a:p>
            <a:pPr lvl="1">
              <a:lnSpc>
                <a:spcPct val="90000"/>
              </a:lnSpc>
            </a:pPr>
            <a:r>
              <a:rPr lang="en-US" altLang="zh-CN" sz="2000" dirty="0" smtClean="0"/>
              <a:t>Move: </a:t>
            </a:r>
          </a:p>
          <a:p>
            <a:pPr lvl="1">
              <a:lnSpc>
                <a:spcPct val="90000"/>
              </a:lnSpc>
            </a:pPr>
            <a:r>
              <a:rPr lang="en-US" altLang="zh-CN" sz="2000" dirty="0" smtClean="0"/>
              <a:t>Second:</a:t>
            </a:r>
          </a:p>
          <a:p>
            <a:pPr lvl="1">
              <a:lnSpc>
                <a:spcPct val="90000"/>
              </a:lnSpc>
            </a:pPr>
            <a:r>
              <a:rPr lang="en-GB" altLang="en-US" sz="2000" dirty="0" smtClean="0"/>
              <a:t>Result: Y-  N-  A- </a:t>
            </a:r>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r>
              <a:rPr lang="en-US" altLang="ja-JP" sz="2800" dirty="0" smtClean="0"/>
              <a:t/>
            </a:r>
            <a:br>
              <a:rPr lang="en-US" altLang="ja-JP" sz="2800" dirty="0" smtClean="0"/>
            </a:br>
            <a:r>
              <a:rPr lang="en-US" altLang="ja-JP" sz="2800" dirty="0" smtClean="0"/>
              <a:t>(</a:t>
            </a:r>
            <a:r>
              <a:rPr lang="en-US" altLang="zh-CN" sz="2800" dirty="0" smtClean="0"/>
              <a:t>Recirculation SB for P802.11aj D6.0)</a:t>
            </a:r>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comment resolutions for all of the comments received from the initial Sponsor Ballot on P802.11aj D5.0 as contained in </a:t>
            </a:r>
            <a:r>
              <a:rPr lang="en-US" altLang="zh-CN" sz="2000" dirty="0" smtClean="0"/>
              <a:t>document </a:t>
            </a:r>
            <a:r>
              <a:rPr lang="en-US" altLang="zh-CN" sz="2000" dirty="0" smtClean="0">
                <a:hlinkClick r:id="rId3"/>
              </a:rPr>
              <a:t>https://</a:t>
            </a:r>
            <a:r>
              <a:rPr lang="en-US" altLang="zh-CN" sz="2000" dirty="0" smtClean="0">
                <a:hlinkClick r:id="rId3"/>
              </a:rPr>
              <a:t>mentor.ieee.org/802.11/dcn/17/11-17-0613-03-00aj-comments-from-tgaj-initial-sponsor-ballot.xlsx</a:t>
            </a:r>
            <a:endParaRPr lang="en-US" altLang="zh-CN" sz="2000" dirty="0" smtClean="0"/>
          </a:p>
          <a:p>
            <a:pPr lvl="0"/>
            <a:r>
              <a:rPr lang="en-US" altLang="zh-CN" sz="2000" dirty="0" smtClean="0"/>
              <a:t>Instruct </a:t>
            </a:r>
            <a:r>
              <a:rPr lang="en-US" altLang="zh-CN" sz="2000" dirty="0" smtClean="0"/>
              <a:t>the editor to prepare Draft 6.0 incorporating these resolutions and</a:t>
            </a:r>
            <a:endParaRPr lang="zh-CN" altLang="zh-CN" sz="2000" dirty="0" smtClean="0"/>
          </a:p>
          <a:p>
            <a:pPr lvl="0"/>
            <a:r>
              <a:rPr lang="en-US" altLang="zh-CN" sz="2000" dirty="0" smtClean="0"/>
              <a:t>Approve a 10-day Sponsor Recirculation Ballot asking the question “Should P802.11aq D6.0 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a:t>
            </a:r>
          </a:p>
          <a:p>
            <a:pPr lvl="1"/>
            <a:r>
              <a:rPr lang="en-GB" altLang="zh-CN" sz="2000" dirty="0" smtClean="0"/>
              <a:t>Seconded: </a:t>
            </a:r>
          </a:p>
          <a:p>
            <a:pPr lvl="1"/>
            <a:r>
              <a:rPr lang="en-GB" altLang="zh-CN" sz="2000" dirty="0" smtClean="0"/>
              <a:t>Result: </a:t>
            </a:r>
            <a:r>
              <a:rPr lang="en-US" altLang="zh-CN" sz="2000" dirty="0" smtClean="0"/>
              <a:t>Y-  N- A- </a:t>
            </a:r>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May 2017)</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t>03-2017: Unconditional Sponsor Ballot Initial</a:t>
            </a:r>
          </a:p>
          <a:p>
            <a:pPr>
              <a:lnSpc>
                <a:spcPct val="90000"/>
              </a:lnSpc>
            </a:pPr>
            <a:r>
              <a:rPr lang="en-US" altLang="zh-CN" sz="1400" dirty="0" smtClean="0">
                <a:solidFill>
                  <a:srgbClr val="0000FF"/>
                </a:solidFill>
              </a:rPr>
              <a:t>05-2017: Sponsor Ballot Recirculation 1</a:t>
            </a:r>
          </a:p>
          <a:p>
            <a:pPr>
              <a:lnSpc>
                <a:spcPct val="90000"/>
              </a:lnSpc>
            </a:pPr>
            <a:r>
              <a:rPr lang="en-US" altLang="zh-CN" sz="1400" dirty="0" smtClean="0">
                <a:solidFill>
                  <a:srgbClr val="0000FF"/>
                </a:solidFill>
              </a:rPr>
              <a:t>06-2017: Sponsor Ballot Recirculation 2</a:t>
            </a:r>
          </a:p>
          <a:p>
            <a:pPr>
              <a:lnSpc>
                <a:spcPct val="90000"/>
              </a:lnSpc>
            </a:pPr>
            <a:r>
              <a:rPr lang="en-US" altLang="zh-CN" sz="1400" dirty="0" smtClean="0">
                <a:solidFill>
                  <a:srgbClr val="0000FF"/>
                </a:solidFill>
              </a:rPr>
              <a:t>08-2017: Sponsor Ballot Recirculation 3</a:t>
            </a:r>
          </a:p>
          <a:p>
            <a:pPr>
              <a:lnSpc>
                <a:spcPct val="90000"/>
              </a:lnSpc>
            </a:pPr>
            <a:r>
              <a:rPr lang="en-US" altLang="zh-CN" sz="1400" dirty="0" smtClean="0">
                <a:solidFill>
                  <a:srgbClr val="0000FF"/>
                </a:solidFill>
              </a:rPr>
              <a:t>11-2017: Final WG and EC approval</a:t>
            </a:r>
          </a:p>
          <a:p>
            <a:pPr>
              <a:lnSpc>
                <a:spcPct val="90000"/>
              </a:lnSpc>
            </a:pPr>
            <a:r>
              <a:rPr lang="en-US" altLang="zh-CN" sz="1400" dirty="0" smtClean="0">
                <a:solidFill>
                  <a:srgbClr val="0000FF"/>
                </a:solidFill>
              </a:rPr>
              <a:t>12-2017: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altLang="zh-CN" dirty="0" smtClean="0"/>
              <a:t>July </a:t>
            </a:r>
            <a:r>
              <a:rPr lang="en-US" dirty="0" smtClean="0"/>
              <a:t>meeting</a:t>
            </a:r>
            <a:endParaRPr lang="en-US" dirty="0"/>
          </a:p>
        </p:txBody>
      </p:sp>
      <p:sp>
        <p:nvSpPr>
          <p:cNvPr id="3" name="Content Placeholder 2"/>
          <p:cNvSpPr>
            <a:spLocks noGrp="1"/>
          </p:cNvSpPr>
          <p:nvPr>
            <p:ph idx="1"/>
          </p:nvPr>
        </p:nvSpPr>
        <p:spPr/>
        <p:txBody>
          <a:bodyPr/>
          <a:lstStyle/>
          <a:p>
            <a:r>
              <a:rPr lang="en-US" sz="2800" dirty="0" smtClean="0"/>
              <a:t>Comment resolution for </a:t>
            </a:r>
            <a:r>
              <a:rPr lang="en-US" sz="2800" dirty="0" err="1" smtClean="0"/>
              <a:t>TGaj</a:t>
            </a:r>
            <a:r>
              <a:rPr lang="en-US" sz="2800" dirty="0" smtClean="0"/>
              <a:t> Recirculation </a:t>
            </a:r>
            <a:r>
              <a:rPr lang="en-US" altLang="zh-CN" sz="2800" dirty="0" smtClean="0"/>
              <a:t>Sponsor </a:t>
            </a:r>
            <a:r>
              <a:rPr lang="en-US" sz="2800" dirty="0" smtClean="0"/>
              <a:t>Ballot</a:t>
            </a:r>
            <a:endParaRPr lang="en-US" altLang="zh-CN" sz="2800" dirty="0" smtClean="0"/>
          </a:p>
          <a:p>
            <a:r>
              <a:rPr lang="en-US" sz="2800" dirty="0" smtClean="0"/>
              <a:t>Timeline update if needed</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8</a:t>
            </a:r>
            <a:r>
              <a:rPr lang="en-US" altLang="zh-CN" sz="2400" b="1" baseline="30000" dirty="0" smtClean="0"/>
              <a:t>th</a:t>
            </a:r>
            <a:r>
              <a:rPr lang="en-US" altLang="zh-CN" sz="2400" b="1" dirty="0" smtClean="0"/>
              <a:t> Jun, 2017, 10 pm ET for 2 hours</a:t>
            </a:r>
          </a:p>
          <a:p>
            <a:pPr lvl="1">
              <a:buNone/>
            </a:pPr>
            <a:r>
              <a:rPr lang="en-US" altLang="zh-CN" b="1" dirty="0" smtClean="0"/>
              <a:t>     (9</a:t>
            </a:r>
            <a:r>
              <a:rPr lang="en-US" altLang="zh-CN" b="1" baseline="30000" dirty="0" smtClean="0"/>
              <a:t>th</a:t>
            </a:r>
            <a:r>
              <a:rPr lang="en-US" altLang="zh-CN" b="1" dirty="0" smtClean="0"/>
              <a:t> Jun,  2017, 10 am </a:t>
            </a:r>
            <a:r>
              <a:rPr lang="en-US" altLang="zh-CN" b="1" dirty="0"/>
              <a:t>Beijing </a:t>
            </a:r>
            <a:r>
              <a:rPr lang="en-US" altLang="zh-CN" b="1" dirty="0" smtClean="0"/>
              <a:t>Time)</a:t>
            </a:r>
          </a:p>
          <a:p>
            <a:pPr lvl="1">
              <a:buNone/>
            </a:pPr>
            <a:endParaRPr lang="en-US" altLang="zh-CN" b="1" dirty="0" smtClean="0"/>
          </a:p>
          <a:p>
            <a:pPr lvl="1"/>
            <a:r>
              <a:rPr lang="en-US" altLang="zh-CN" sz="2400" b="1" dirty="0" smtClean="0"/>
              <a:t>30</a:t>
            </a:r>
            <a:r>
              <a:rPr lang="en-US" altLang="zh-CN" sz="2400" b="1" baseline="30000" dirty="0" smtClean="0"/>
              <a:t>th</a:t>
            </a:r>
            <a:r>
              <a:rPr lang="en-US" altLang="zh-CN" sz="2400" b="1" dirty="0" smtClean="0"/>
              <a:t> Jun, 2017, 10 pm ET for 1 hours</a:t>
            </a:r>
          </a:p>
          <a:p>
            <a:pPr lvl="1">
              <a:buNone/>
            </a:pPr>
            <a:r>
              <a:rPr lang="en-US" altLang="zh-CN" b="1" dirty="0" smtClean="0"/>
              <a:t>     (1</a:t>
            </a:r>
            <a:r>
              <a:rPr lang="en-US" altLang="zh-CN" b="1" baseline="30000" dirty="0" smtClean="0"/>
              <a:t>st</a:t>
            </a:r>
            <a:r>
              <a:rPr lang="en-US" altLang="zh-CN" b="1" dirty="0" smtClean="0"/>
              <a:t> July,  2017, 10 am Beijing Time)</a:t>
            </a:r>
          </a:p>
          <a:p>
            <a:pPr lvl="1">
              <a:buNone/>
            </a:pPr>
            <a:endParaRPr lang="en-US" altLang="zh-CN" b="1"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May 2017, </a:t>
            </a:r>
            <a:r>
              <a:rPr lang="en-GB" sz="2800" dirty="0" err="1" smtClean="0">
                <a:latin typeface="Times New Roman" charset="0"/>
              </a:rPr>
              <a:t>Daejeon</a:t>
            </a:r>
            <a:r>
              <a:rPr lang="en-GB" sz="2800" dirty="0" smtClean="0">
                <a:latin typeface="Times New Roman" charset="0"/>
              </a:rPr>
              <a:t>, Korea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 and </a:t>
            </a:r>
            <a:r>
              <a:rPr lang="en-US" altLang="zh-CN" b="0" dirty="0" err="1" smtClean="0">
                <a:latin typeface="+mj-lt"/>
                <a:cs typeface="Arial" panose="020B0604020202020204" pitchFamily="34" charset="0"/>
              </a:rPr>
              <a:t>telecon</a:t>
            </a:r>
            <a:r>
              <a:rPr lang="en-US" altLang="zh-CN" b="0" dirty="0" smtClean="0">
                <a:latin typeface="+mj-lt"/>
                <a:cs typeface="Arial" panose="020B0604020202020204" pitchFamily="34" charset="0"/>
              </a:rPr>
              <a:t> meetings</a:t>
            </a:r>
          </a:p>
          <a:p>
            <a:r>
              <a:rPr lang="en-US" altLang="zh-CN" b="0" dirty="0" smtClean="0">
                <a:latin typeface="+mj-lt"/>
                <a:cs typeface="Arial" panose="020B0604020202020204" pitchFamily="34" charset="0"/>
              </a:rPr>
              <a:t>Comment Resolution for </a:t>
            </a:r>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Sponsor Ballot</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July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896544"/>
          </a:xfrm>
        </p:spPr>
        <p:txBody>
          <a:bodyPr/>
          <a:lstStyle/>
          <a:p>
            <a:pPr>
              <a:lnSpc>
                <a:spcPct val="90000"/>
              </a:lnSpc>
            </a:pPr>
            <a:r>
              <a:rPr lang="en-US" altLang="zh-CN" sz="2400" dirty="0" smtClean="0"/>
              <a:t>Tuesday, May 9,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for March meeting and April </a:t>
            </a:r>
            <a:r>
              <a:rPr lang="en-US" altLang="zh-CN" sz="2000" dirty="0" err="1" smtClean="0"/>
              <a:t>telecon</a:t>
            </a:r>
            <a:endParaRPr lang="en-US" altLang="zh-CN" sz="2000" dirty="0" smtClean="0"/>
          </a:p>
          <a:p>
            <a:pPr lvl="2">
              <a:lnSpc>
                <a:spcPct val="90000"/>
              </a:lnSpc>
            </a:pPr>
            <a:r>
              <a:rPr lang="en-US" altLang="zh-CN" sz="1800" dirty="0" smtClean="0">
                <a:solidFill>
                  <a:srgbClr val="000000"/>
                </a:solidFill>
              </a:rPr>
              <a:t>11-17/518r0 - </a:t>
            </a:r>
            <a:r>
              <a:rPr lang="en-US" altLang="zh-CN" sz="1800" dirty="0" err="1" smtClean="0">
                <a:solidFill>
                  <a:srgbClr val="000000"/>
                </a:solidFill>
              </a:rPr>
              <a:t>TGaj</a:t>
            </a:r>
            <a:r>
              <a:rPr lang="en-US" altLang="zh-CN" sz="1800" dirty="0" smtClean="0">
                <a:solidFill>
                  <a:srgbClr val="000000"/>
                </a:solidFill>
              </a:rPr>
              <a:t> meeting minutes for March session,  Vancouver Canada </a:t>
            </a:r>
          </a:p>
          <a:p>
            <a:pPr lvl="2">
              <a:lnSpc>
                <a:spcPct val="90000"/>
              </a:lnSpc>
            </a:pPr>
            <a:r>
              <a:rPr lang="en-US" altLang="zh-CN" sz="1800" dirty="0" smtClean="0">
                <a:solidFill>
                  <a:srgbClr val="000000"/>
                </a:solidFill>
              </a:rPr>
              <a:t>11-17/0623r0 - </a:t>
            </a:r>
            <a:r>
              <a:rPr lang="en-US" altLang="zh-CN" sz="1800" dirty="0" err="1" smtClean="0">
                <a:solidFill>
                  <a:srgbClr val="000000"/>
                </a:solidFill>
              </a:rPr>
              <a:t>TGaj</a:t>
            </a:r>
            <a:r>
              <a:rPr lang="en-US" altLang="zh-CN" sz="1800" dirty="0" smtClean="0">
                <a:solidFill>
                  <a:srgbClr val="000000"/>
                </a:solidFill>
              </a:rPr>
              <a:t> meeting minutes for April 27</a:t>
            </a:r>
            <a:r>
              <a:rPr lang="en-US" altLang="zh-CN" sz="1800" baseline="30000" dirty="0" smtClean="0">
                <a:solidFill>
                  <a:srgbClr val="000000"/>
                </a:solidFill>
              </a:rPr>
              <a:t>th</a:t>
            </a:r>
            <a:r>
              <a:rPr lang="en-US" altLang="zh-CN" sz="1800" dirty="0" smtClean="0">
                <a:solidFill>
                  <a:srgbClr val="000000"/>
                </a:solidFill>
              </a:rPr>
              <a:t> conference call</a:t>
            </a:r>
          </a:p>
          <a:p>
            <a:pPr lvl="1"/>
            <a:r>
              <a:rPr lang="en-US" altLang="zh-CN" sz="2000" dirty="0" smtClean="0">
                <a:solidFill>
                  <a:srgbClr val="000000"/>
                </a:solidFill>
              </a:rPr>
              <a:t>11-17/0624r0 - </a:t>
            </a:r>
            <a:r>
              <a:rPr lang="en-US" altLang="zh-CN" sz="2000" dirty="0" err="1" smtClean="0"/>
              <a:t>TGaj</a:t>
            </a:r>
            <a:r>
              <a:rPr lang="en-US" altLang="zh-CN" sz="2000" dirty="0" smtClean="0"/>
              <a:t> Editor Report for </a:t>
            </a:r>
            <a:r>
              <a:rPr lang="en-US" altLang="zh-CN" sz="2000" dirty="0" err="1" smtClean="0"/>
              <a:t>TGaj</a:t>
            </a:r>
            <a:r>
              <a:rPr lang="en-US" altLang="zh-CN" sz="2000" dirty="0" smtClean="0"/>
              <a:t> initial SB</a:t>
            </a:r>
          </a:p>
          <a:p>
            <a:pPr lvl="1"/>
            <a:r>
              <a:rPr lang="en-US" altLang="zh-CN" sz="2000" dirty="0" smtClean="0">
                <a:solidFill>
                  <a:srgbClr val="000000"/>
                </a:solidFill>
              </a:rPr>
              <a:t>11-17/0613r2 - </a:t>
            </a:r>
            <a:r>
              <a:rPr lang="en-US" sz="2000" dirty="0" err="1" smtClean="0"/>
              <a:t>TGaj</a:t>
            </a:r>
            <a:r>
              <a:rPr lang="en-US" sz="2000" dirty="0" smtClean="0"/>
              <a:t> comments database for </a:t>
            </a:r>
            <a:r>
              <a:rPr lang="en-US" sz="2000" dirty="0" err="1" smtClean="0"/>
              <a:t>TGaj</a:t>
            </a:r>
            <a:r>
              <a:rPr lang="en-US" sz="2000" dirty="0" smtClean="0"/>
              <a:t> initial SB</a:t>
            </a:r>
          </a:p>
          <a:p>
            <a:pPr lvl="1">
              <a:lnSpc>
                <a:spcPct val="90000"/>
              </a:lnSpc>
            </a:pPr>
            <a:r>
              <a:rPr lang="en-US" sz="2000" dirty="0" smtClean="0"/>
              <a:t>Resolution for comments received from initial sponsor ballot</a:t>
            </a:r>
          </a:p>
          <a:p>
            <a:pPr lvl="2">
              <a:lnSpc>
                <a:spcPct val="90000"/>
              </a:lnSpc>
            </a:pPr>
            <a:r>
              <a:rPr lang="en-US" sz="1800" dirty="0" smtClean="0"/>
              <a:t>11-17/0789r0 - Proposed resolution to CID 803, 806-807, 809-810, 811, 813-814, 818-819, 826, 828, 833-836, 846-847, 861-864, 866-868 and 870-875 from Initial Sponsor Ballot</a:t>
            </a:r>
          </a:p>
          <a:p>
            <a:pPr lvl="2">
              <a:lnSpc>
                <a:spcPct val="90000"/>
              </a:lnSpc>
            </a:pPr>
            <a:r>
              <a:rPr lang="en-US" sz="1800" dirty="0" smtClean="0">
                <a:solidFill>
                  <a:srgbClr val="000000"/>
                </a:solidFill>
              </a:rPr>
              <a:t>11-17/0622r2 - </a:t>
            </a:r>
            <a:r>
              <a:rPr lang="en-US" sz="1800" dirty="0" smtClean="0"/>
              <a:t>Proposed Resolution to CID 801, 802, 804, 805, 808, 812, 815-817, 820-825, 827, 829-832, 837, and 851 on </a:t>
            </a:r>
            <a:r>
              <a:rPr lang="en-US" sz="1800" dirty="0" err="1" smtClean="0"/>
              <a:t>TGaj</a:t>
            </a:r>
            <a:r>
              <a:rPr lang="en-US" sz="1800" dirty="0" smtClean="0"/>
              <a:t> D5.0</a:t>
            </a:r>
            <a:endParaRPr lang="en-US" altLang="zh-CN" sz="1800" dirty="0" smtClean="0">
              <a:solidFill>
                <a:srgbClr val="0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125078</TotalTime>
  <Words>1581</Words>
  <Application>Microsoft Office PowerPoint</Application>
  <PresentationFormat>全屏显示(4:3)</PresentationFormat>
  <Paragraphs>268</Paragraphs>
  <Slides>18</Slides>
  <Notes>16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Approve the meeting minutes</vt:lpstr>
      <vt:lpstr>Motion 1 (Comment Resolution for Initial SB) </vt:lpstr>
      <vt:lpstr>Motion 2   (Recirculation SB for P802.11aj D6.0)</vt:lpstr>
      <vt:lpstr>Official Time Line for 802.11aj  (Updated in May 2017)</vt:lpstr>
      <vt:lpstr>Plan for July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3762</cp:revision>
  <cp:lastPrinted>1998-02-10T13:28:06Z</cp:lastPrinted>
  <dcterms:created xsi:type="dcterms:W3CDTF">2007-04-17T18:10:23Z</dcterms:created>
  <dcterms:modified xsi:type="dcterms:W3CDTF">2017-05-10T07:47:50Z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