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448" r:id="rId2"/>
    <p:sldId id="449" r:id="rId3"/>
    <p:sldId id="602" r:id="rId4"/>
    <p:sldId id="604" r:id="rId5"/>
    <p:sldId id="589" r:id="rId6"/>
    <p:sldId id="612" r:id="rId7"/>
    <p:sldId id="590" r:id="rId8"/>
    <p:sldId id="458" r:id="rId9"/>
    <p:sldId id="592" r:id="rId10"/>
    <p:sldId id="615" r:id="rId11"/>
    <p:sldId id="591" r:id="rId12"/>
    <p:sldId id="613" r:id="rId13"/>
    <p:sldId id="614" r:id="rId14"/>
    <p:sldId id="611" r:id="rId15"/>
  </p:sldIdLst>
  <p:sldSz cx="9144000" cy="6858000" type="screen4x3"/>
  <p:notesSz cx="6934200" cy="9280525"/>
  <p:custDataLst>
    <p:tags r:id="rId18"/>
  </p:custDataLst>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9020" autoAdjust="0"/>
  </p:normalViewPr>
  <p:slideViewPr>
    <p:cSldViewPr>
      <p:cViewPr varScale="1">
        <p:scale>
          <a:sx n="83" d="100"/>
          <a:sy n="83" d="100"/>
        </p:scale>
        <p:origin x="-1354" y="-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50" d="100"/>
          <a:sy n="50" d="100"/>
        </p:scale>
        <p:origin x="-2650" y="-331"/>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802.11-17/xxxxr0</a:t>
            </a:r>
            <a:endParaRPr lang="en-US" dirty="0"/>
          </a:p>
        </p:txBody>
      </p:sp>
      <p:sp>
        <p:nvSpPr>
          <p:cNvPr id="3076" name="Rectangle 4"/>
          <p:cNvSpPr>
            <a:spLocks noGrp="1" noChangeArrowheads="1"/>
          </p:cNvSpPr>
          <p:nvPr>
            <p:ph type="ftr" sz="quarter" idx="2"/>
          </p:nvPr>
        </p:nvSpPr>
        <p:spPr bwMode="auto">
          <a:xfrm>
            <a:off x="4942893" y="8982075"/>
            <a:ext cx="137537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a:t>/ </a:t>
            </a:r>
            <a:r>
              <a:rPr lang="en-US" dirty="0" err="1" smtClean="0"/>
              <a:t>Huawei</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zh-CN"/>
              <a:t>Page </a:t>
            </a:r>
            <a:fld id="{68DF600E-99F4-4E07-A990-3A8D312B7CAC}" type="slidenum">
              <a:rPr lang="en-US" altLang="zh-CN"/>
              <a:pPr/>
              <a:t>‹#›</a:t>
            </a:fld>
            <a:endParaRPr lang="en-US" altLang="zh-CN"/>
          </a:p>
        </p:txBody>
      </p:sp>
      <p:sp>
        <p:nvSpPr>
          <p:cNvPr id="2663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6631"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ea typeface="ＭＳ Ｐゴシック" pitchFamily="34" charset="-128"/>
              </a:defRPr>
            </a:lvl1pPr>
            <a:lvl2pPr marL="742950" indent="-285750" defTabSz="933450" eaLnBrk="0" hangingPunct="0">
              <a:defRPr sz="1200">
                <a:solidFill>
                  <a:schemeClr val="tx1"/>
                </a:solidFill>
                <a:latin typeface="Times New Roman" pitchFamily="18" charset="0"/>
                <a:ea typeface="ＭＳ Ｐゴシック" pitchFamily="34" charset="-128"/>
              </a:defRPr>
            </a:lvl2pPr>
            <a:lvl3pPr marL="1143000" indent="-228600" defTabSz="933450" eaLnBrk="0" hangingPunct="0">
              <a:defRPr sz="1200">
                <a:solidFill>
                  <a:schemeClr val="tx1"/>
                </a:solidFill>
                <a:latin typeface="Times New Roman" pitchFamily="18" charset="0"/>
                <a:ea typeface="ＭＳ Ｐゴシック" pitchFamily="34" charset="-128"/>
              </a:defRPr>
            </a:lvl3pPr>
            <a:lvl4pPr marL="1600200" indent="-228600" defTabSz="933450" eaLnBrk="0" hangingPunct="0">
              <a:defRPr sz="1200">
                <a:solidFill>
                  <a:schemeClr val="tx1"/>
                </a:solidFill>
                <a:latin typeface="Times New Roman" pitchFamily="18" charset="0"/>
                <a:ea typeface="ＭＳ Ｐゴシック" pitchFamily="34" charset="-128"/>
              </a:defRPr>
            </a:lvl4pPr>
            <a:lvl5pPr marL="2057400" indent="-228600" defTabSz="933450" eaLnBrk="0" hangingPunct="0">
              <a:defRPr sz="1200">
                <a:solidFill>
                  <a:schemeClr val="tx1"/>
                </a:solidFill>
                <a:latin typeface="Times New Roman" pitchFamily="18" charset="0"/>
                <a:ea typeface="ＭＳ Ｐゴシック"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663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19099246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802.11-17/xxxxr0</a:t>
            </a:r>
            <a:endParaRPr lang="en-US" dirty="0"/>
          </a:p>
        </p:txBody>
      </p:sp>
      <p:sp>
        <p:nvSpPr>
          <p:cNvPr id="2051" name="Rectangle 3"/>
          <p:cNvSpPr>
            <a:spLocks noGrp="1" noChangeArrowheads="1"/>
          </p:cNvSpPr>
          <p:nvPr>
            <p:ph type="dt" idx="1"/>
          </p:nvPr>
        </p:nvSpPr>
        <p:spPr bwMode="auto">
          <a:xfrm>
            <a:off x="654050" y="95706"/>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dirty="0" smtClean="0"/>
              <a:t>May 2017</a:t>
            </a:r>
            <a:endParaRPr lang="en-US" dirty="0"/>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4907260" y="8985250"/>
            <a:ext cx="13369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a:defRPr/>
            </a:pPr>
            <a:r>
              <a:rPr lang="en-US" altLang="zh-CN" dirty="0" smtClean="0"/>
              <a:t>Jiamin Chen /Huawei</a:t>
            </a:r>
            <a:endParaRPr lang="en-US" altLang="zh-CN"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zh-CN"/>
              <a:t>Page </a:t>
            </a:r>
            <a:fld id="{868DDD5A-3682-499C-BA38-9EBBE651821E}" type="slidenum">
              <a:rPr lang="en-US" altLang="zh-CN"/>
              <a:pPr/>
              <a:t>‹#›</a:t>
            </a:fld>
            <a:endParaRPr lang="en-US" altLang="zh-CN"/>
          </a:p>
        </p:txBody>
      </p:sp>
      <p:sp>
        <p:nvSpPr>
          <p:cNvPr id="2765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276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276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extLst>
      <p:ext uri="{BB962C8B-B14F-4D97-AF65-F5344CB8AC3E}">
        <p14:creationId xmlns:p14="http://schemas.microsoft.com/office/powerpoint/2010/main" xmlns="" val="27617547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anose="020B0600070205080204"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charset="0"/>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a:xfrm>
            <a:off x="1154113" y="701675"/>
            <a:ext cx="4625975" cy="3468688"/>
          </a:xfrm>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zh-CN" altLang="zh-CN" dirty="0" smtClean="0"/>
          </a:p>
        </p:txBody>
      </p:sp>
      <p:sp>
        <p:nvSpPr>
          <p:cNvPr id="4" name="Header Placeholder 3"/>
          <p:cNvSpPr>
            <a:spLocks noGrp="1"/>
          </p:cNvSpPr>
          <p:nvPr>
            <p:ph type="hdr" sz="quarter"/>
          </p:nvPr>
        </p:nvSpPr>
        <p:spPr/>
        <p:txBody>
          <a:bodyPr/>
          <a:lstStyle/>
          <a:p>
            <a:pPr>
              <a:defRPr/>
            </a:pPr>
            <a:r>
              <a:rPr lang="en-US"/>
              <a:t>doc.: IEEE 802.11-012/xxxxr0</a:t>
            </a:r>
          </a:p>
        </p:txBody>
      </p:sp>
      <p:sp>
        <p:nvSpPr>
          <p:cNvPr id="5" name="Date Placeholder 4"/>
          <p:cNvSpPr>
            <a:spLocks noGrp="1"/>
          </p:cNvSpPr>
          <p:nvPr>
            <p:ph type="dt" sz="quarter" idx="1"/>
          </p:nvPr>
        </p:nvSpPr>
        <p:spPr>
          <a:xfrm>
            <a:off x="654050" y="95706"/>
            <a:ext cx="359073" cy="215444"/>
          </a:xfrm>
        </p:spPr>
        <p:txBody>
          <a:bodyPr/>
          <a:lstStyle/>
          <a:p>
            <a:pPr>
              <a:defRPr/>
            </a:pPr>
            <a:r>
              <a:rPr lang="en-US" dirty="0" err="1" smtClean="0"/>
              <a:t>xxxx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29702"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45DC9AC9-EAA8-401A-B70A-F187E0BF0C2A}" type="slidenum">
              <a:rPr lang="en-US" altLang="zh-CN"/>
              <a:pPr/>
              <a:t>1</a:t>
            </a:fld>
            <a:endParaRPr lang="en-US" altLang="zh-CN"/>
          </a:p>
        </p:txBody>
      </p:sp>
    </p:spTree>
    <p:extLst>
      <p:ext uri="{BB962C8B-B14F-4D97-AF65-F5344CB8AC3E}">
        <p14:creationId xmlns:p14="http://schemas.microsoft.com/office/powerpoint/2010/main" xmlns="" val="19073706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10</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11</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12</a:t>
            </a:fld>
            <a:endParaRPr lang="en-US" altLang="zh-CN"/>
          </a:p>
        </p:txBody>
      </p:sp>
    </p:spTree>
    <p:extLst>
      <p:ext uri="{BB962C8B-B14F-4D97-AF65-F5344CB8AC3E}">
        <p14:creationId xmlns="" xmlns:p14="http://schemas.microsoft.com/office/powerpoint/2010/main" val="1517830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p:txBody>
          <a:bodyPr/>
          <a:lstStyle/>
          <a:p>
            <a:pPr>
              <a:defRPr/>
            </a:pPr>
            <a:r>
              <a:rPr lang="en-US" smtClean="0"/>
              <a:t>Sept 2012</a:t>
            </a:r>
            <a:endParaRPr lang="en-US"/>
          </a:p>
        </p:txBody>
      </p:sp>
      <p:sp>
        <p:nvSpPr>
          <p:cNvPr id="6" name="Footer Placeholder 5"/>
          <p:cNvSpPr>
            <a:spLocks noGrp="1"/>
          </p:cNvSpPr>
          <p:nvPr>
            <p:ph type="ftr" sz="quarter" idx="4"/>
          </p:nvPr>
        </p:nvSpPr>
        <p:spPr/>
        <p:txBody>
          <a:bodyPr/>
          <a:lstStyle/>
          <a:p>
            <a:pPr lvl="4">
              <a:defRPr/>
            </a:pPr>
            <a:r>
              <a:rPr lang="en-US" smtClean="0"/>
              <a:t>Xiaoming Peng / I2R</a:t>
            </a:r>
            <a:endParaRPr lang="en-US"/>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13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14</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dirty="0"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2</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3</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4</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dt" sz="quarter" idx="1"/>
          </p:nvPr>
        </p:nvSpPr>
        <p:spPr>
          <a:xfrm>
            <a:off x="654050" y="95706"/>
            <a:ext cx="269304"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US" sz="1400" dirty="0" smtClean="0"/>
              <a:t>xxx</a:t>
            </a:r>
            <a:endParaRPr lang="en-GB" sz="1400" dirty="0"/>
          </a:p>
        </p:txBody>
      </p:sp>
      <p:sp>
        <p:nvSpPr>
          <p:cNvPr id="25603"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5605" name="Rectangle 6"/>
          <p:cNvSpPr>
            <a:spLocks noGrp="1" noChangeArrowheads="1"/>
          </p:cNvSpPr>
          <p:nvPr>
            <p:ph type="ftr" sz="quarter" idx="4"/>
          </p:nvPr>
        </p:nvSpPr>
        <p:spPr>
          <a:xfrm>
            <a:off x="4835252" y="8985317"/>
            <a:ext cx="1336904"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altLang="zh-CN" dirty="0" smtClean="0"/>
              <a:t>Jiamin Chen /Huawei</a:t>
            </a:r>
            <a:endParaRPr lang="en-US" altLang="zh-CN" dirty="0"/>
          </a:p>
        </p:txBody>
      </p:sp>
      <p:sp>
        <p:nvSpPr>
          <p:cNvPr id="25606"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C1F39C57-B009-1842-A6FA-26BC443BF742}" type="slidenum">
              <a:rPr lang="en-GB"/>
              <a:pPr/>
              <a:t>5</a:t>
            </a:fld>
            <a:endParaRPr lang="en-GB"/>
          </a:p>
        </p:txBody>
      </p:sp>
      <p:sp>
        <p:nvSpPr>
          <p:cNvPr id="25607" name="Rectangle 7"/>
          <p:cNvSpPr txBox="1">
            <a:spLocks noGrp="1" noChangeArrowheads="1"/>
          </p:cNvSpPr>
          <p:nvPr/>
        </p:nvSpPr>
        <p:spPr bwMode="auto">
          <a:xfrm>
            <a:off x="3928840" y="8816203"/>
            <a:ext cx="3005360" cy="464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charset="0"/>
                <a:ea typeface="ＭＳ Ｐゴシック" charset="0"/>
              </a:defRPr>
            </a:lvl1pPr>
            <a:lvl2pPr marL="742950" indent="-285750" defTabSz="966788">
              <a:defRPr sz="1200">
                <a:solidFill>
                  <a:schemeClr val="tx1"/>
                </a:solidFill>
                <a:latin typeface="Times New Roman" charset="0"/>
                <a:ea typeface="ＭＳ Ｐゴシック" charset="0"/>
              </a:defRPr>
            </a:lvl2pPr>
            <a:lvl3pPr marL="1143000" indent="-228600" defTabSz="966788">
              <a:defRPr sz="1200">
                <a:solidFill>
                  <a:schemeClr val="tx1"/>
                </a:solidFill>
                <a:latin typeface="Times New Roman" charset="0"/>
                <a:ea typeface="ＭＳ Ｐゴシック" charset="0"/>
              </a:defRPr>
            </a:lvl3pPr>
            <a:lvl4pPr marL="1600200" indent="-228600" defTabSz="966788">
              <a:defRPr sz="1200">
                <a:solidFill>
                  <a:schemeClr val="tx1"/>
                </a:solidFill>
                <a:latin typeface="Times New Roman" charset="0"/>
                <a:ea typeface="ＭＳ Ｐゴシック" charset="0"/>
              </a:defRPr>
            </a:lvl4pPr>
            <a:lvl5pPr marL="2057400" indent="-228600" defTabSz="966788">
              <a:defRPr sz="12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1200">
                <a:solidFill>
                  <a:schemeClr val="tx1"/>
                </a:solidFill>
                <a:latin typeface="Times New Roman" charset="0"/>
                <a:ea typeface="ＭＳ Ｐゴシック" charset="0"/>
              </a:defRPr>
            </a:lvl9pPr>
          </a:lstStyle>
          <a:p>
            <a:pPr algn="r"/>
            <a:fld id="{F4925547-1B54-F744-AB2E-42C42F886ECC}" type="slidenum">
              <a:rPr lang="en-US" sz="1300"/>
              <a:pPr algn="r"/>
              <a:t>5</a:t>
            </a:fld>
            <a:endParaRPr lang="en-US" sz="1300"/>
          </a:p>
        </p:txBody>
      </p:sp>
      <p:sp>
        <p:nvSpPr>
          <p:cNvPr id="25608" name="Rectangle 2"/>
          <p:cNvSpPr>
            <a:spLocks noGrp="1" noRot="1" noChangeAspect="1" noChangeArrowheads="1" noTextEdit="1"/>
          </p:cNvSpPr>
          <p:nvPr>
            <p:ph type="sldImg"/>
          </p:nvPr>
        </p:nvSpPr>
        <p:spPr>
          <a:xfrm>
            <a:off x="1147763" y="696913"/>
            <a:ext cx="4640262" cy="3479800"/>
          </a:xfrm>
          <a:ln/>
        </p:spPr>
      </p:sp>
      <p:sp>
        <p:nvSpPr>
          <p:cNvPr id="25609" name="Rectangle 3"/>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6654" tIns="48327" rIns="96654" bIns="48327"/>
          <a:lstStyle/>
          <a:p>
            <a:pPr defTabSz="914400"/>
            <a:endParaRPr lang="en-US">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xfrm>
            <a:off x="4478360" y="95706"/>
            <a:ext cx="1803378" cy="215444"/>
          </a:xfrm>
          <a:ln/>
        </p:spPr>
        <p:txBody>
          <a:bodyPr/>
          <a:lstStyle/>
          <a:p>
            <a:r>
              <a:rPr lang="en-US" dirty="0" smtClean="0"/>
              <a:t>doc.: 17-0000-00-00EC</a:t>
            </a:r>
            <a:endParaRPr lang="en-US" dirty="0"/>
          </a:p>
        </p:txBody>
      </p:sp>
      <p:sp>
        <p:nvSpPr>
          <p:cNvPr id="5" name="Rectangle 3"/>
          <p:cNvSpPr>
            <a:spLocks noGrp="1" noChangeArrowheads="1"/>
          </p:cNvSpPr>
          <p:nvPr>
            <p:ph type="dt"/>
          </p:nvPr>
        </p:nvSpPr>
        <p:spPr>
          <a:xfrm>
            <a:off x="654050" y="95706"/>
            <a:ext cx="359073" cy="215444"/>
          </a:xfrm>
          <a:ln/>
        </p:spPr>
        <p:txBody>
          <a:bodyPr/>
          <a:lstStyle/>
          <a:p>
            <a:r>
              <a:rPr lang="en-US" dirty="0" smtClean="0"/>
              <a:t>2017</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hdr" sz="quarter"/>
          </p:nvPr>
        </p:nvSpPr>
        <p:spPr>
          <a:xfrm>
            <a:off x="4085426" y="96083"/>
            <a:ext cx="2195858" cy="215444"/>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sz="1400" dirty="0"/>
              <a:t>doc.: IEEE </a:t>
            </a:r>
            <a:r>
              <a:rPr lang="en-GB" sz="1400" dirty="0" smtClean="0"/>
              <a:t>802.11-12/</a:t>
            </a:r>
            <a:r>
              <a:rPr lang="en-GB" sz="1400" dirty="0" err="1" smtClean="0"/>
              <a:t>0xxxr0</a:t>
            </a:r>
            <a:endParaRPr lang="en-GB" sz="1400" dirty="0"/>
          </a:p>
        </p:txBody>
      </p:sp>
      <p:sp>
        <p:nvSpPr>
          <p:cNvPr id="26628" name="Rectangle 3"/>
          <p:cNvSpPr txBox="1">
            <a:spLocks noGrp="1" noChangeArrowheads="1"/>
          </p:cNvSpPr>
          <p:nvPr/>
        </p:nvSpPr>
        <p:spPr bwMode="auto">
          <a:xfrm>
            <a:off x="654536" y="96083"/>
            <a:ext cx="269304"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defTabSz="933450"/>
            <a:r>
              <a:rPr lang="en-GB" sz="1400" b="1" dirty="0" smtClean="0"/>
              <a:t>xxx</a:t>
            </a:r>
            <a:endParaRPr lang="en-GB" sz="1400" b="1" dirty="0"/>
          </a:p>
        </p:txBody>
      </p:sp>
      <p:sp>
        <p:nvSpPr>
          <p:cNvPr id="26629" name="Rectangle 6"/>
          <p:cNvSpPr>
            <a:spLocks noGrp="1" noChangeArrowheads="1"/>
          </p:cNvSpPr>
          <p:nvPr>
            <p:ph type="ftr" sz="quarter" idx="4"/>
          </p:nvPr>
        </p:nvSpPr>
        <p:spPr>
          <a:xfrm>
            <a:off x="5817697" y="8985317"/>
            <a:ext cx="463588"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endParaRPr lang="en-GB" dirty="0"/>
          </a:p>
        </p:txBody>
      </p:sp>
      <p:sp>
        <p:nvSpPr>
          <p:cNvPr id="26630" name="Rectangle 7"/>
          <p:cNvSpPr>
            <a:spLocks noGrp="1" noChangeArrowheads="1"/>
          </p:cNvSpPr>
          <p:nvPr>
            <p:ph type="sldNum" sz="quarter" idx="5"/>
          </p:nvPr>
        </p:nvSpPr>
        <p:spPr>
          <a:xfrm>
            <a:off x="3320836" y="8985250"/>
            <a:ext cx="414552"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r>
              <a:rPr lang="en-GB"/>
              <a:t>Page </a:t>
            </a:r>
            <a:fld id="{001C9BAB-ABFB-B74E-9262-F5A8C9788914}" type="slidenum">
              <a:rPr lang="en-GB"/>
              <a:pPr/>
              <a:t>7</a:t>
            </a:fld>
            <a:endParaRPr lang="en-GB"/>
          </a:p>
        </p:txBody>
      </p:sp>
      <p:sp>
        <p:nvSpPr>
          <p:cNvPr id="26631" name="Rectangle 2"/>
          <p:cNvSpPr>
            <a:spLocks noGrp="1" noRot="1" noChangeAspect="1" noChangeArrowheads="1" noTextEdit="1"/>
          </p:cNvSpPr>
          <p:nvPr>
            <p:ph type="sldImg"/>
          </p:nvPr>
        </p:nvSpPr>
        <p:spPr>
          <a:xfrm>
            <a:off x="1146175" y="695325"/>
            <a:ext cx="4643438" cy="3481388"/>
          </a:xfrm>
          <a:ln/>
        </p:spPr>
      </p:sp>
      <p:sp>
        <p:nvSpPr>
          <p:cNvPr id="26632"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4" name="页眉占位符 3"/>
          <p:cNvSpPr>
            <a:spLocks noGrp="1"/>
          </p:cNvSpPr>
          <p:nvPr>
            <p:ph type="hdr" sz="quarter" idx="10"/>
          </p:nvPr>
        </p:nvSpPr>
        <p:spPr>
          <a:xfrm>
            <a:off x="4085880" y="95706"/>
            <a:ext cx="2195858" cy="215444"/>
          </a:xfrm>
        </p:spPr>
        <p:txBody>
          <a:bodyPr/>
          <a:lstStyle/>
          <a:p>
            <a:pPr>
              <a:defRPr/>
            </a:pPr>
            <a:r>
              <a:rPr lang="en-US" dirty="0" smtClean="0"/>
              <a:t>doc.: IEEE 802.11-17/xxxxr0</a:t>
            </a:r>
            <a:endParaRPr lang="en-US" dirty="0"/>
          </a:p>
        </p:txBody>
      </p:sp>
      <p:sp>
        <p:nvSpPr>
          <p:cNvPr id="5" name="日期占位符 4"/>
          <p:cNvSpPr>
            <a:spLocks noGrp="1"/>
          </p:cNvSpPr>
          <p:nvPr>
            <p:ph type="dt" idx="11"/>
          </p:nvPr>
        </p:nvSpPr>
        <p:spPr>
          <a:xfrm>
            <a:off x="654050" y="95706"/>
            <a:ext cx="269304" cy="215444"/>
          </a:xfrm>
        </p:spPr>
        <p:txBody>
          <a:bodyPr/>
          <a:lstStyle/>
          <a:p>
            <a:pPr>
              <a:defRPr/>
            </a:pPr>
            <a:r>
              <a:rPr lang="en-US" dirty="0" smtClean="0"/>
              <a:t>xxx</a:t>
            </a:r>
            <a:endParaRPr lang="en-US" dirty="0"/>
          </a:p>
        </p:txBody>
      </p:sp>
      <p:sp>
        <p:nvSpPr>
          <p:cNvPr id="6" name="页脚占位符 5"/>
          <p:cNvSpPr>
            <a:spLocks noGrp="1"/>
          </p:cNvSpPr>
          <p:nvPr>
            <p:ph type="ftr" sz="quarter" idx="12"/>
          </p:nvPr>
        </p:nvSpPr>
        <p:spPr/>
        <p:txBody>
          <a:bodyPr/>
          <a:lstStyle/>
          <a:p>
            <a:pPr>
              <a:defRPr/>
            </a:pPr>
            <a:r>
              <a:rPr lang="en-US" altLang="zh-CN" smtClean="0"/>
              <a:t>Jiamin Chen /Huawei</a:t>
            </a:r>
            <a:endParaRPr lang="en-US" altLang="zh-CN" dirty="0"/>
          </a:p>
        </p:txBody>
      </p:sp>
      <p:sp>
        <p:nvSpPr>
          <p:cNvPr id="7" name="灯片编号占位符 6"/>
          <p:cNvSpPr>
            <a:spLocks noGrp="1"/>
          </p:cNvSpPr>
          <p:nvPr>
            <p:ph type="sldNum" sz="quarter" idx="13"/>
          </p:nvPr>
        </p:nvSpPr>
        <p:spPr/>
        <p:txBody>
          <a:bodyPr/>
          <a:lstStyle/>
          <a:p>
            <a:r>
              <a:rPr lang="en-US" altLang="zh-CN" smtClean="0"/>
              <a:t>Page </a:t>
            </a:r>
            <a:fld id="{868DDD5A-3682-499C-BA38-9EBBE651821E}" type="slidenum">
              <a:rPr lang="en-US" altLang="zh-CN" smtClean="0"/>
              <a:pPr/>
              <a:t>8</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a:xfrm>
            <a:off x="1154113" y="701675"/>
            <a:ext cx="4625975" cy="3468688"/>
          </a:xfrm>
          <a:ln/>
        </p:spPr>
      </p:sp>
      <p:sp>
        <p:nvSpPr>
          <p:cNvPr id="4096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tLang="zh-CN" dirty="0" smtClean="0"/>
          </a:p>
        </p:txBody>
      </p:sp>
      <p:sp>
        <p:nvSpPr>
          <p:cNvPr id="4" name="Header Placeholder 3"/>
          <p:cNvSpPr>
            <a:spLocks noGrp="1"/>
          </p:cNvSpPr>
          <p:nvPr>
            <p:ph type="hdr" sz="quarter"/>
          </p:nvPr>
        </p:nvSpPr>
        <p:spPr/>
        <p:txBody>
          <a:bodyPr/>
          <a:lstStyle/>
          <a:p>
            <a:pPr>
              <a:defRPr/>
            </a:pPr>
            <a:r>
              <a:rPr lang="en-US" smtClean="0"/>
              <a:t>doc.: IEEE 802.11-012/xxxxr0</a:t>
            </a:r>
            <a:endParaRPr lang="en-US"/>
          </a:p>
        </p:txBody>
      </p:sp>
      <p:sp>
        <p:nvSpPr>
          <p:cNvPr id="5" name="Date Placeholder 4"/>
          <p:cNvSpPr>
            <a:spLocks noGrp="1"/>
          </p:cNvSpPr>
          <p:nvPr>
            <p:ph type="dt" sz="quarter" idx="1"/>
          </p:nvPr>
        </p:nvSpPr>
        <p:spPr>
          <a:xfrm>
            <a:off x="654050" y="95706"/>
            <a:ext cx="269304" cy="215444"/>
          </a:xfrm>
        </p:spPr>
        <p:txBody>
          <a:bodyPr/>
          <a:lstStyle/>
          <a:p>
            <a:pPr>
              <a:defRPr/>
            </a:pPr>
            <a:r>
              <a:rPr lang="en-US" dirty="0" smtClean="0"/>
              <a:t>xxx</a:t>
            </a:r>
            <a:endParaRPr lang="en-US" dirty="0"/>
          </a:p>
        </p:txBody>
      </p:sp>
      <p:sp>
        <p:nvSpPr>
          <p:cNvPr id="6" name="Footer Placeholder 5"/>
          <p:cNvSpPr>
            <a:spLocks noGrp="1"/>
          </p:cNvSpPr>
          <p:nvPr>
            <p:ph type="ftr" sz="quarter" idx="4"/>
          </p:nvPr>
        </p:nvSpPr>
        <p:spPr/>
        <p:txBody>
          <a:bodyPr/>
          <a:lstStyle/>
          <a:p>
            <a:pPr>
              <a:defRPr/>
            </a:pPr>
            <a:r>
              <a:rPr lang="en-US" altLang="zh-CN" dirty="0" smtClean="0"/>
              <a:t>Jiamin Chen /Huawei</a:t>
            </a:r>
            <a:endParaRPr lang="en-US" altLang="zh-CN" dirty="0"/>
          </a:p>
        </p:txBody>
      </p:sp>
      <p:sp>
        <p:nvSpPr>
          <p:cNvPr id="40966" name="Slide Number Placeholder 6"/>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87B7FB-8B19-4B5A-9115-18EF8B923B2C}" type="slidenum">
              <a:rPr lang="en-US" altLang="zh-CN"/>
              <a:pPr/>
              <a:t>9</a:t>
            </a:fld>
            <a:endParaRPr lang="en-US" altLang="zh-CN"/>
          </a:p>
        </p:txBody>
      </p:sp>
    </p:spTree>
    <p:extLst>
      <p:ext uri="{BB962C8B-B14F-4D97-AF65-F5344CB8AC3E}">
        <p14:creationId xmlns:p14="http://schemas.microsoft.com/office/powerpoint/2010/main" xmlns="" val="1517830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200316B2-9C48-417E-82B7-1AE29C3B35FC}"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8715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EB4783C2-F1BF-4332-9B50-A002CFC1FE9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42427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5E4833B-F047-4A78-8E5A-F4F9E4B5B012}"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56934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934A8C01-C2BB-4676-9004-17970ACCC694}"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592135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6" name="Rectangle 6"/>
          <p:cNvSpPr>
            <a:spLocks noGrp="1" noChangeArrowheads="1"/>
          </p:cNvSpPr>
          <p:nvPr>
            <p:ph type="sldNum" sz="quarter" idx="12"/>
          </p:nvPr>
        </p:nvSpPr>
        <p:spPr/>
        <p:txBody>
          <a:bodyPr/>
          <a:lstStyle>
            <a:lvl1pPr>
              <a:defRPr/>
            </a:lvl1pPr>
          </a:lstStyle>
          <a:p>
            <a:r>
              <a:rPr lang="en-US" altLang="zh-CN"/>
              <a:t>Slide </a:t>
            </a:r>
            <a:fld id="{5367285A-48D6-424D-83DC-E3A6A596A85B}" type="slidenum">
              <a:rPr lang="en-US" altLang="zh-CN"/>
              <a:pPr/>
              <a:t>‹#›</a:t>
            </a:fld>
            <a:endParaRPr lang="en-US" altLang="zh-CN"/>
          </a:p>
        </p:txBody>
      </p:sp>
      <p:sp>
        <p:nvSpPr>
          <p:cNvPr id="7"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77674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a:ln/>
        </p:spPr>
        <p:txBody>
          <a:bodyPr/>
          <a:lstStyle>
            <a:lvl1pPr>
              <a:defRPr/>
            </a:lvl1pPr>
          </a:lstStyle>
          <a:p>
            <a:r>
              <a:rPr lang="en-US" altLang="zh-CN"/>
              <a:t>Slide </a:t>
            </a:r>
            <a:fld id="{A3360ABF-F91C-4C7E-90D5-CCF452F2CA01}"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95473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8B0F5597-A47C-4D34-9350-611EB446D352}"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16702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9" name="Rectangle 6"/>
          <p:cNvSpPr>
            <a:spLocks noGrp="1" noChangeArrowheads="1"/>
          </p:cNvSpPr>
          <p:nvPr>
            <p:ph type="sldNum" sz="quarter" idx="12"/>
          </p:nvPr>
        </p:nvSpPr>
        <p:spPr/>
        <p:txBody>
          <a:bodyPr/>
          <a:lstStyle>
            <a:lvl1pPr>
              <a:defRPr/>
            </a:lvl1pPr>
          </a:lstStyle>
          <a:p>
            <a:r>
              <a:rPr lang="en-US" altLang="zh-CN"/>
              <a:t>Slide </a:t>
            </a:r>
            <a:fld id="{137EAC34-0A89-4B6A-900D-CD6A6B432A55}" type="slidenum">
              <a:rPr lang="en-US" altLang="zh-CN"/>
              <a:pPr/>
              <a:t>‹#›</a:t>
            </a:fld>
            <a:endParaRPr lang="en-US" altLang="zh-CN"/>
          </a:p>
        </p:txBody>
      </p:sp>
      <p:sp>
        <p:nvSpPr>
          <p:cNvPr id="10" name="Rectangle 5"/>
          <p:cNvSpPr>
            <a:spLocks noGrp="1" noChangeArrowheads="1"/>
          </p:cNvSpPr>
          <p:nvPr>
            <p:ph type="ftr" sz="quarter" idx="1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75662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5" name="Rectangle 6"/>
          <p:cNvSpPr>
            <a:spLocks noGrp="1" noChangeArrowheads="1"/>
          </p:cNvSpPr>
          <p:nvPr>
            <p:ph type="sldNum" sz="quarter" idx="12"/>
          </p:nvPr>
        </p:nvSpPr>
        <p:spPr/>
        <p:txBody>
          <a:bodyPr/>
          <a:lstStyle>
            <a:lvl1pPr>
              <a:defRPr/>
            </a:lvl1pPr>
          </a:lstStyle>
          <a:p>
            <a:r>
              <a:rPr lang="en-US" altLang="zh-CN"/>
              <a:t>Slide </a:t>
            </a:r>
            <a:fld id="{C141AB8C-4256-4A1E-AA46-F5E1E30E34B0}" type="slidenum">
              <a:rPr lang="en-US" altLang="zh-CN"/>
              <a:pPr/>
              <a:t>‹#›</a:t>
            </a:fld>
            <a:endParaRPr lang="en-US" altLang="zh-CN"/>
          </a:p>
        </p:txBody>
      </p:sp>
      <p:sp>
        <p:nvSpPr>
          <p:cNvPr id="6" name="Footer Placeholder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54217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4" name="Rectangle 6"/>
          <p:cNvSpPr>
            <a:spLocks noGrp="1" noChangeArrowheads="1"/>
          </p:cNvSpPr>
          <p:nvPr>
            <p:ph type="sldNum" sz="quarter" idx="12"/>
          </p:nvPr>
        </p:nvSpPr>
        <p:spPr/>
        <p:txBody>
          <a:bodyPr/>
          <a:lstStyle>
            <a:lvl1pPr>
              <a:defRPr/>
            </a:lvl1pPr>
          </a:lstStyle>
          <a:p>
            <a:r>
              <a:rPr lang="en-US" altLang="zh-CN"/>
              <a:t>Slide </a:t>
            </a:r>
            <a:fld id="{FCBA75C4-5DAF-4D56-9050-985095B3A87B}" type="slidenum">
              <a:rPr lang="en-US" altLang="zh-CN"/>
              <a:pPr/>
              <a:t>‹#›</a:t>
            </a:fld>
            <a:endParaRPr lang="en-US" altLang="zh-CN"/>
          </a:p>
        </p:txBody>
      </p:sp>
      <p:sp>
        <p:nvSpPr>
          <p:cNvPr id="5"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28494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3008313" cy="742404"/>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92696"/>
            <a:ext cx="5111750" cy="543346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4C44CF88-5581-4670-AD88-38D674FFA9DF}"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625362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dt" sz="half" idx="10"/>
          </p:nvPr>
        </p:nvSpPr>
        <p:spPr>
          <a:xfrm>
            <a:off x="696913" y="333375"/>
            <a:ext cx="968214" cy="276999"/>
          </a:xfrm>
        </p:spPr>
        <p:txBody>
          <a:bodyPr/>
          <a:lstStyle>
            <a:lvl1pPr>
              <a:defRPr smtClean="0"/>
            </a:lvl1pPr>
          </a:lstStyle>
          <a:p>
            <a:pPr>
              <a:defRPr/>
            </a:pPr>
            <a:r>
              <a:rPr lang="en-US" altLang="zh-CN" dirty="0" smtClean="0"/>
              <a:t>May 2017</a:t>
            </a:r>
            <a:endParaRPr lang="en-US" altLang="zh-CN" dirty="0"/>
          </a:p>
        </p:txBody>
      </p:sp>
      <p:sp>
        <p:nvSpPr>
          <p:cNvPr id="7" name="Rectangle 12"/>
          <p:cNvSpPr>
            <a:spLocks noGrp="1" noChangeArrowheads="1"/>
          </p:cNvSpPr>
          <p:nvPr>
            <p:ph type="sldNum" sz="quarter" idx="12"/>
          </p:nvPr>
        </p:nvSpPr>
        <p:spPr/>
        <p:txBody>
          <a:bodyPr/>
          <a:lstStyle>
            <a:lvl1pPr>
              <a:defRPr/>
            </a:lvl1pPr>
          </a:lstStyle>
          <a:p>
            <a:r>
              <a:rPr lang="en-US" altLang="zh-CN"/>
              <a:t>Slide </a:t>
            </a:r>
            <a:fld id="{08E85C3D-7453-42B2-91D1-069BB7DF0030}" type="slidenum">
              <a:rPr lang="en-US" altLang="zh-CN"/>
              <a:pPr/>
              <a:t>‹#›</a:t>
            </a:fld>
            <a:endParaRPr lang="en-US" altLang="zh-CN"/>
          </a:p>
        </p:txBody>
      </p:sp>
      <p:sp>
        <p:nvSpPr>
          <p:cNvPr id="8" name="Rectangle 5"/>
          <p:cNvSpPr>
            <a:spLocks noGrp="1" noChangeArrowheads="1"/>
          </p:cNvSpPr>
          <p:nvPr>
            <p:ph type="ftr" sz="quarter" idx="3"/>
          </p:nvPr>
        </p:nvSpPr>
        <p:spPr bwMode="auto">
          <a:xfrm>
            <a:off x="6934200" y="6477000"/>
            <a:ext cx="1600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3702917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dirty="0" smtClean="0"/>
              <a:t>Click to edit Master text styles</a:t>
            </a:r>
          </a:p>
          <a:p>
            <a:pPr lvl="1"/>
            <a:r>
              <a:rPr lang="en-US" altLang="zh-CN" dirty="0" smtClean="0"/>
              <a:t>Second level</a:t>
            </a:r>
          </a:p>
          <a:p>
            <a:pPr lvl="2"/>
            <a:r>
              <a:rPr lang="en-US" altLang="zh-CN" dirty="0" smtClean="0"/>
              <a:t>Third level</a:t>
            </a:r>
          </a:p>
          <a:p>
            <a:pPr lvl="3"/>
            <a:r>
              <a:rPr lang="en-US" altLang="zh-CN" dirty="0" smtClean="0"/>
              <a:t>Fourth level</a:t>
            </a:r>
          </a:p>
          <a:p>
            <a:pPr lvl="4"/>
            <a:r>
              <a:rPr lang="en-US" altLang="zh-CN" dirty="0" smtClean="0"/>
              <a:t>Fifth level</a:t>
            </a:r>
          </a:p>
        </p:txBody>
      </p:sp>
      <p:sp>
        <p:nvSpPr>
          <p:cNvPr id="1028" name="Rectangle 4"/>
          <p:cNvSpPr>
            <a:spLocks noGrp="1" noChangeArrowheads="1"/>
          </p:cNvSpPr>
          <p:nvPr>
            <p:ph type="dt" sz="half" idx="2"/>
          </p:nvPr>
        </p:nvSpPr>
        <p:spPr bwMode="auto">
          <a:xfrm>
            <a:off x="696913" y="333375"/>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ＭＳ Ｐゴシック" pitchFamily="34" charset="-128"/>
                <a:cs typeface="+mn-cs"/>
              </a:defRPr>
            </a:lvl1pPr>
          </a:lstStyle>
          <a:p>
            <a:pPr>
              <a:defRPr/>
            </a:pPr>
            <a:r>
              <a:rPr lang="en-US" altLang="zh-CN" dirty="0" smtClean="0"/>
              <a:t>May 2017</a:t>
            </a:r>
            <a:endParaRPr lang="en-US" altLang="zh-CN" dirty="0"/>
          </a:p>
        </p:txBody>
      </p:sp>
      <p:sp>
        <p:nvSpPr>
          <p:cNvPr id="1029" name="Rectangle 5"/>
          <p:cNvSpPr>
            <a:spLocks noGrp="1" noChangeArrowheads="1"/>
          </p:cNvSpPr>
          <p:nvPr>
            <p:ph type="ftr" sz="quarter" idx="3"/>
          </p:nvPr>
        </p:nvSpPr>
        <p:spPr bwMode="auto">
          <a:xfrm>
            <a:off x="5572132" y="6477000"/>
            <a:ext cx="296226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smtClean="0"/>
              <a:t>Jiamin Chen (Huawei)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zh-CN"/>
              <a:t>Slide </a:t>
            </a:r>
            <a:fld id="{3ACB54E5-DC7F-4A67-8E5F-9D363F7EE765}" type="slidenum">
              <a:rPr lang="en-US" altLang="zh-CN"/>
              <a:pPr/>
              <a:t>‹#›</a:t>
            </a:fld>
            <a:endParaRPr lang="en-US" altLang="zh-CN"/>
          </a:p>
        </p:txBody>
      </p:sp>
      <p:sp>
        <p:nvSpPr>
          <p:cNvPr id="1031" name="Rectangle 7"/>
          <p:cNvSpPr>
            <a:spLocks noChangeArrowheads="1"/>
          </p:cNvSpPr>
          <p:nvPr/>
        </p:nvSpPr>
        <p:spPr bwMode="auto">
          <a:xfrm>
            <a:off x="5162488" y="332601"/>
            <a:ext cx="3283015"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457200" eaLnBrk="0" hangingPunct="0">
              <a:defRPr sz="1200">
                <a:solidFill>
                  <a:schemeClr val="tx1"/>
                </a:solidFill>
                <a:latin typeface="Times New Roman" pitchFamily="18" charset="0"/>
                <a:ea typeface="ＭＳ Ｐゴシック" pitchFamily="34" charset="-128"/>
              </a:defRPr>
            </a:lvl5pPr>
            <a:lvl6pPr marL="9144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1371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18288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22860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lvl="4" algn="r">
              <a:defRPr/>
            </a:pPr>
            <a:r>
              <a:rPr lang="en-US" altLang="zh-CN" sz="1800" b="1" dirty="0" smtClean="0"/>
              <a:t>doc.: IEEE 802.11-17/0539r1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ea typeface="ＭＳ Ｐゴシック" pitchFamily="34" charset="-128"/>
              </a:defRPr>
            </a:lvl1pPr>
            <a:lvl2pPr marL="742950" indent="-285750" eaLnBrk="0" hangingPunct="0">
              <a:defRPr sz="1200">
                <a:solidFill>
                  <a:schemeClr val="tx1"/>
                </a:solidFill>
                <a:latin typeface="Times New Roman" pitchFamily="18" charset="0"/>
                <a:ea typeface="ＭＳ Ｐゴシック" pitchFamily="34" charset="-128"/>
              </a:defRPr>
            </a:lvl2pPr>
            <a:lvl3pPr marL="1143000" indent="-228600" eaLnBrk="0" hangingPunct="0">
              <a:defRPr sz="1200">
                <a:solidFill>
                  <a:schemeClr val="tx1"/>
                </a:solidFill>
                <a:latin typeface="Times New Roman" pitchFamily="18" charset="0"/>
                <a:ea typeface="ＭＳ Ｐゴシック" pitchFamily="34" charset="-128"/>
              </a:defRPr>
            </a:lvl3pPr>
            <a:lvl4pPr marL="1600200" indent="-228600" eaLnBrk="0" hangingPunct="0">
              <a:defRPr sz="1200">
                <a:solidFill>
                  <a:schemeClr val="tx1"/>
                </a:solidFill>
                <a:latin typeface="Times New Roman" pitchFamily="18" charset="0"/>
                <a:ea typeface="ＭＳ Ｐゴシック" pitchFamily="34" charset="-128"/>
              </a:defRPr>
            </a:lvl4pPr>
            <a:lvl5pPr marL="2057400" indent="-228600" eaLnBrk="0" hangingPunct="0">
              <a:defRPr sz="1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ＭＳ Ｐゴシック" pitchFamily="34" charset="-128"/>
              </a:defRPr>
            </a:lvl9pPr>
          </a:lstStyle>
          <a:p>
            <a:pPr>
              <a:defRPr/>
            </a:pPr>
            <a:r>
              <a:rPr lang="en-US" altLang="zh-CN"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6737" r:id="rId1"/>
    <p:sldLayoutId id="2147486738" r:id="rId2"/>
    <p:sldLayoutId id="2147486724" r:id="rId3"/>
    <p:sldLayoutId id="2147486739" r:id="rId4"/>
    <p:sldLayoutId id="2147486740" r:id="rId5"/>
    <p:sldLayoutId id="2147486741" r:id="rId6"/>
    <p:sldLayoutId id="2147486742" r:id="rId7"/>
    <p:sldLayoutId id="2147486743" r:id="rId8"/>
    <p:sldLayoutId id="2147486744" r:id="rId9"/>
    <p:sldLayoutId id="2147486745" r:id="rId10"/>
    <p:sldLayoutId id="2147486746" r:id="rId11"/>
    <p:sldLayoutId id="2147486725" r:id="rId12"/>
  </p:sldLayoutIdLst>
  <p:hf hdr="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anose="020B0600070205080204"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charset="0"/>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charset="0"/>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2867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7FFBB0B3-AD33-44BA-8B37-4C7E9D1EE6B5}" type="slidenum">
              <a:rPr lang="en-US" altLang="zh-CN"/>
              <a:pPr/>
              <a:t>1</a:t>
            </a:fld>
            <a:endParaRPr lang="en-US" altLang="zh-CN"/>
          </a:p>
        </p:txBody>
      </p:sp>
      <p:sp>
        <p:nvSpPr>
          <p:cNvPr id="9" name="Rectangle 6"/>
          <p:cNvSpPr txBox="1">
            <a:spLocks noChangeArrowheads="1"/>
          </p:cNvSpPr>
          <p:nvPr/>
        </p:nvSpPr>
        <p:spPr>
          <a:xfrm>
            <a:off x="685800" y="1752600"/>
            <a:ext cx="7772400" cy="381000"/>
          </a:xfrm>
          <a:prstGeom prst="rect">
            <a:avLst/>
          </a:prstGeom>
          <a:noFill/>
        </p:spPr>
        <p:txBody>
          <a:bodyPr/>
          <a:lstStyle/>
          <a:p>
            <a:pPr marL="342900" indent="-342900" algn="ctr" eaLnBrk="0" hangingPunct="0">
              <a:spcBef>
                <a:spcPct val="20000"/>
              </a:spcBef>
              <a:defRPr/>
            </a:pPr>
            <a:r>
              <a:rPr lang="en-US" sz="2000" b="1" kern="0" dirty="0">
                <a:latin typeface="+mn-lt"/>
                <a:ea typeface="+mn-ea"/>
              </a:rPr>
              <a:t>Date:</a:t>
            </a:r>
            <a:r>
              <a:rPr lang="en-US" sz="2000" kern="0" dirty="0">
                <a:latin typeface="+mn-lt"/>
                <a:ea typeface="+mn-ea"/>
              </a:rPr>
              <a:t> </a:t>
            </a:r>
            <a:r>
              <a:rPr lang="en-US" sz="2000" kern="0" dirty="0" smtClean="0">
                <a:latin typeface="+mn-lt"/>
                <a:ea typeface="+mn-ea"/>
              </a:rPr>
              <a:t>2017-05-09</a:t>
            </a:r>
            <a:endParaRPr lang="en-US" sz="2000" kern="0" dirty="0">
              <a:latin typeface="+mn-lt"/>
              <a:ea typeface="+mn-ea"/>
            </a:endParaRPr>
          </a:p>
        </p:txBody>
      </p:sp>
      <p:sp>
        <p:nvSpPr>
          <p:cNvPr id="28678" name="Rectangle 12"/>
          <p:cNvSpPr>
            <a:spLocks noChangeArrowheads="1"/>
          </p:cNvSpPr>
          <p:nvPr/>
        </p:nvSpPr>
        <p:spPr bwMode="auto">
          <a:xfrm>
            <a:off x="5334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smtClean="0"/>
              <a:t>Author(s):</a:t>
            </a:r>
            <a:endParaRPr lang="en-US" altLang="zh-CN" sz="2000" dirty="0"/>
          </a:p>
        </p:txBody>
      </p:sp>
      <p:sp>
        <p:nvSpPr>
          <p:cNvPr id="28679"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sz="3200" b="1" dirty="0">
                <a:solidFill>
                  <a:schemeClr val="tx2"/>
                </a:solidFill>
              </a:rPr>
              <a:t>IEEE 802.11aj Task Group </a:t>
            </a:r>
            <a:r>
              <a:rPr lang="en-US" altLang="zh-CN" sz="3200" b="1" dirty="0" smtClean="0">
                <a:solidFill>
                  <a:schemeClr val="tx2"/>
                </a:solidFill>
              </a:rPr>
              <a:t>May 2017 Agenda</a:t>
            </a:r>
            <a:endParaRPr lang="en-US" altLang="zh-CN" sz="3200" b="1" dirty="0">
              <a:solidFill>
                <a:schemeClr val="tx2"/>
              </a:solidFill>
            </a:endParaRPr>
          </a:p>
        </p:txBody>
      </p:sp>
      <p:graphicFrame>
        <p:nvGraphicFramePr>
          <p:cNvPr id="10" name="Object 11"/>
          <p:cNvGraphicFramePr>
            <a:graphicFrameLocks noChangeAspect="1"/>
          </p:cNvGraphicFramePr>
          <p:nvPr>
            <p:extLst>
              <p:ext uri="{D42A27DB-BD31-4B8C-83A1-F6EECF244321}">
                <p14:modId xmlns:p14="http://schemas.microsoft.com/office/powerpoint/2010/main" xmlns="" val="4050908867"/>
              </p:ext>
            </p:extLst>
          </p:nvPr>
        </p:nvGraphicFramePr>
        <p:xfrm>
          <a:off x="854075" y="3071813"/>
          <a:ext cx="7226300" cy="1450975"/>
        </p:xfrm>
        <a:graphic>
          <a:graphicData uri="http://schemas.openxmlformats.org/presentationml/2006/ole">
            <p:oleObj spid="_x0000_s28767" name="Document" r:id="rId4" imgW="9104835" imgH="1824715" progId="Word.Document.8">
              <p:embed/>
            </p:oleObj>
          </a:graphicData>
        </a:graphic>
      </p:graphicFrame>
      <p:sp>
        <p:nvSpPr>
          <p:cNvPr id="11"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572000"/>
          </a:xfrm>
        </p:spPr>
        <p:txBody>
          <a:bodyPr/>
          <a:lstStyle/>
          <a:p>
            <a:pPr>
              <a:lnSpc>
                <a:spcPct val="90000"/>
              </a:lnSpc>
            </a:pPr>
            <a:r>
              <a:rPr lang="en-US" altLang="zh-CN" sz="2400" dirty="0" smtClean="0"/>
              <a:t>Tuesday</a:t>
            </a:r>
            <a:r>
              <a:rPr lang="en-US" altLang="zh-CN" sz="2400" dirty="0" smtClean="0"/>
              <a:t>, May 9, 2017 16:00 – 18:00</a:t>
            </a:r>
          </a:p>
          <a:p>
            <a:pPr lvl="1">
              <a:lnSpc>
                <a:spcPct val="90000"/>
              </a:lnSpc>
            </a:pPr>
            <a:r>
              <a:rPr lang="en-US" altLang="zh-CN" sz="2000" dirty="0" smtClean="0"/>
              <a:t>Resolution for comments received from </a:t>
            </a:r>
            <a:r>
              <a:rPr lang="en-US" altLang="zh-CN" sz="2000" dirty="0" smtClean="0"/>
              <a:t>initial sponsor ballot</a:t>
            </a:r>
          </a:p>
          <a:p>
            <a:pPr lvl="2">
              <a:lnSpc>
                <a:spcPct val="90000"/>
              </a:lnSpc>
            </a:pPr>
            <a:r>
              <a:rPr lang="en-US" sz="1800" dirty="0" smtClean="0">
                <a:solidFill>
                  <a:srgbClr val="000000"/>
                </a:solidFill>
              </a:rPr>
              <a:t>11-17/0635r0 - </a:t>
            </a:r>
            <a:r>
              <a:rPr lang="en-US" sz="1800" dirty="0" smtClean="0"/>
              <a:t>Proposed </a:t>
            </a:r>
            <a:r>
              <a:rPr lang="en-US" sz="1800" dirty="0" smtClean="0"/>
              <a:t>Resolution to CID 856-858 and 860 on </a:t>
            </a:r>
            <a:r>
              <a:rPr lang="en-US" sz="1800" dirty="0" err="1" smtClean="0"/>
              <a:t>TGaj</a:t>
            </a:r>
            <a:r>
              <a:rPr lang="en-US" sz="1800" dirty="0" smtClean="0"/>
              <a:t> D5.0</a:t>
            </a:r>
          </a:p>
          <a:p>
            <a:pPr lvl="2">
              <a:lnSpc>
                <a:spcPct val="90000"/>
              </a:lnSpc>
            </a:pPr>
            <a:r>
              <a:rPr lang="en-US" sz="1800" dirty="0" smtClean="0">
                <a:solidFill>
                  <a:srgbClr val="000000"/>
                </a:solidFill>
              </a:rPr>
              <a:t>11-17/0639r0 </a:t>
            </a:r>
            <a:r>
              <a:rPr lang="en-US" sz="1800" dirty="0" smtClean="0">
                <a:solidFill>
                  <a:srgbClr val="000000"/>
                </a:solidFill>
              </a:rPr>
              <a:t>- </a:t>
            </a:r>
            <a:r>
              <a:rPr lang="en-US" sz="1800" dirty="0" smtClean="0"/>
              <a:t>Proposed Resolution to CID 854-855, 865, and 869 on </a:t>
            </a:r>
            <a:r>
              <a:rPr lang="en-US" sz="1800" dirty="0" err="1" smtClean="0"/>
              <a:t>TGaj</a:t>
            </a:r>
            <a:r>
              <a:rPr lang="en-US" sz="1800" dirty="0" smtClean="0"/>
              <a:t> D5.0</a:t>
            </a:r>
          </a:p>
          <a:p>
            <a:pPr lvl="2">
              <a:lnSpc>
                <a:spcPct val="90000"/>
              </a:lnSpc>
            </a:pPr>
            <a:endParaRPr lang="en-US" altLang="zh-CN" sz="1800" dirty="0" smtClean="0">
              <a:solidFill>
                <a:srgbClr val="000000"/>
              </a:solidFill>
            </a:endParaRPr>
          </a:p>
          <a:p>
            <a:pPr lvl="1">
              <a:lnSpc>
                <a:spcPct val="90000"/>
              </a:lnSpc>
            </a:pPr>
            <a:endParaRPr lang="en-US" altLang="zh-CN" sz="2000" dirty="0" smtClean="0"/>
          </a:p>
          <a:p>
            <a:pPr>
              <a:lnSpc>
                <a:spcPct val="90000"/>
              </a:lnSpc>
            </a:pPr>
            <a:r>
              <a:rPr lang="en-US" altLang="zh-CN" sz="2400" dirty="0" smtClean="0"/>
              <a:t>Wednesday, May 10, 2017 16:00 – 18:00</a:t>
            </a:r>
          </a:p>
          <a:p>
            <a:pPr lvl="1">
              <a:lnSpc>
                <a:spcPct val="90000"/>
              </a:lnSpc>
            </a:pPr>
            <a:r>
              <a:rPr lang="en-US" altLang="zh-CN" sz="2000" dirty="0" smtClean="0"/>
              <a:t>Resolution for comments received from </a:t>
            </a:r>
            <a:r>
              <a:rPr lang="en-US" altLang="zh-CN" sz="2000" dirty="0" smtClean="0"/>
              <a:t>initial sponsor </a:t>
            </a:r>
            <a:r>
              <a:rPr lang="en-US" altLang="zh-CN" sz="2000" dirty="0" smtClean="0"/>
              <a:t>ballot</a:t>
            </a:r>
          </a:p>
          <a:p>
            <a:pPr lvl="2">
              <a:lnSpc>
                <a:spcPct val="90000"/>
              </a:lnSpc>
            </a:pPr>
            <a:r>
              <a:rPr lang="en-US" sz="1800" dirty="0" smtClean="0">
                <a:solidFill>
                  <a:srgbClr val="000000"/>
                </a:solidFill>
              </a:rPr>
              <a:t>11-17/0791r0 - Proposed resolutions to CID 848-850, 859  </a:t>
            </a:r>
          </a:p>
          <a:p>
            <a:pPr lvl="2">
              <a:lnSpc>
                <a:spcPct val="90000"/>
              </a:lnSpc>
            </a:pPr>
            <a:r>
              <a:rPr lang="en-US" sz="1800" dirty="0" smtClean="0">
                <a:solidFill>
                  <a:srgbClr val="000000"/>
                </a:solidFill>
              </a:rPr>
              <a:t>11-17-0792r0 - Proposed resolutions to CID 838-845  </a:t>
            </a:r>
          </a:p>
          <a:p>
            <a:pPr lvl="1">
              <a:lnSpc>
                <a:spcPct val="90000"/>
              </a:lnSpc>
            </a:pPr>
            <a:endParaRPr lang="en-US" sz="2000" dirty="0" smtClean="0">
              <a:solidFill>
                <a:srgbClr val="FF0000"/>
              </a:solidFill>
            </a:endParaRP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10</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IEEE 802.11aj Agenda for the Week</a:t>
            </a:r>
          </a:p>
        </p:txBody>
      </p:sp>
      <p:sp>
        <p:nvSpPr>
          <p:cNvPr id="39939" name="Content Placeholder 6"/>
          <p:cNvSpPr>
            <a:spLocks noGrp="1"/>
          </p:cNvSpPr>
          <p:nvPr>
            <p:ph sz="half" idx="2"/>
          </p:nvPr>
        </p:nvSpPr>
        <p:spPr>
          <a:xfrm>
            <a:off x="611560" y="1844824"/>
            <a:ext cx="8352928" cy="4536504"/>
          </a:xfrm>
        </p:spPr>
        <p:txBody>
          <a:bodyPr/>
          <a:lstStyle/>
          <a:p>
            <a:pPr>
              <a:lnSpc>
                <a:spcPct val="90000"/>
              </a:lnSpc>
            </a:pPr>
            <a:r>
              <a:rPr lang="en-US" altLang="zh-CN" sz="2400" dirty="0" smtClean="0"/>
              <a:t>Thursday, May 11, 2017</a:t>
            </a:r>
            <a:r>
              <a:rPr lang="en-US" altLang="zh-CN" sz="2000" dirty="0" smtClean="0"/>
              <a:t> </a:t>
            </a:r>
            <a:r>
              <a:rPr lang="en-US" altLang="zh-CN" sz="2400" dirty="0" smtClean="0"/>
              <a:t> 10:30 </a:t>
            </a:r>
            <a:r>
              <a:rPr lang="en-US" altLang="zh-CN" sz="2400" dirty="0"/>
              <a:t>– </a:t>
            </a:r>
            <a:r>
              <a:rPr lang="en-US" altLang="zh-CN" sz="2400" dirty="0" smtClean="0"/>
              <a:t>12:30</a:t>
            </a:r>
            <a:endParaRPr lang="en-US" altLang="zh-CN" sz="2000" dirty="0"/>
          </a:p>
          <a:p>
            <a:pPr lvl="1">
              <a:lnSpc>
                <a:spcPct val="90000"/>
              </a:lnSpc>
            </a:pPr>
            <a:r>
              <a:rPr lang="en-US" altLang="zh-CN" sz="2000" dirty="0" smtClean="0"/>
              <a:t>Resolution for comments received from </a:t>
            </a:r>
            <a:r>
              <a:rPr lang="en-US" altLang="zh-CN" sz="2000" dirty="0" smtClean="0"/>
              <a:t>initial sponsor </a:t>
            </a:r>
            <a:r>
              <a:rPr lang="en-US" altLang="zh-CN" sz="2000" dirty="0" smtClean="0"/>
              <a:t>ballot initial</a:t>
            </a:r>
          </a:p>
          <a:p>
            <a:pPr lvl="1">
              <a:lnSpc>
                <a:spcPct val="90000"/>
              </a:lnSpc>
            </a:pPr>
            <a:r>
              <a:rPr lang="en-US" altLang="zh-CN" sz="2000" dirty="0" smtClean="0">
                <a:cs typeface="Arial" panose="020B0604020202020204" pitchFamily="34" charset="0"/>
              </a:rPr>
              <a:t>Timeline update</a:t>
            </a:r>
          </a:p>
          <a:p>
            <a:pPr lvl="1">
              <a:lnSpc>
                <a:spcPct val="90000"/>
              </a:lnSpc>
            </a:pPr>
            <a:r>
              <a:rPr lang="en-US" altLang="zh-CN" sz="2000" dirty="0" smtClean="0">
                <a:cs typeface="Arial" panose="020B0604020202020204" pitchFamily="34" charset="0"/>
              </a:rPr>
              <a:t>Motion</a:t>
            </a:r>
            <a:endParaRPr lang="en-US" altLang="zh-CN" sz="2000" dirty="0">
              <a:sym typeface="Wingdings" panose="05000000000000000000" pitchFamily="2" charset="2"/>
            </a:endParaRPr>
          </a:p>
          <a:p>
            <a:pPr lvl="1"/>
            <a:r>
              <a:rPr lang="en-US" altLang="zh-CN" sz="2000" dirty="0">
                <a:cs typeface="Arial" panose="020B0604020202020204" pitchFamily="34" charset="0"/>
                <a:sym typeface="Wingdings" panose="05000000000000000000" pitchFamily="2" charset="2"/>
              </a:rPr>
              <a:t>Plan for </a:t>
            </a:r>
            <a:r>
              <a:rPr lang="en-US" altLang="zh-CN" sz="2000" dirty="0" smtClean="0">
                <a:cs typeface="Arial" panose="020B0604020202020204" pitchFamily="34" charset="0"/>
                <a:sym typeface="Wingdings" panose="05000000000000000000" pitchFamily="2" charset="2"/>
              </a:rPr>
              <a:t>July 2017 meeting</a:t>
            </a:r>
          </a:p>
          <a:p>
            <a:pPr lvl="1"/>
            <a:r>
              <a:rPr lang="en-US" altLang="zh-CN" sz="2000" dirty="0" smtClean="0"/>
              <a:t>Conference call time</a:t>
            </a:r>
            <a:endParaRPr lang="en-US"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11</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t>Approve the meeting minutes</a:t>
            </a:r>
          </a:p>
        </p:txBody>
      </p:sp>
      <p:sp>
        <p:nvSpPr>
          <p:cNvPr id="39939" name="Content Placeholder 6"/>
          <p:cNvSpPr>
            <a:spLocks noGrp="1"/>
          </p:cNvSpPr>
          <p:nvPr>
            <p:ph sz="half" idx="2"/>
          </p:nvPr>
        </p:nvSpPr>
        <p:spPr>
          <a:xfrm>
            <a:off x="611560" y="1844824"/>
            <a:ext cx="8352928" cy="4536504"/>
          </a:xfrm>
        </p:spPr>
        <p:txBody>
          <a:bodyPr/>
          <a:lstStyle/>
          <a:p>
            <a:r>
              <a:rPr lang="en-US" altLang="zh-CN" sz="2400" dirty="0" err="1" smtClean="0"/>
              <a:t>TGaj</a:t>
            </a:r>
            <a:r>
              <a:rPr lang="en-US" altLang="zh-CN" sz="2400" dirty="0" smtClean="0"/>
              <a:t> meeting minutes for March session,  Vancouver, Canada (11-17/518r0)</a:t>
            </a:r>
          </a:p>
          <a:p>
            <a:r>
              <a:rPr lang="en-US" altLang="zh-CN" sz="2400" dirty="0" err="1" smtClean="0"/>
              <a:t>TGaj</a:t>
            </a:r>
            <a:r>
              <a:rPr lang="en-US" altLang="zh-CN" sz="2400" dirty="0" smtClean="0"/>
              <a:t> meeting minutes for April 27</a:t>
            </a:r>
            <a:r>
              <a:rPr lang="en-US" altLang="zh-CN" sz="2400" baseline="30000" dirty="0" smtClean="0"/>
              <a:t>th</a:t>
            </a:r>
            <a:r>
              <a:rPr lang="en-US" altLang="zh-CN" sz="2400" dirty="0" smtClean="0"/>
              <a:t> conference call (11-17/0623r0)</a:t>
            </a:r>
          </a:p>
          <a:p>
            <a:endParaRPr lang="en-US" altLang="zh-CN" sz="2400" dirty="0" smtClean="0"/>
          </a:p>
          <a:p>
            <a:pPr lvl="1">
              <a:lnSpc>
                <a:spcPct val="90000"/>
              </a:lnSpc>
            </a:pPr>
            <a:r>
              <a:rPr lang="en-US" altLang="zh-CN" dirty="0" smtClean="0"/>
              <a:t>Move:  </a:t>
            </a:r>
          </a:p>
          <a:p>
            <a:pPr lvl="1">
              <a:lnSpc>
                <a:spcPct val="90000"/>
              </a:lnSpc>
            </a:pPr>
            <a:r>
              <a:rPr lang="en-US" altLang="zh-CN" dirty="0" smtClean="0"/>
              <a:t>Second: </a:t>
            </a:r>
          </a:p>
          <a:p>
            <a:pPr lvl="1">
              <a:lnSpc>
                <a:spcPct val="90000"/>
              </a:lnSpc>
            </a:pPr>
            <a:r>
              <a:rPr lang="en-US" altLang="zh-CN" dirty="0" smtClean="0"/>
              <a:t>Result: </a:t>
            </a:r>
            <a:endParaRPr lang="en-US" altLang="zh-CN" dirty="0" smtClean="0">
              <a:solidFill>
                <a:srgbClr val="C00000"/>
              </a:solidFill>
            </a:endParaRPr>
          </a:p>
        </p:txBody>
      </p:sp>
      <p:sp>
        <p:nvSpPr>
          <p:cNvPr id="39940" name="Slide Number Placeholder 6"/>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12</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 xmlns:p14="http://schemas.microsoft.com/office/powerpoint/2010/main" val="976276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zh-CN" dirty="0" smtClean="0">
                <a:solidFill>
                  <a:schemeClr val="tx1"/>
                </a:solidFill>
              </a:rPr>
              <a:t>Official Time Line for 802.11aj</a:t>
            </a:r>
            <a:br>
              <a:rPr lang="en-US" altLang="zh-CN" dirty="0" smtClean="0">
                <a:solidFill>
                  <a:schemeClr val="tx1"/>
                </a:solidFill>
              </a:rPr>
            </a:br>
            <a:r>
              <a:rPr lang="en-US" altLang="zh-CN" sz="2800" dirty="0" smtClean="0">
                <a:solidFill>
                  <a:schemeClr val="tx1"/>
                </a:solidFill>
              </a:rPr>
              <a:t> (Updated in March 2017)</a:t>
            </a:r>
            <a:endParaRPr lang="en-US" altLang="zh-CN" dirty="0" smtClean="0">
              <a:solidFill>
                <a:schemeClr val="tx1"/>
              </a:solidFill>
            </a:endParaRPr>
          </a:p>
        </p:txBody>
      </p:sp>
      <p:sp>
        <p:nvSpPr>
          <p:cNvPr id="39939" name="Content Placeholder 6"/>
          <p:cNvSpPr>
            <a:spLocks noGrp="1"/>
          </p:cNvSpPr>
          <p:nvPr>
            <p:ph sz="half" idx="2"/>
          </p:nvPr>
        </p:nvSpPr>
        <p:spPr>
          <a:xfrm>
            <a:off x="611560" y="1772816"/>
            <a:ext cx="8352928" cy="4799456"/>
          </a:xfrm>
        </p:spPr>
        <p:txBody>
          <a:bodyPr/>
          <a:lstStyle/>
          <a:p>
            <a:pPr>
              <a:lnSpc>
                <a:spcPct val="90000"/>
              </a:lnSpc>
            </a:pPr>
            <a:r>
              <a:rPr lang="en-US" altLang="zh-CN" sz="1400" dirty="0" smtClean="0"/>
              <a:t>08-2012: PAR approved</a:t>
            </a:r>
          </a:p>
          <a:p>
            <a:pPr>
              <a:lnSpc>
                <a:spcPct val="90000"/>
              </a:lnSpc>
            </a:pPr>
            <a:r>
              <a:rPr lang="en-US" altLang="zh-CN" sz="1400" dirty="0" smtClean="0"/>
              <a:t>01-2013: Develop Task Group Document</a:t>
            </a:r>
          </a:p>
          <a:p>
            <a:pPr>
              <a:lnSpc>
                <a:spcPct val="90000"/>
              </a:lnSpc>
            </a:pPr>
            <a:r>
              <a:rPr lang="en-US" altLang="zh-CN" sz="1400" dirty="0" smtClean="0"/>
              <a:t>07-2013: Call for Proposal (CFP) for 60GHz</a:t>
            </a:r>
          </a:p>
          <a:p>
            <a:pPr>
              <a:lnSpc>
                <a:spcPct val="90000"/>
              </a:lnSpc>
            </a:pPr>
            <a:r>
              <a:rPr lang="en-US" altLang="zh-CN" sz="1400" dirty="0" smtClean="0"/>
              <a:t>11-2013: 60GHz Proposal Presentation, </a:t>
            </a:r>
          </a:p>
          <a:p>
            <a:pPr marL="342900" lvl="1" indent="-342900">
              <a:lnSpc>
                <a:spcPct val="90000"/>
              </a:lnSpc>
              <a:buFontTx/>
              <a:buChar char="•"/>
            </a:pPr>
            <a:r>
              <a:rPr lang="en-US" altLang="zh-CN" sz="1400" b="1" dirty="0" smtClean="0">
                <a:cs typeface="Times New Roman" pitchFamily="18" charset="0"/>
              </a:rPr>
              <a:t>03-2014: WG circulation for 60GHz specification amendment</a:t>
            </a:r>
            <a:endParaRPr lang="en-US" altLang="ja-JP" sz="1400" b="1" dirty="0" smtClean="0">
              <a:cs typeface="Times New Roman" pitchFamily="18" charset="0"/>
            </a:endParaRPr>
          </a:p>
          <a:p>
            <a:pPr>
              <a:lnSpc>
                <a:spcPct val="90000"/>
              </a:lnSpc>
            </a:pPr>
            <a:r>
              <a:rPr lang="en-US" altLang="zh-CN" sz="1400" dirty="0" smtClean="0"/>
              <a:t>07-2015: Finalize 45GHz baseline</a:t>
            </a:r>
          </a:p>
          <a:p>
            <a:pPr>
              <a:lnSpc>
                <a:spcPct val="90000"/>
              </a:lnSpc>
            </a:pPr>
            <a:r>
              <a:rPr lang="en-US" altLang="zh-CN" sz="1400" dirty="0" smtClean="0"/>
              <a:t>11-2015: WG Letter Ballot Initial</a:t>
            </a:r>
          </a:p>
          <a:p>
            <a:pPr>
              <a:lnSpc>
                <a:spcPct val="90000"/>
              </a:lnSpc>
            </a:pPr>
            <a:r>
              <a:rPr lang="en-US" altLang="zh-CN" sz="1400" dirty="0" smtClean="0"/>
              <a:t>05-2016: WG Letter Ballot Recirculation 1</a:t>
            </a:r>
          </a:p>
          <a:p>
            <a:pPr>
              <a:lnSpc>
                <a:spcPct val="90000"/>
              </a:lnSpc>
            </a:pPr>
            <a:r>
              <a:rPr lang="en-US" altLang="zh-CN" sz="1400" dirty="0" smtClean="0"/>
              <a:t>07-2016: WG Letter Ballot Recirculation 2</a:t>
            </a:r>
          </a:p>
          <a:p>
            <a:pPr>
              <a:lnSpc>
                <a:spcPct val="90000"/>
              </a:lnSpc>
            </a:pPr>
            <a:r>
              <a:rPr lang="en-US" altLang="zh-CN" sz="1400" dirty="0" smtClean="0"/>
              <a:t>10-2016: Mandatory Draft Review (</a:t>
            </a:r>
            <a:r>
              <a:rPr lang="en-US" altLang="zh-CN" sz="1400" dirty="0" err="1" smtClean="0"/>
              <a:t>MDR</a:t>
            </a:r>
            <a:r>
              <a:rPr lang="en-US" altLang="zh-CN" sz="1400" dirty="0" smtClean="0"/>
              <a:t>)</a:t>
            </a:r>
          </a:p>
          <a:p>
            <a:pPr>
              <a:lnSpc>
                <a:spcPct val="90000"/>
              </a:lnSpc>
            </a:pPr>
            <a:r>
              <a:rPr lang="en-US" altLang="zh-CN" sz="1400" dirty="0" smtClean="0"/>
              <a:t>11-2016: WG Letter Ballot Recirculation 3 and MDR done </a:t>
            </a:r>
            <a:endParaRPr lang="en-US" altLang="zh-CN" sz="1400" dirty="0" smtClean="0">
              <a:solidFill>
                <a:srgbClr val="FF0000"/>
              </a:solidFill>
            </a:endParaRPr>
          </a:p>
          <a:p>
            <a:pPr>
              <a:lnSpc>
                <a:spcPct val="90000"/>
              </a:lnSpc>
            </a:pPr>
            <a:r>
              <a:rPr lang="en-US" altLang="zh-CN" sz="1400" dirty="0" smtClean="0"/>
              <a:t>12-2016: Form Sponsor Ballot Group             </a:t>
            </a:r>
          </a:p>
          <a:p>
            <a:pPr>
              <a:lnSpc>
                <a:spcPct val="90000"/>
              </a:lnSpc>
            </a:pPr>
            <a:r>
              <a:rPr lang="en-US" altLang="zh-CN" sz="1400" dirty="0" smtClean="0"/>
              <a:t>01-2017: WG Letter Ballot Recirculation 4</a:t>
            </a:r>
          </a:p>
          <a:p>
            <a:pPr>
              <a:lnSpc>
                <a:spcPct val="90000"/>
              </a:lnSpc>
            </a:pPr>
            <a:r>
              <a:rPr lang="en-US" altLang="zh-CN" sz="1400" dirty="0" smtClean="0"/>
              <a:t>03-2017: Unconditional Sponsor Ballot Initial</a:t>
            </a:r>
          </a:p>
          <a:p>
            <a:pPr>
              <a:lnSpc>
                <a:spcPct val="90000"/>
              </a:lnSpc>
            </a:pPr>
            <a:r>
              <a:rPr lang="en-US" altLang="zh-CN" sz="1400" dirty="0" smtClean="0">
                <a:solidFill>
                  <a:srgbClr val="0000FF"/>
                </a:solidFill>
              </a:rPr>
              <a:t>06-2017: Sponsor Ballot Recirculation 1</a:t>
            </a:r>
          </a:p>
          <a:p>
            <a:pPr>
              <a:lnSpc>
                <a:spcPct val="90000"/>
              </a:lnSpc>
            </a:pPr>
            <a:r>
              <a:rPr lang="en-US" altLang="zh-CN" sz="1400" dirty="0" smtClean="0">
                <a:solidFill>
                  <a:srgbClr val="0000FF"/>
                </a:solidFill>
              </a:rPr>
              <a:t>07-2017: Sponsor Ballot Recirculation 2</a:t>
            </a:r>
          </a:p>
          <a:p>
            <a:pPr>
              <a:lnSpc>
                <a:spcPct val="90000"/>
              </a:lnSpc>
            </a:pPr>
            <a:r>
              <a:rPr lang="en-US" altLang="zh-CN" sz="1400" dirty="0" smtClean="0">
                <a:solidFill>
                  <a:srgbClr val="0000FF"/>
                </a:solidFill>
              </a:rPr>
              <a:t>08-2017: Sponsor Ballot Recirculation 3</a:t>
            </a:r>
          </a:p>
          <a:p>
            <a:pPr>
              <a:lnSpc>
                <a:spcPct val="90000"/>
              </a:lnSpc>
            </a:pPr>
            <a:r>
              <a:rPr lang="en-US" altLang="zh-CN" sz="1400" dirty="0" smtClean="0">
                <a:solidFill>
                  <a:srgbClr val="0000FF"/>
                </a:solidFill>
              </a:rPr>
              <a:t>11-2017: Final WG and EC approval</a:t>
            </a:r>
          </a:p>
          <a:p>
            <a:pPr>
              <a:lnSpc>
                <a:spcPct val="90000"/>
              </a:lnSpc>
            </a:pPr>
            <a:r>
              <a:rPr lang="en-US" altLang="zh-CN" sz="1400" dirty="0" smtClean="0">
                <a:solidFill>
                  <a:srgbClr val="0000FF"/>
                </a:solidFill>
              </a:rPr>
              <a:t>12-2017: </a:t>
            </a:r>
            <a:r>
              <a:rPr lang="en-US" altLang="zh-CN" sz="1400" dirty="0" err="1" smtClean="0">
                <a:solidFill>
                  <a:srgbClr val="0000FF"/>
                </a:solidFill>
              </a:rPr>
              <a:t>RevCom</a:t>
            </a:r>
            <a:r>
              <a:rPr lang="en-US" altLang="zh-CN" sz="1400" dirty="0" smtClean="0">
                <a:solidFill>
                  <a:srgbClr val="0000FF"/>
                </a:solidFill>
              </a:rPr>
              <a:t> &amp; Standards Board approval</a:t>
            </a: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13</a:t>
            </a:fld>
            <a:endParaRPr lang="en-US" altLang="zh-CN"/>
          </a:p>
        </p:txBody>
      </p:sp>
      <p:sp>
        <p:nvSpPr>
          <p:cNvPr id="39942" name="Date Placeholder 3"/>
          <p:cNvSpPr>
            <a:spLocks noGrp="1"/>
          </p:cNvSpPr>
          <p:nvPr>
            <p:ph type="dt" sz="quarter" idx="10"/>
          </p:nvPr>
        </p:nvSpPr>
        <p:spPr>
          <a:xfrm>
            <a:off x="696913" y="333375"/>
            <a:ext cx="1182055"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March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9762762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sp>
        <p:nvSpPr>
          <p:cNvPr id="3" name="Content Placeholder 2"/>
          <p:cNvSpPr>
            <a:spLocks noGrp="1"/>
          </p:cNvSpPr>
          <p:nvPr>
            <p:ph idx="1"/>
          </p:nvPr>
        </p:nvSpPr>
        <p:spPr/>
        <p:txBody>
          <a:bodyPr/>
          <a:lstStyle/>
          <a:p>
            <a:pPr>
              <a:buNone/>
            </a:pPr>
            <a:endParaRPr lang="en-US" altLang="zh-CN" dirty="0" smtClean="0"/>
          </a:p>
          <a:p>
            <a:pPr>
              <a:buNone/>
            </a:pPr>
            <a:endParaRPr lang="en-US" altLang="zh-CN" dirty="0" smtClean="0"/>
          </a:p>
          <a:p>
            <a:pPr algn="ctr">
              <a:buNone/>
            </a:pPr>
            <a:r>
              <a:rPr lang="en-US" altLang="zh-CN" sz="4400" dirty="0" smtClean="0"/>
              <a:t>Thank you</a:t>
            </a:r>
            <a:r>
              <a:rPr lang="zh-CN" altLang="en-US" sz="4400" dirty="0" smtClean="0"/>
              <a:t>！</a:t>
            </a:r>
            <a:endParaRPr lang="en-US" sz="4400" dirty="0"/>
          </a:p>
        </p:txBody>
      </p:sp>
      <p:sp>
        <p:nvSpPr>
          <p:cNvPr id="4" name="Date Placeholder 3"/>
          <p:cNvSpPr>
            <a:spLocks noGrp="1"/>
          </p:cNvSpPr>
          <p:nvPr>
            <p:ph type="dt" sz="half" idx="10"/>
          </p:nvPr>
        </p:nvSpPr>
        <p:spPr>
          <a:xfrm>
            <a:off x="696913" y="333375"/>
            <a:ext cx="968214" cy="276999"/>
          </a:xfrm>
        </p:spPr>
        <p:txBody>
          <a:bodyPr/>
          <a:lstStyle/>
          <a:p>
            <a:pPr>
              <a:defRPr/>
            </a:pPr>
            <a:r>
              <a:rPr lang="en-US" altLang="zh-CN" dirty="0" smtClean="0"/>
              <a:t>May 2017</a:t>
            </a:r>
            <a:endParaRPr lang="en-US" altLang="zh-CN" dirty="0"/>
          </a:p>
        </p:txBody>
      </p:sp>
      <p:sp>
        <p:nvSpPr>
          <p:cNvPr id="5" name="Slide Number Placeholder 4"/>
          <p:cNvSpPr>
            <a:spLocks noGrp="1"/>
          </p:cNvSpPr>
          <p:nvPr>
            <p:ph type="sldNum" sz="quarter" idx="12"/>
          </p:nvPr>
        </p:nvSpPr>
        <p:spPr/>
        <p:txBody>
          <a:bodyPr/>
          <a:lstStyle/>
          <a:p>
            <a:r>
              <a:rPr lang="en-US" altLang="zh-CN" smtClean="0"/>
              <a:t>Slide </a:t>
            </a:r>
            <a:fld id="{200316B2-9C48-417E-82B7-1AE29C3B35FC}" type="slidenum">
              <a:rPr lang="en-US" altLang="zh-CN" smtClean="0"/>
              <a:pPr/>
              <a:t>14</a:t>
            </a:fld>
            <a:endParaRPr lang="en-US" altLang="zh-CN"/>
          </a:p>
        </p:txBody>
      </p:sp>
      <p:sp>
        <p:nvSpPr>
          <p:cNvPr id="6" name="Footer Placeholder 5"/>
          <p:cNvSpPr>
            <a:spLocks noGrp="1"/>
          </p:cNvSpPr>
          <p:nvPr>
            <p:ph type="ftr" sz="quarter" idx="3"/>
          </p:nvPr>
        </p:nvSpPr>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extLst>
      <p:ext uri="{BB962C8B-B14F-4D97-AF65-F5344CB8AC3E}">
        <p14:creationId xmlns:p14="http://schemas.microsoft.com/office/powerpoint/2010/main" xmlns="" val="1995573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D6BE815-0371-47F0-9123-A193831FD0E8}" type="slidenum">
              <a:rPr lang="en-US" altLang="zh-CN"/>
              <a:pPr/>
              <a:t>2</a:t>
            </a:fld>
            <a:endParaRPr lang="en-US" altLang="zh-CN"/>
          </a:p>
        </p:txBody>
      </p:sp>
      <p:sp>
        <p:nvSpPr>
          <p:cNvPr id="5"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Abstract</a:t>
            </a:r>
            <a:endParaRPr lang="en-US" sz="3200" b="1" kern="0" dirty="0">
              <a:solidFill>
                <a:schemeClr val="tx2"/>
              </a:solidFill>
              <a:latin typeface="+mj-lt"/>
              <a:ea typeface="+mj-ea"/>
              <a:cs typeface="+mj-cs"/>
            </a:endParaRPr>
          </a:p>
        </p:txBody>
      </p:sp>
      <p:sp>
        <p:nvSpPr>
          <p:cNvPr id="6" name="Rectangle 3"/>
          <p:cNvSpPr txBox="1">
            <a:spLocks noChangeArrowheads="1"/>
          </p:cNvSpPr>
          <p:nvPr/>
        </p:nvSpPr>
        <p:spPr bwMode="auto">
          <a:xfrm>
            <a:off x="381000" y="2667000"/>
            <a:ext cx="8458200" cy="1676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GB" sz="2800" dirty="0">
                <a:latin typeface="Times New Roman" charset="0"/>
              </a:rPr>
              <a:t> Agenda for </a:t>
            </a:r>
            <a:r>
              <a:rPr lang="en-GB" sz="2800" dirty="0" smtClean="0">
                <a:latin typeface="Times New Roman" charset="0"/>
              </a:rPr>
              <a:t>IEEE 802.11aj </a:t>
            </a:r>
            <a:r>
              <a:rPr lang="en-GB" sz="2800" dirty="0">
                <a:latin typeface="Times New Roman" charset="0"/>
              </a:rPr>
              <a:t>meeting for </a:t>
            </a:r>
            <a:r>
              <a:rPr lang="en-GB" sz="2800" dirty="0" smtClean="0">
                <a:latin typeface="Times New Roman" charset="0"/>
              </a:rPr>
              <a:t>May 2017, </a:t>
            </a:r>
            <a:r>
              <a:rPr lang="en-GB" sz="2800" dirty="0" err="1" smtClean="0">
                <a:latin typeface="Times New Roman" charset="0"/>
              </a:rPr>
              <a:t>Daejeon</a:t>
            </a:r>
            <a:r>
              <a:rPr lang="en-GB" sz="2800" dirty="0" smtClean="0">
                <a:latin typeface="Times New Roman" charset="0"/>
              </a:rPr>
              <a:t>, Korea</a:t>
            </a:r>
            <a:endParaRPr lang="en-US" sz="2800" b="1" kern="0" dirty="0">
              <a:latin typeface="+mn-lt"/>
              <a:ea typeface="+mn-ea"/>
            </a:endParaRPr>
          </a:p>
        </p:txBody>
      </p:sp>
      <p:sp>
        <p:nvSpPr>
          <p:cNvPr id="7" name="Footer Placeholder 4"/>
          <p:cNvSpPr>
            <a:spLocks noGrp="1"/>
          </p:cNvSpPr>
          <p:nvPr>
            <p:ph type="ftr" sz="quarter" idx="3"/>
          </p:nvPr>
        </p:nvSpPr>
        <p:spPr>
          <a:xfrm>
            <a:off x="2928926" y="6475413"/>
            <a:ext cx="561499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
        <p:nvSpPr>
          <p:cNvPr id="30725"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Participants, Patents, and Duty to Inform</a:t>
            </a:r>
            <a:endParaRPr lang="en-US" altLang="en-US" dirty="0"/>
          </a:p>
        </p:txBody>
      </p:sp>
      <p:sp>
        <p:nvSpPr>
          <p:cNvPr id="39938" name="Content Placeholder 2"/>
          <p:cNvSpPr>
            <a:spLocks noGrp="1"/>
          </p:cNvSpPr>
          <p:nvPr>
            <p:ph sz="half" idx="1"/>
          </p:nvPr>
        </p:nvSpPr>
        <p:spPr>
          <a:xfrm>
            <a:off x="755576" y="1637286"/>
            <a:ext cx="7776864" cy="4672034"/>
          </a:xfrm>
        </p:spPr>
        <p:txBody>
          <a:bodyPr/>
          <a:lstStyle/>
          <a:p>
            <a:pPr marL="230188" indent="-230188">
              <a:lnSpc>
                <a:spcPct val="80000"/>
              </a:lnSpc>
            </a:pPr>
            <a:endParaRPr lang="en-US" altLang="en-US" sz="400" u="sng" dirty="0" smtClean="0">
              <a:solidFill>
                <a:srgbClr val="FF0000"/>
              </a:solidFill>
            </a:endParaRPr>
          </a:p>
          <a:p>
            <a:pPr marL="230188" indent="-230188" algn="just"/>
            <a:r>
              <a:rPr lang="en-US" altLang="en-US" sz="1600" dirty="0" smtClean="0"/>
              <a:t>All participants in this meeting have certain obligations under the IEEE-SA Patent Policy.  Participants: </a:t>
            </a:r>
          </a:p>
          <a:p>
            <a:pPr marL="630238" lvl="1" algn="just"/>
            <a:r>
              <a:rPr lang="en-US" altLang="en-US" sz="1400"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087438" lvl="2" indent="-285750" algn="just"/>
            <a:r>
              <a:rPr lang="en-US" altLang="en-US" sz="1400" dirty="0" smtClean="0"/>
              <a:t>“Personal awareness” means that the participant “is personally aware that the holder may have a potential Essential Patent Claim,” even if the participant is not personally aware of the specific patents or</a:t>
            </a:r>
            <a:r>
              <a:rPr lang="en-US" altLang="en-US" sz="1400" dirty="0" smtClean="0">
                <a:solidFill>
                  <a:srgbClr val="FF3300"/>
                </a:solidFill>
              </a:rPr>
              <a:t> </a:t>
            </a:r>
            <a:r>
              <a:rPr lang="en-US" altLang="en-US" sz="1400" dirty="0" smtClean="0"/>
              <a:t>patent claims</a:t>
            </a:r>
          </a:p>
          <a:p>
            <a:pPr marL="630238" lvl="1" algn="just"/>
            <a:r>
              <a:rPr lang="en-US" altLang="en-US" sz="1400"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lgn="just"/>
            <a:r>
              <a:rPr lang="en-US" altLang="en-US" sz="1400" dirty="0" smtClean="0"/>
              <a:t>The above does not apply if the patent</a:t>
            </a:r>
            <a:r>
              <a:rPr lang="en-US" altLang="en-US" sz="1400" dirty="0" smtClean="0">
                <a:solidFill>
                  <a:srgbClr val="FF3300"/>
                </a:solidFill>
              </a:rPr>
              <a:t> </a:t>
            </a:r>
            <a:r>
              <a:rPr lang="en-US" altLang="en-US" sz="1400" dirty="0" smtClean="0"/>
              <a:t>claim is already the subject of an Accepted Letter of Assurance that applies to the proposed standard(s) under consideration by this group</a:t>
            </a:r>
          </a:p>
          <a:p>
            <a:pPr marL="1087438" lvl="2" indent="-285750" algn="just"/>
            <a:r>
              <a:rPr lang="en-GB" altLang="en-US" sz="1400" dirty="0" smtClean="0"/>
              <a:t>Quoted text excerpted from IEEE-SA Standards Board Bylaws </a:t>
            </a:r>
            <a:r>
              <a:rPr lang="en-GB" altLang="en-US" sz="1400" dirty="0" err="1" smtClean="0"/>
              <a:t>subclause</a:t>
            </a:r>
            <a:r>
              <a:rPr lang="en-GB" altLang="en-US" sz="1400" dirty="0" smtClean="0"/>
              <a:t> 6.2</a:t>
            </a:r>
            <a:endParaRPr lang="en-US" altLang="en-US" sz="1400" dirty="0" smtClean="0"/>
          </a:p>
          <a:p>
            <a:pPr marL="230188" indent="-230188" algn="just"/>
            <a:r>
              <a:rPr lang="en-US" altLang="en-US" sz="1600" dirty="0" smtClean="0"/>
              <a:t>Early identification of holders of potential Essential Patent Claims is strongly encouraged</a:t>
            </a:r>
          </a:p>
          <a:p>
            <a:pPr marL="230188" indent="-230188" algn="just"/>
            <a:r>
              <a:rPr lang="en-US" altLang="en-US" sz="1600" dirty="0" smtClean="0"/>
              <a:t>No duty to perform a patent search</a:t>
            </a:r>
            <a:endParaRPr lang="en-GB" altLang="en-US" sz="16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3</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altLang="en-US" dirty="0" smtClean="0"/>
              <a:t>Call for potentially essential patents </a:t>
            </a:r>
            <a:endParaRPr lang="en-US" altLang="en-US" dirty="0"/>
          </a:p>
        </p:txBody>
      </p:sp>
      <p:sp>
        <p:nvSpPr>
          <p:cNvPr id="39938" name="Content Placeholder 2"/>
          <p:cNvSpPr>
            <a:spLocks noGrp="1"/>
          </p:cNvSpPr>
          <p:nvPr>
            <p:ph sz="half" idx="1"/>
          </p:nvPr>
        </p:nvSpPr>
        <p:spPr>
          <a:xfrm>
            <a:off x="755576" y="1828800"/>
            <a:ext cx="7776864" cy="4572000"/>
          </a:xfrm>
        </p:spPr>
        <p:txBody>
          <a:bodyPr/>
          <a:lstStyle/>
          <a:p>
            <a:pPr marL="230188" indent="-230188">
              <a:lnSpc>
                <a:spcPct val="80000"/>
              </a:lnSpc>
              <a:buSzPct val="50000"/>
              <a:buFont typeface="Monotype Sorts" charset="2"/>
              <a:buChar char="l"/>
            </a:pPr>
            <a:endParaRPr lang="en-US" altLang="en-US" sz="2000" u="sng" dirty="0" smtClean="0">
              <a:latin typeface="Arial" pitchFamily="34" charset="0"/>
            </a:endParaRPr>
          </a:p>
          <a:p>
            <a:pPr marL="230188" indent="-230188" algn="just">
              <a:spcAft>
                <a:spcPts val="550"/>
              </a:spcAft>
              <a:buSzPct val="50000"/>
              <a:buFont typeface="Monotype Sorts" charset="2"/>
              <a:buChar char="l"/>
            </a:pPr>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687388" lvl="1" indent="-230188" algn="just">
              <a:spcAft>
                <a:spcPts val="550"/>
              </a:spcAft>
              <a:buSzPct val="50000"/>
              <a:buFont typeface="Times New Roman" pitchFamily="18" charset="0"/>
              <a:buChar char="‒"/>
            </a:pPr>
            <a:r>
              <a:rPr lang="en-US" altLang="en-US" sz="1800" dirty="0" smtClean="0"/>
              <a:t>Either speak up now or</a:t>
            </a:r>
          </a:p>
          <a:p>
            <a:pPr marL="687388" lvl="1" indent="-230188" algn="just">
              <a:spcAft>
                <a:spcPts val="550"/>
              </a:spcAft>
              <a:buSzPct val="50000"/>
              <a:buFont typeface="Times New Roman" pitchFamily="18" charset="0"/>
              <a:buChar char="‒"/>
            </a:pPr>
            <a:r>
              <a:rPr lang="en-US" altLang="en-US" sz="1800" dirty="0" smtClean="0"/>
              <a:t>Provide the chair of this group with the identity of the holder(s) of any and all such claims as soon as possible or</a:t>
            </a:r>
          </a:p>
          <a:p>
            <a:pPr marL="687388" lvl="1" indent="-230188" algn="just">
              <a:spcAft>
                <a:spcPts val="550"/>
              </a:spcAft>
              <a:buSzPct val="50000"/>
              <a:buFont typeface="Times New Roman" pitchFamily="18" charset="0"/>
              <a:buChar char="‒"/>
            </a:pPr>
            <a:r>
              <a:rPr lang="en-US" altLang="en-US" sz="1800" dirty="0" smtClean="0"/>
              <a:t>Cause an LOA to be submitted</a:t>
            </a:r>
            <a:endParaRPr lang="en-US" altLang="en-US" sz="1800" dirty="0"/>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4</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May 2017</a:t>
            </a:r>
            <a:endParaRPr lang="en-GB" sz="1800" dirty="0"/>
          </a:p>
        </p:txBody>
      </p:sp>
      <p:sp>
        <p:nvSpPr>
          <p:cNvPr id="16387" name="Footer Placeholder 2"/>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err="1" smtClean="0"/>
              <a:t>Jiamin</a:t>
            </a:r>
            <a:r>
              <a:rPr lang="en-US" sz="1200" b="0" dirty="0" smtClean="0"/>
              <a:t> Chen (</a:t>
            </a:r>
            <a:r>
              <a:rPr lang="en-US" sz="1200" b="0" dirty="0" err="1" smtClean="0"/>
              <a:t>Huawei</a:t>
            </a:r>
            <a:r>
              <a:rPr lang="en-US" sz="1200" b="0" dirty="0" smtClean="0"/>
              <a:t>)</a:t>
            </a:r>
            <a:endParaRPr lang="en-US" sz="1200" b="0" dirty="0"/>
          </a:p>
        </p:txBody>
      </p:sp>
      <p:sp>
        <p:nvSpPr>
          <p:cNvPr id="16388"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7E04B423-A7B1-2E4C-97E7-381809E21CF0}" type="slidenum">
              <a:rPr lang="en-GB" sz="1200" b="0"/>
              <a:pPr/>
              <a:t>5</a:t>
            </a:fld>
            <a:endParaRPr lang="en-GB" sz="1200" b="0"/>
          </a:p>
        </p:txBody>
      </p:sp>
      <p:sp>
        <p:nvSpPr>
          <p:cNvPr id="16389" name="Rectangle 2"/>
          <p:cNvSpPr>
            <a:spLocks noGrp="1" noChangeArrowheads="1"/>
          </p:cNvSpPr>
          <p:nvPr>
            <p:ph type="title" idx="4294967295"/>
          </p:nvPr>
        </p:nvSpPr>
        <p:spPr>
          <a:xfrm>
            <a:off x="395288" y="620713"/>
            <a:ext cx="8458200" cy="431800"/>
          </a:xfrm>
        </p:spPr>
        <p:txBody>
          <a:bodyPr lIns="91440" tIns="45720" rIns="91440" bIns="45720"/>
          <a:lstStyle/>
          <a:p>
            <a:r>
              <a:rPr lang="en-US" sz="2800" u="sng">
                <a:latin typeface="Times New Roman" charset="0"/>
              </a:rPr>
              <a:t>Guidelines for IEEE-SA Meetings</a:t>
            </a:r>
          </a:p>
        </p:txBody>
      </p:sp>
      <p:sp>
        <p:nvSpPr>
          <p:cNvPr id="16390" name="Rectangle 4"/>
          <p:cNvSpPr>
            <a:spLocks noChangeArrowheads="1"/>
          </p:cNvSpPr>
          <p:nvPr/>
        </p:nvSpPr>
        <p:spPr bwMode="auto">
          <a:xfrm>
            <a:off x="611188" y="1052513"/>
            <a:ext cx="8229600" cy="53292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All IEEE-SA standards meetings shall be conducted in compliance with all applicable laws, including antitrust and competition laws.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interpretation, validity, or essentiality of patents/patent claims. </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specific license rates, terms, or conditions.</a:t>
            </a:r>
          </a:p>
          <a:p>
            <a:pPr marL="630238" lvl="1" indent="-285750">
              <a:lnSpc>
                <a:spcPct val="80000"/>
              </a:lnSpc>
              <a:spcBef>
                <a:spcPct val="20000"/>
              </a:spcBef>
              <a:spcAft>
                <a:spcPct val="40000"/>
              </a:spcAft>
              <a:buClr>
                <a:srgbClr val="CC3300"/>
              </a:buClr>
              <a:buSzPct val="50000"/>
              <a:buFont typeface="Monotype Sorts" charset="0"/>
              <a:buChar char="l"/>
            </a:pPr>
            <a:r>
              <a:rPr lang="en-US" sz="1600" dirty="0">
                <a:latin typeface="Arial" charset="0"/>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Clr>
                <a:srgbClr val="CC3300"/>
              </a:buClr>
              <a:buSzPct val="50000"/>
              <a:buFont typeface="Monotype Sorts" charset="0"/>
              <a:buChar char="l"/>
            </a:pPr>
            <a:r>
              <a:rPr lang="en-GB" sz="1600" dirty="0">
                <a:latin typeface="Arial" charset="0"/>
              </a:rPr>
              <a:t>Technical considerations remain primary focus</a:t>
            </a:r>
            <a:endParaRPr lang="en-US" sz="1600" dirty="0">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or engage in the fixing of product prices, allocation of customers, or division of sales markets.</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discuss the status or substance of ongoing or threatened litigation.</a:t>
            </a:r>
          </a:p>
          <a:p>
            <a:pPr marL="230188" indent="-230188">
              <a:lnSpc>
                <a:spcPct val="80000"/>
              </a:lnSpc>
              <a:spcBef>
                <a:spcPct val="20000"/>
              </a:spcBef>
              <a:spcAft>
                <a:spcPct val="40000"/>
              </a:spcAft>
              <a:buClr>
                <a:srgbClr val="CC3300"/>
              </a:buClr>
              <a:buSzPct val="50000"/>
              <a:buFont typeface="Monotype Sorts" charset="0"/>
              <a:buChar char="l"/>
            </a:pPr>
            <a:r>
              <a:rPr lang="en-US" sz="1600" b="1" dirty="0">
                <a:latin typeface="Arial" charset="0"/>
              </a:rPr>
              <a:t>Don’t be silent if inappropriate topics are discussed… do formally object.</a:t>
            </a:r>
          </a:p>
          <a:p>
            <a:pPr marL="230188" indent="-230188" algn="ctr">
              <a:lnSpc>
                <a:spcPct val="80000"/>
              </a:lnSpc>
              <a:spcBef>
                <a:spcPct val="20000"/>
              </a:spcBef>
              <a:buClr>
                <a:srgbClr val="CC3300"/>
              </a:buClr>
              <a:buSzPct val="50000"/>
              <a:buFont typeface="Monotype Sorts" charset="0"/>
              <a:buNone/>
            </a:pPr>
            <a:r>
              <a:rPr lang="en-US" b="1" dirty="0">
                <a:latin typeface="Arial" charset="0"/>
              </a:rPr>
              <a:t>---------------------------------------------------------------   </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If you have questions, contact the IEEE-SA Standards Board Patent Committee Administrator at patcom@ieee.org or visit http://standards.ieee.org/about/sasb/patcom/index.html </a:t>
            </a:r>
            <a:br>
              <a:rPr lang="en-US" sz="1400" b="1" dirty="0">
                <a:latin typeface="Arial" charset="0"/>
              </a:rPr>
            </a:br>
            <a:endParaRPr lang="en-US" sz="1400" b="1" dirty="0">
              <a:latin typeface="Arial" charset="0"/>
            </a:endParaRP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See </a:t>
            </a:r>
            <a:r>
              <a:rPr lang="en-US" sz="1400" b="1" i="1" dirty="0">
                <a:latin typeface="Arial" charset="0"/>
              </a:rPr>
              <a:t>IEEE-SA Standards Board Operations Manual</a:t>
            </a:r>
            <a:r>
              <a:rPr lang="en-US" sz="1400" b="1" dirty="0">
                <a:latin typeface="Arial" charset="0"/>
              </a:rPr>
              <a:t>, clause 5.3.10 and </a:t>
            </a:r>
            <a:r>
              <a:rPr lang="en-GB" sz="1400" b="1" dirty="0">
                <a:latin typeface="Arial" charset="0"/>
              </a:rPr>
              <a:t>“Promoting Competition and Innovation: What You Need to Know about the IEEE Standards Association's Antitrust and Competition Policy”</a:t>
            </a:r>
            <a:r>
              <a:rPr lang="en-US" sz="1400" b="1" dirty="0">
                <a:latin typeface="Arial" charset="0"/>
              </a:rPr>
              <a:t> for more details.</a:t>
            </a:r>
          </a:p>
          <a:p>
            <a:pPr marL="230188" indent="-230188" algn="ctr">
              <a:lnSpc>
                <a:spcPct val="80000"/>
              </a:lnSpc>
              <a:spcBef>
                <a:spcPct val="20000"/>
              </a:spcBef>
              <a:buClr>
                <a:srgbClr val="CC3300"/>
              </a:buClr>
              <a:buSzPct val="50000"/>
              <a:buFont typeface="Monotype Sorts" charset="0"/>
              <a:buNone/>
            </a:pPr>
            <a:r>
              <a:rPr lang="en-US" sz="1400" b="1" dirty="0">
                <a:latin typeface="Arial" charset="0"/>
              </a:rPr>
              <a:t>This slide set is available </a:t>
            </a:r>
            <a:br>
              <a:rPr lang="en-US" sz="1400" b="1" dirty="0">
                <a:latin typeface="Arial" charset="0"/>
              </a:rPr>
            </a:br>
            <a:r>
              <a:rPr lang="en-US" sz="1400" b="1" dirty="0">
                <a:latin typeface="Arial" charset="0"/>
              </a:rPr>
              <a:t>at https://development.standards.ieee.org/myproject/Public/mytools/mob/slideset.ppt</a:t>
            </a:r>
          </a:p>
        </p:txBody>
      </p:sp>
    </p:spTree>
    <p:extLst>
      <p:ext uri="{BB962C8B-B14F-4D97-AF65-F5344CB8AC3E}">
        <p14:creationId xmlns:p14="http://schemas.microsoft.com/office/powerpoint/2010/main" xmlns="" val="179309730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4294967295"/>
          </p:nvPr>
        </p:nvSpPr>
        <p:spPr>
          <a:xfrm>
            <a:off x="6143636" y="6475413"/>
            <a:ext cx="2398702" cy="184666"/>
          </a:xfrm>
          <a:prstGeom prst="rect">
            <a:avLst/>
          </a:prstGeom>
        </p:spPr>
        <p:txBody>
          <a:bodyPr/>
          <a:lstStyle/>
          <a:p>
            <a:pPr>
              <a:defRPr/>
            </a:pPr>
            <a:r>
              <a:rPr lang="en-US" altLang="zh-CN" dirty="0" smtClean="0"/>
              <a:t>Jiamin Chen (Huawei)</a:t>
            </a:r>
            <a:endParaRPr lang="en-US" altLang="zh-CN"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
        <p:nvSpPr>
          <p:cNvPr id="10242" name="Rectangle 2"/>
          <p:cNvSpPr>
            <a:spLocks noGrp="1" noChangeArrowheads="1"/>
          </p:cNvSpPr>
          <p:nvPr>
            <p:ph type="body" idx="1"/>
          </p:nvPr>
        </p:nvSpPr>
        <p:spPr>
          <a:xfrm>
            <a:off x="685800" y="1676400"/>
            <a:ext cx="7848600" cy="4495800"/>
          </a:xfrm>
          <a:ln/>
        </p:spPr>
        <p:txBody>
          <a:bodyPr/>
          <a:lstStyle/>
          <a:p>
            <a:pPr>
              <a:buNone/>
            </a:pPr>
            <a:r>
              <a:rPr lang="en-US" sz="1600" dirty="0"/>
              <a:t>All participation in IEEE 802 Working Group meetings is on an individual basis</a:t>
            </a:r>
          </a:p>
          <a:p>
            <a:pPr>
              <a:buNone/>
            </a:pPr>
            <a:r>
              <a:rPr lang="en-GB" sz="1400" i="1" dirty="0"/>
              <a:t>•     </a:t>
            </a:r>
            <a:r>
              <a:rPr lang="en-GB" sz="1400" i="1" dirty="0" smtClean="0"/>
              <a:t>Participants </a:t>
            </a:r>
            <a:r>
              <a:rPr lang="en-GB" sz="1400" i="1" dirty="0"/>
              <a:t>in the IEEE standards development individual process shall act based on their qualifications and experience</a:t>
            </a:r>
            <a:r>
              <a:rPr lang="en-GB" sz="1400" i="1" dirty="0" smtClean="0"/>
              <a:t>. (</a:t>
            </a:r>
            <a:r>
              <a:rPr lang="en-GB" sz="1400" i="1" dirty="0" smtClean="0">
                <a:hlinkClick r:id="rId3"/>
              </a:rPr>
              <a:t>https</a:t>
            </a:r>
            <a:r>
              <a:rPr lang="en-GB" sz="1400" i="1" dirty="0">
                <a:hlinkClick r:id="rId3"/>
              </a:rPr>
              <a:t>://</a:t>
            </a:r>
            <a:r>
              <a:rPr lang="en-GB" sz="1400" i="1" dirty="0" smtClean="0">
                <a:hlinkClick r:id="rId3"/>
              </a:rPr>
              <a:t>standards.ieee.org/develop/policies/bylaws/sb_bylaws.pdf</a:t>
            </a:r>
            <a:r>
              <a:rPr lang="en-GB" sz="1400" i="1" dirty="0" smtClean="0"/>
              <a:t>  section </a:t>
            </a:r>
            <a:r>
              <a:rPr lang="en-GB" sz="1400" i="1" dirty="0"/>
              <a:t>5.2.1)</a:t>
            </a:r>
            <a:endParaRPr lang="en-US" sz="1400" dirty="0"/>
          </a:p>
          <a:p>
            <a:pPr>
              <a:buNone/>
            </a:pPr>
            <a:r>
              <a:rPr lang="en-US" sz="1400" dirty="0" smtClean="0"/>
              <a:t>•</a:t>
            </a:r>
            <a:r>
              <a:rPr lang="en-US" sz="1400" dirty="0"/>
              <a:t>    </a:t>
            </a:r>
            <a:r>
              <a:rPr lang="en-US" sz="1400" i="1" dirty="0" smtClean="0"/>
              <a:t>IEEE 802 </a:t>
            </a:r>
            <a:r>
              <a:rPr lang="en-GB" sz="1400" i="1" dirty="0" smtClean="0"/>
              <a:t>Working </a:t>
            </a:r>
            <a:r>
              <a:rPr lang="en-GB" sz="1400" i="1" dirty="0"/>
              <a:t>Group membership is by </a:t>
            </a:r>
            <a:r>
              <a:rPr lang="en-GB" sz="1400" i="1" dirty="0" smtClean="0"/>
              <a:t>individual; </a:t>
            </a:r>
            <a:r>
              <a:rPr lang="en-GB" sz="1400" i="1" dirty="0"/>
              <a:t>“Working Group members shall participate in the consensus process in a manner consistent with their professional expert opinion as individuals, and not as organizational representatives”. </a:t>
            </a:r>
            <a:r>
              <a:rPr lang="en-GB" sz="1400" i="1" dirty="0" smtClean="0"/>
              <a:t>(</a:t>
            </a:r>
            <a:r>
              <a:rPr lang="en-GB" sz="1400" i="1" u="sng" dirty="0" smtClean="0">
                <a:hlinkClick r:id="rId4"/>
              </a:rPr>
              <a:t>http</a:t>
            </a:r>
            <a:r>
              <a:rPr lang="en-GB" sz="1400" i="1" u="sng" dirty="0">
                <a:hlinkClick r:id="rId4"/>
              </a:rPr>
              <a:t>://</a:t>
            </a:r>
            <a:r>
              <a:rPr lang="en-GB" sz="1400" i="1" u="sng" dirty="0" smtClean="0">
                <a:hlinkClick r:id="rId4"/>
              </a:rPr>
              <a:t>ieee802.org/PNP/approved/IEEE_802_WG_PandP_v19.pdf</a:t>
            </a:r>
            <a:r>
              <a:rPr lang="en-GB" sz="1400" i="1" dirty="0" smtClean="0"/>
              <a:t> section 4.2.1)</a:t>
            </a:r>
            <a:endParaRPr lang="en-US" sz="1400" dirty="0"/>
          </a:p>
          <a:p>
            <a:pPr>
              <a:buFont typeface="Arial" panose="020B0604020202020204" pitchFamily="34" charset="0"/>
              <a:buChar char="•"/>
            </a:pPr>
            <a:r>
              <a:rPr lang="en-US" sz="1400" dirty="0" smtClean="0"/>
              <a:t>You </a:t>
            </a:r>
            <a:r>
              <a:rPr lang="en-US" sz="1400" dirty="0"/>
              <a:t>have an obligation to act and vote as an individual and not under the direction of any other individual or group. Your obligation to act and vote as an individual applies in all cases, </a:t>
            </a:r>
            <a:r>
              <a:rPr lang="en-US" sz="1400" dirty="0" smtClean="0"/>
              <a:t>regardless </a:t>
            </a:r>
            <a:r>
              <a:rPr lang="en-US" sz="1400" dirty="0"/>
              <a:t>of any external commitments, agreements, contracts, or orders</a:t>
            </a:r>
            <a:r>
              <a:rPr lang="en-US" sz="1400" dirty="0" smtClean="0"/>
              <a:t>. </a:t>
            </a:r>
          </a:p>
          <a:p>
            <a:pPr>
              <a:buFont typeface="Arial" panose="020B0604020202020204" pitchFamily="34" charset="0"/>
              <a:buChar char="•"/>
            </a:pPr>
            <a:r>
              <a:rPr lang="en-US" sz="1400" dirty="0" smtClean="0"/>
              <a:t>You </a:t>
            </a:r>
            <a:r>
              <a:rPr lang="en-US" sz="1400" dirty="0"/>
              <a:t>shall not direct the actions or votes of any other member of an IEEE 802 Working Group or retaliate against any other member for their actions or votes within IEEE 802 Working Group meetings</a:t>
            </a:r>
            <a:r>
              <a:rPr lang="en-US" sz="1400" dirty="0" smtClean="0"/>
              <a:t>, see </a:t>
            </a:r>
            <a:r>
              <a:rPr lang="en-US" sz="1400" u="sng" dirty="0">
                <a:hlinkClick r:id="rId5"/>
              </a:rPr>
              <a:t>https://standards.ieee.org/develop/policies/bylaws/sb_bylaws.pdf </a:t>
            </a:r>
            <a:r>
              <a:rPr lang="en-US" sz="1400" dirty="0" smtClean="0"/>
              <a:t> section 5.2.1.3 and </a:t>
            </a:r>
            <a:r>
              <a:rPr lang="en-GB" sz="1400" u="sng" dirty="0" smtClean="0">
                <a:hlinkClick r:id="rId4"/>
              </a:rPr>
              <a:t>http</a:t>
            </a:r>
            <a:r>
              <a:rPr lang="en-GB" sz="1400" u="sng" dirty="0">
                <a:hlinkClick r:id="rId4"/>
              </a:rPr>
              <a:t>://ieee802.org/PNP/approved/IEEE_802_WG_PandP_v19.pdf</a:t>
            </a:r>
            <a:r>
              <a:rPr lang="en-GB" sz="1400" dirty="0"/>
              <a:t>  section </a:t>
            </a:r>
            <a:r>
              <a:rPr lang="en-GB" sz="1400" dirty="0" smtClean="0"/>
              <a:t>3.4.1, list item x</a:t>
            </a:r>
            <a:endParaRPr lang="en-US" sz="1400" dirty="0"/>
          </a:p>
          <a:p>
            <a:pPr>
              <a:buNone/>
            </a:pPr>
            <a:r>
              <a:rPr lang="en-US" sz="1600" dirty="0" smtClean="0"/>
              <a:t>By </a:t>
            </a:r>
            <a:r>
              <a:rPr lang="en-US" sz="1600" dirty="0"/>
              <a:t>participating in IEEE 802 meetings, you accept these requirements. </a:t>
            </a:r>
            <a:r>
              <a:rPr lang="en-US" sz="1600" dirty="0" smtClean="0"/>
              <a:t> If </a:t>
            </a:r>
            <a:r>
              <a:rPr lang="en-US" sz="1600" dirty="0"/>
              <a:t>you do not agree to these policies then you shall not participate.</a:t>
            </a:r>
          </a:p>
          <a:p>
            <a:endParaRPr lang="en-US" dirty="0"/>
          </a:p>
        </p:txBody>
      </p:sp>
      <p:sp>
        <p:nvSpPr>
          <p:cNvPr id="7"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US" sz="1800" dirty="0" smtClean="0"/>
              <a:t>May 2017</a:t>
            </a:r>
            <a:endParaRPr lang="en-GB" sz="1800" dirty="0"/>
          </a:p>
        </p:txBody>
      </p:sp>
      <p:sp>
        <p:nvSpPr>
          <p:cNvPr id="17411" name="Footer Placeholder 4"/>
          <p:cNvSpPr>
            <a:spLocks noGrp="1"/>
          </p:cNvSpPr>
          <p:nvPr>
            <p:ph type="ftr" sz="quarter" idx="4294967295"/>
          </p:nvPr>
        </p:nvSpPr>
        <p:spPr>
          <a:xfrm>
            <a:off x="6137275" y="6475413"/>
            <a:ext cx="2406650" cy="18466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pPr>
              <a:defRPr/>
            </a:pPr>
            <a:r>
              <a:rPr lang="en-US" sz="1200" b="0" dirty="0" smtClean="0"/>
              <a:t>Jiamin Chen (Huawei)</a:t>
            </a:r>
            <a:endParaRPr lang="en-US" sz="1200" b="0" dirty="0"/>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Times New Roman" charset="0"/>
                <a:ea typeface="ＭＳ Ｐゴシック" charset="0"/>
              </a:defRPr>
            </a:lvl1pPr>
            <a:lvl2pPr>
              <a:defRPr sz="2000">
                <a:solidFill>
                  <a:schemeClr val="tx1"/>
                </a:solidFill>
                <a:latin typeface="Times New Roman" charset="0"/>
                <a:ea typeface="ＭＳ Ｐゴシック" charset="0"/>
              </a:defRPr>
            </a:lvl2pPr>
            <a:lvl3pPr marL="1143000">
              <a:defRPr>
                <a:solidFill>
                  <a:schemeClr val="tx1"/>
                </a:solidFill>
                <a:latin typeface="Times New Roman" charset="0"/>
                <a:ea typeface="ＭＳ Ｐゴシック" charset="0"/>
              </a:defRPr>
            </a:lvl3pPr>
            <a:lvl4pPr marL="1600200">
              <a:defRPr sz="1600">
                <a:solidFill>
                  <a:schemeClr val="tx1"/>
                </a:solidFill>
                <a:latin typeface="Times New Roman" charset="0"/>
                <a:ea typeface="ＭＳ Ｐゴシック" charset="0"/>
              </a:defRPr>
            </a:lvl4pPr>
            <a:lvl5pPr marL="2057400">
              <a:defRPr sz="1600">
                <a:solidFill>
                  <a:schemeClr val="tx1"/>
                </a:solidFill>
                <a:latin typeface="Times New Roman" charset="0"/>
                <a:ea typeface="ＭＳ Ｐゴシック" charset="0"/>
              </a:defRPr>
            </a:lvl5pPr>
            <a:lvl6pPr marL="2514600">
              <a:defRPr sz="1600">
                <a:solidFill>
                  <a:schemeClr val="tx1"/>
                </a:solidFill>
                <a:latin typeface="Times New Roman" charset="0"/>
                <a:ea typeface="ＭＳ Ｐゴシック" charset="0"/>
              </a:defRPr>
            </a:lvl6pPr>
            <a:lvl7pPr marL="2971800">
              <a:defRPr sz="1600">
                <a:solidFill>
                  <a:schemeClr val="tx1"/>
                </a:solidFill>
                <a:latin typeface="Times New Roman" charset="0"/>
                <a:ea typeface="ＭＳ Ｐゴシック" charset="0"/>
              </a:defRPr>
            </a:lvl7pPr>
            <a:lvl8pPr marL="3429000">
              <a:defRPr sz="1600">
                <a:solidFill>
                  <a:schemeClr val="tx1"/>
                </a:solidFill>
                <a:latin typeface="Times New Roman" charset="0"/>
                <a:ea typeface="ＭＳ Ｐゴシック" charset="0"/>
              </a:defRPr>
            </a:lvl8pPr>
            <a:lvl9pPr marL="3886200">
              <a:defRPr sz="1600">
                <a:solidFill>
                  <a:schemeClr val="tx1"/>
                </a:solidFill>
                <a:latin typeface="Times New Roman" charset="0"/>
                <a:ea typeface="ＭＳ Ｐゴシック" charset="0"/>
              </a:defRPr>
            </a:lvl9pPr>
          </a:lstStyle>
          <a:p>
            <a:r>
              <a:rPr lang="en-GB" sz="1200" b="0"/>
              <a:t>Slide </a:t>
            </a:r>
            <a:fld id="{15C2185B-84FC-784A-A02A-96EC8D19F0CE}" type="slidenum">
              <a:rPr lang="en-GB" sz="1200" b="0"/>
              <a:pPr/>
              <a:t>7</a:t>
            </a:fld>
            <a:endParaRPr lang="en-GB" sz="1200" b="0"/>
          </a:p>
        </p:txBody>
      </p:sp>
      <p:sp>
        <p:nvSpPr>
          <p:cNvPr id="17413" name="Rectangle 2"/>
          <p:cNvSpPr>
            <a:spLocks noGrp="1" noChangeArrowheads="1"/>
          </p:cNvSpPr>
          <p:nvPr>
            <p:ph type="title"/>
          </p:nvPr>
        </p:nvSpPr>
        <p:spPr>
          <a:xfrm>
            <a:off x="684213" y="549275"/>
            <a:ext cx="7772400" cy="922338"/>
          </a:xfrm>
        </p:spPr>
        <p:txBody>
          <a:bodyPr/>
          <a:lstStyle/>
          <a:p>
            <a:r>
              <a:rPr lang="en-US" sz="2800" u="sng">
                <a:solidFill>
                  <a:schemeClr val="tx1"/>
                </a:solidFill>
                <a:latin typeface="Times New Roman" charset="0"/>
              </a:rPr>
              <a:t>Resources – URLs</a:t>
            </a:r>
          </a:p>
        </p:txBody>
      </p:sp>
      <p:sp>
        <p:nvSpPr>
          <p:cNvPr id="17414" name="Rectangle 3"/>
          <p:cNvSpPr>
            <a:spLocks noGrp="1" noChangeArrowheads="1"/>
          </p:cNvSpPr>
          <p:nvPr>
            <p:ph type="body" idx="1"/>
          </p:nvPr>
        </p:nvSpPr>
        <p:spPr>
          <a:xfrm>
            <a:off x="685800" y="1447800"/>
            <a:ext cx="7772400" cy="3671888"/>
          </a:xfrm>
        </p:spPr>
        <p:txBody>
          <a:bodyPr/>
          <a:lstStyle/>
          <a:p>
            <a:pPr>
              <a:lnSpc>
                <a:spcPct val="90000"/>
              </a:lnSpc>
            </a:pPr>
            <a:r>
              <a:rPr lang="en-US" sz="2800" dirty="0">
                <a:latin typeface="Times New Roman" charset="0"/>
              </a:rPr>
              <a:t>Link to IEEE Disclosure of Affiliation </a:t>
            </a:r>
          </a:p>
          <a:p>
            <a:pPr lvl="1">
              <a:lnSpc>
                <a:spcPct val="90000"/>
              </a:lnSpc>
            </a:pPr>
            <a:r>
              <a:rPr lang="en-US" sz="2400" dirty="0">
                <a:latin typeface="Times New Roman" charset="0"/>
                <a:hlinkClick r:id="rId3"/>
              </a:rPr>
              <a:t>http://standards.ieee.org/faqs/affiliationFAQ.html</a:t>
            </a:r>
            <a:endParaRPr lang="en-US" sz="2400" dirty="0">
              <a:latin typeface="Times New Roman" charset="0"/>
            </a:endParaRPr>
          </a:p>
          <a:p>
            <a:pPr>
              <a:lnSpc>
                <a:spcPct val="90000"/>
              </a:lnSpc>
            </a:pPr>
            <a:r>
              <a:rPr lang="en-US" sz="2800" dirty="0">
                <a:latin typeface="Times New Roman" charset="0"/>
              </a:rPr>
              <a:t>Links to IEEE Antitrust Guidelines</a:t>
            </a:r>
          </a:p>
          <a:p>
            <a:pPr lvl="1">
              <a:lnSpc>
                <a:spcPct val="90000"/>
              </a:lnSpc>
            </a:pPr>
            <a:r>
              <a:rPr lang="en-US" sz="2400" dirty="0">
                <a:latin typeface="Times New Roman" charset="0"/>
                <a:hlinkClick r:id="rId4"/>
              </a:rPr>
              <a:t>http://standards.ieee.org/resources/antitrust-guidelines.pdf</a:t>
            </a:r>
            <a:endParaRPr lang="en-US" sz="2400" dirty="0">
              <a:latin typeface="Times New Roman" charset="0"/>
            </a:endParaRPr>
          </a:p>
          <a:p>
            <a:pPr>
              <a:lnSpc>
                <a:spcPct val="90000"/>
              </a:lnSpc>
            </a:pPr>
            <a:r>
              <a:rPr lang="en-US" sz="2800" dirty="0">
                <a:latin typeface="Times New Roman" charset="0"/>
              </a:rPr>
              <a:t>Link to IEEE Code of Ethics</a:t>
            </a:r>
          </a:p>
          <a:p>
            <a:pPr lvl="1">
              <a:lnSpc>
                <a:spcPct val="90000"/>
              </a:lnSpc>
            </a:pPr>
            <a:r>
              <a:rPr lang="en-US" sz="2400" dirty="0">
                <a:latin typeface="Times New Roman" charset="0"/>
                <a:hlinkClick r:id="rId5"/>
              </a:rPr>
              <a:t>http://www.ieee.org/web/membership/ethics/code_ethics.html</a:t>
            </a:r>
            <a:r>
              <a:rPr lang="en-US" sz="2400" dirty="0">
                <a:latin typeface="Times New Roman" charset="0"/>
              </a:rPr>
              <a:t> </a:t>
            </a:r>
          </a:p>
          <a:p>
            <a:pPr>
              <a:lnSpc>
                <a:spcPct val="90000"/>
              </a:lnSpc>
            </a:pPr>
            <a:r>
              <a:rPr lang="en-US" sz="2800" dirty="0">
                <a:latin typeface="Times New Roman" charset="0"/>
              </a:rPr>
              <a:t>Link to IEEE Patent Policy</a:t>
            </a:r>
          </a:p>
          <a:p>
            <a:pPr lvl="1">
              <a:lnSpc>
                <a:spcPct val="90000"/>
              </a:lnSpc>
            </a:pPr>
            <a:r>
              <a:rPr lang="en-US" sz="2400" dirty="0">
                <a:latin typeface="Times New Roman" charset="0"/>
                <a:hlinkClick r:id="rId6"/>
              </a:rPr>
              <a:t>http://standards.ieee.org/board/pat/pat-slideset.ppt</a:t>
            </a:r>
            <a:endParaRPr lang="en-US" sz="2400" dirty="0">
              <a:latin typeface="Times New Roman" charset="0"/>
            </a:endParaRPr>
          </a:p>
        </p:txBody>
      </p:sp>
    </p:spTree>
    <p:extLst>
      <p:ext uri="{BB962C8B-B14F-4D97-AF65-F5344CB8AC3E}">
        <p14:creationId xmlns:p14="http://schemas.microsoft.com/office/powerpoint/2010/main" xmlns="" val="79498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a:xfrm>
            <a:off x="685800" y="381000"/>
            <a:ext cx="7772400" cy="1066800"/>
          </a:xfrm>
        </p:spPr>
        <p:txBody>
          <a:bodyPr/>
          <a:lstStyle/>
          <a:p>
            <a:r>
              <a:rPr lang="en-US" altLang="zh-CN" dirty="0" smtClean="0"/>
              <a:t>Agenda Items for the Week</a:t>
            </a:r>
          </a:p>
        </p:txBody>
      </p:sp>
      <p:sp>
        <p:nvSpPr>
          <p:cNvPr id="38914" name="Content Placeholder 2"/>
          <p:cNvSpPr>
            <a:spLocks noGrp="1"/>
          </p:cNvSpPr>
          <p:nvPr>
            <p:ph idx="1"/>
          </p:nvPr>
        </p:nvSpPr>
        <p:spPr>
          <a:xfrm>
            <a:off x="533400" y="1828800"/>
            <a:ext cx="8305800" cy="4648200"/>
          </a:xfrm>
        </p:spPr>
        <p:txBody>
          <a:bodyPr/>
          <a:lstStyle/>
          <a:p>
            <a:r>
              <a:rPr lang="en-US" altLang="zh-CN" b="0" dirty="0" smtClean="0">
                <a:latin typeface="+mj-lt"/>
                <a:cs typeface="Arial" panose="020B0604020202020204" pitchFamily="34" charset="0"/>
              </a:rPr>
              <a:t>Set agenda for the week</a:t>
            </a:r>
          </a:p>
          <a:p>
            <a:r>
              <a:rPr lang="en-US" altLang="zh-CN" b="0" dirty="0" smtClean="0">
                <a:latin typeface="+mj-lt"/>
                <a:cs typeface="Arial" panose="020B0604020202020204" pitchFamily="34" charset="0"/>
              </a:rPr>
              <a:t>Review from March meeting</a:t>
            </a:r>
          </a:p>
          <a:p>
            <a:r>
              <a:rPr lang="en-US" altLang="zh-CN" b="0" dirty="0" smtClean="0">
                <a:latin typeface="+mj-lt"/>
                <a:cs typeface="Arial" panose="020B0604020202020204" pitchFamily="34" charset="0"/>
              </a:rPr>
              <a:t>Approve the meeting minutes for March and </a:t>
            </a:r>
            <a:r>
              <a:rPr lang="en-US" altLang="zh-CN" b="0" dirty="0" err="1" smtClean="0">
                <a:latin typeface="+mj-lt"/>
                <a:cs typeface="Arial" panose="020B0604020202020204" pitchFamily="34" charset="0"/>
              </a:rPr>
              <a:t>telecon</a:t>
            </a:r>
            <a:r>
              <a:rPr lang="en-US" altLang="zh-CN" b="0" dirty="0" smtClean="0">
                <a:latin typeface="+mj-lt"/>
                <a:cs typeface="Arial" panose="020B0604020202020204" pitchFamily="34" charset="0"/>
              </a:rPr>
              <a:t> meetings</a:t>
            </a:r>
          </a:p>
          <a:p>
            <a:r>
              <a:rPr lang="en-US" altLang="zh-CN" b="0" dirty="0" smtClean="0">
                <a:latin typeface="+mj-lt"/>
                <a:cs typeface="Arial" panose="020B0604020202020204" pitchFamily="34" charset="0"/>
              </a:rPr>
              <a:t>Comment Resolution for </a:t>
            </a:r>
            <a:r>
              <a:rPr lang="en-US" altLang="zh-CN" b="0" dirty="0" err="1" smtClean="0">
                <a:latin typeface="+mj-lt"/>
                <a:cs typeface="Arial" panose="020B0604020202020204" pitchFamily="34" charset="0"/>
              </a:rPr>
              <a:t>TGaj</a:t>
            </a:r>
            <a:r>
              <a:rPr lang="en-US" altLang="zh-CN" b="0" dirty="0" smtClean="0">
                <a:latin typeface="+mj-lt"/>
                <a:cs typeface="Arial" panose="020B0604020202020204" pitchFamily="34" charset="0"/>
              </a:rPr>
              <a:t> Sponsor Ballot</a:t>
            </a:r>
          </a:p>
          <a:p>
            <a:r>
              <a:rPr lang="en-US" altLang="zh-CN" b="0" dirty="0" smtClean="0">
                <a:latin typeface="+mj-lt"/>
                <a:cs typeface="Arial" panose="020B0604020202020204" pitchFamily="34" charset="0"/>
              </a:rPr>
              <a:t>Timeline update</a:t>
            </a:r>
            <a:endParaRPr lang="en-US" altLang="zh-CN" b="0" dirty="0" smtClean="0"/>
          </a:p>
          <a:p>
            <a:r>
              <a:rPr lang="en-US" altLang="zh-CN" b="0" dirty="0" smtClean="0"/>
              <a:t>Motion</a:t>
            </a:r>
            <a:endParaRPr lang="en-US" altLang="zh-CN" b="0" dirty="0" smtClean="0">
              <a:latin typeface="+mj-lt"/>
              <a:cs typeface="Arial" panose="020B0604020202020204" pitchFamily="34" charset="0"/>
            </a:endParaRPr>
          </a:p>
          <a:p>
            <a:r>
              <a:rPr lang="en-US" altLang="zh-CN" b="0" dirty="0" smtClean="0">
                <a:latin typeface="+mj-lt"/>
                <a:cs typeface="Arial" panose="020B0604020202020204" pitchFamily="34" charset="0"/>
              </a:rPr>
              <a:t>Planning for July 2017 meeting</a:t>
            </a:r>
          </a:p>
          <a:p>
            <a:r>
              <a:rPr lang="en-US" altLang="zh-CN" b="0" dirty="0" smtClean="0">
                <a:latin typeface="+mj-lt"/>
              </a:rPr>
              <a:t>Conference call time</a:t>
            </a:r>
            <a:endParaRPr lang="en-US" altLang="zh-CN" sz="2800" b="0" dirty="0" smtClean="0">
              <a:latin typeface="+mj-lt"/>
            </a:endParaRPr>
          </a:p>
          <a:p>
            <a:pPr>
              <a:buFontTx/>
              <a:buNone/>
            </a:pPr>
            <a:endParaRPr lang="en-US" altLang="zh-CN" sz="2800" b="0" dirty="0" smtClean="0">
              <a:latin typeface="+mj-lt"/>
            </a:endParaRPr>
          </a:p>
        </p:txBody>
      </p:sp>
      <p:sp>
        <p:nvSpPr>
          <p:cNvPr id="38915"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8A786E8D-8E81-4AEC-B621-A159F4A00DB2}" type="slidenum">
              <a:rPr lang="en-US" altLang="zh-CN"/>
              <a:pPr/>
              <a:t>8</a:t>
            </a:fld>
            <a:endParaRPr lang="en-US" altLang="zh-CN"/>
          </a:p>
        </p:txBody>
      </p:sp>
      <p:sp>
        <p:nvSpPr>
          <p:cNvPr id="38917"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a:xfrm>
            <a:off x="685800" y="685800"/>
            <a:ext cx="7772400" cy="654968"/>
          </a:xfrm>
        </p:spPr>
        <p:txBody>
          <a:bodyPr/>
          <a:lstStyle/>
          <a:p>
            <a:r>
              <a:rPr lang="en-US" altLang="zh-CN" dirty="0" smtClean="0"/>
              <a:t>IEEE 802.11aj Agenda for the Week</a:t>
            </a:r>
          </a:p>
        </p:txBody>
      </p:sp>
      <p:sp>
        <p:nvSpPr>
          <p:cNvPr id="39938" name="Content Placeholder 2"/>
          <p:cNvSpPr>
            <a:spLocks noGrp="1"/>
          </p:cNvSpPr>
          <p:nvPr>
            <p:ph sz="half" idx="1"/>
          </p:nvPr>
        </p:nvSpPr>
        <p:spPr>
          <a:xfrm>
            <a:off x="611560" y="1484784"/>
            <a:ext cx="8280920" cy="4896544"/>
          </a:xfrm>
        </p:spPr>
        <p:txBody>
          <a:bodyPr/>
          <a:lstStyle/>
          <a:p>
            <a:pPr>
              <a:lnSpc>
                <a:spcPct val="90000"/>
              </a:lnSpc>
            </a:pPr>
            <a:r>
              <a:rPr lang="en-US" altLang="zh-CN" sz="2400" dirty="0" smtClean="0"/>
              <a:t>Tuesday, May 9, 2017 8:00 – 10:00</a:t>
            </a:r>
            <a:endParaRPr lang="en-US" altLang="zh-CN" sz="2400" dirty="0" smtClean="0">
              <a:sym typeface="Wingdings" panose="05000000000000000000" pitchFamily="2" charset="2"/>
            </a:endParaRPr>
          </a:p>
          <a:p>
            <a:pPr lvl="1"/>
            <a:r>
              <a:rPr lang="en-US" altLang="zh-CN" sz="2000" dirty="0" smtClean="0"/>
              <a:t>Call for secretary </a:t>
            </a:r>
          </a:p>
          <a:p>
            <a:pPr lvl="1"/>
            <a:r>
              <a:rPr lang="en-US" altLang="zh-CN" sz="2000" dirty="0" smtClean="0"/>
              <a:t>Review IEEE 802 &amp; IEEE 802.11 Policies and Procedures</a:t>
            </a:r>
          </a:p>
          <a:p>
            <a:pPr lvl="1"/>
            <a:r>
              <a:rPr lang="en-US" altLang="zh-CN" sz="2000" dirty="0" smtClean="0"/>
              <a:t>Set agenda for the week</a:t>
            </a:r>
          </a:p>
          <a:p>
            <a:pPr lvl="1"/>
            <a:r>
              <a:rPr lang="en-US" altLang="zh-CN" sz="2000" dirty="0" smtClean="0"/>
              <a:t>Approve the meeting minutes for March meeting and April </a:t>
            </a:r>
            <a:r>
              <a:rPr lang="en-US" altLang="zh-CN" sz="2000" dirty="0" err="1" smtClean="0"/>
              <a:t>telecon</a:t>
            </a:r>
            <a:endParaRPr lang="en-US" altLang="zh-CN" sz="2000" dirty="0" smtClean="0"/>
          </a:p>
          <a:p>
            <a:pPr lvl="2">
              <a:lnSpc>
                <a:spcPct val="90000"/>
              </a:lnSpc>
            </a:pPr>
            <a:r>
              <a:rPr lang="en-US" altLang="zh-CN" sz="1800" dirty="0" smtClean="0">
                <a:solidFill>
                  <a:srgbClr val="000000"/>
                </a:solidFill>
              </a:rPr>
              <a:t>11-17/518r0 - </a:t>
            </a:r>
            <a:r>
              <a:rPr lang="en-US" altLang="zh-CN" sz="1800" dirty="0" err="1" smtClean="0">
                <a:solidFill>
                  <a:srgbClr val="000000"/>
                </a:solidFill>
              </a:rPr>
              <a:t>TGaj</a:t>
            </a:r>
            <a:r>
              <a:rPr lang="en-US" altLang="zh-CN" sz="1800" dirty="0" smtClean="0">
                <a:solidFill>
                  <a:srgbClr val="000000"/>
                </a:solidFill>
              </a:rPr>
              <a:t> meeting minutes for March session,  Vancouver Canada </a:t>
            </a:r>
          </a:p>
          <a:p>
            <a:pPr lvl="2">
              <a:lnSpc>
                <a:spcPct val="90000"/>
              </a:lnSpc>
            </a:pPr>
            <a:r>
              <a:rPr lang="en-US" altLang="zh-CN" sz="1800" dirty="0" smtClean="0">
                <a:solidFill>
                  <a:srgbClr val="000000"/>
                </a:solidFill>
              </a:rPr>
              <a:t>11-17/0623r0 - </a:t>
            </a:r>
            <a:r>
              <a:rPr lang="en-US" altLang="zh-CN" sz="1800" dirty="0" err="1" smtClean="0">
                <a:solidFill>
                  <a:srgbClr val="000000"/>
                </a:solidFill>
              </a:rPr>
              <a:t>TGaj</a:t>
            </a:r>
            <a:r>
              <a:rPr lang="en-US" altLang="zh-CN" sz="1800" dirty="0" smtClean="0">
                <a:solidFill>
                  <a:srgbClr val="000000"/>
                </a:solidFill>
              </a:rPr>
              <a:t> meeting minutes for April </a:t>
            </a:r>
            <a:r>
              <a:rPr lang="en-US" altLang="zh-CN" sz="1800" dirty="0" smtClean="0">
                <a:solidFill>
                  <a:srgbClr val="000000"/>
                </a:solidFill>
              </a:rPr>
              <a:t>27</a:t>
            </a:r>
            <a:r>
              <a:rPr lang="en-US" altLang="zh-CN" sz="1800" baseline="30000" dirty="0" smtClean="0">
                <a:solidFill>
                  <a:srgbClr val="000000"/>
                </a:solidFill>
              </a:rPr>
              <a:t>th</a:t>
            </a:r>
            <a:r>
              <a:rPr lang="en-US" altLang="zh-CN" sz="1800" dirty="0" smtClean="0">
                <a:solidFill>
                  <a:srgbClr val="000000"/>
                </a:solidFill>
              </a:rPr>
              <a:t> conference </a:t>
            </a:r>
            <a:r>
              <a:rPr lang="en-US" altLang="zh-CN" sz="1800" dirty="0" smtClean="0">
                <a:solidFill>
                  <a:srgbClr val="000000"/>
                </a:solidFill>
              </a:rPr>
              <a:t>call</a:t>
            </a:r>
          </a:p>
          <a:p>
            <a:pPr lvl="1"/>
            <a:r>
              <a:rPr lang="en-US" altLang="zh-CN" sz="2000" dirty="0" smtClean="0">
                <a:solidFill>
                  <a:srgbClr val="000000"/>
                </a:solidFill>
              </a:rPr>
              <a:t>11-17/0624r0 </a:t>
            </a:r>
            <a:r>
              <a:rPr lang="en-US" altLang="zh-CN" sz="2000" dirty="0" smtClean="0">
                <a:solidFill>
                  <a:srgbClr val="000000"/>
                </a:solidFill>
              </a:rPr>
              <a:t>- </a:t>
            </a:r>
            <a:r>
              <a:rPr lang="en-US" altLang="zh-CN" sz="2000" dirty="0" err="1" smtClean="0"/>
              <a:t>TGaj</a:t>
            </a:r>
            <a:r>
              <a:rPr lang="en-US" altLang="zh-CN" sz="2000" dirty="0" smtClean="0"/>
              <a:t> </a:t>
            </a:r>
            <a:r>
              <a:rPr lang="en-US" altLang="zh-CN" sz="2000" dirty="0" smtClean="0"/>
              <a:t>Editor Report for </a:t>
            </a:r>
            <a:r>
              <a:rPr lang="en-US" altLang="zh-CN" sz="2000" dirty="0" err="1" smtClean="0"/>
              <a:t>TGaj</a:t>
            </a:r>
            <a:r>
              <a:rPr lang="en-US" altLang="zh-CN" sz="2000" dirty="0" smtClean="0"/>
              <a:t> initial SB</a:t>
            </a:r>
          </a:p>
          <a:p>
            <a:pPr lvl="1"/>
            <a:r>
              <a:rPr lang="en-US" altLang="zh-CN" sz="2000" dirty="0" smtClean="0">
                <a:solidFill>
                  <a:srgbClr val="000000"/>
                </a:solidFill>
              </a:rPr>
              <a:t>11-17/0613r2 </a:t>
            </a:r>
            <a:r>
              <a:rPr lang="en-US" altLang="zh-CN" sz="2000" dirty="0" smtClean="0">
                <a:solidFill>
                  <a:srgbClr val="000000"/>
                </a:solidFill>
              </a:rPr>
              <a:t>- </a:t>
            </a:r>
            <a:r>
              <a:rPr lang="en-US" sz="2000" dirty="0" err="1" smtClean="0"/>
              <a:t>TGaj</a:t>
            </a:r>
            <a:r>
              <a:rPr lang="en-US" sz="2000" dirty="0" smtClean="0"/>
              <a:t> </a:t>
            </a:r>
            <a:r>
              <a:rPr lang="en-US" sz="2000" dirty="0" smtClean="0"/>
              <a:t>comments database for </a:t>
            </a:r>
            <a:r>
              <a:rPr lang="en-US" sz="2000" dirty="0" err="1" smtClean="0"/>
              <a:t>TGaj</a:t>
            </a:r>
            <a:r>
              <a:rPr lang="en-US" sz="2000" dirty="0" smtClean="0"/>
              <a:t> initial SB</a:t>
            </a:r>
          </a:p>
          <a:p>
            <a:pPr lvl="1">
              <a:lnSpc>
                <a:spcPct val="90000"/>
              </a:lnSpc>
            </a:pPr>
            <a:r>
              <a:rPr lang="en-US" sz="2000" dirty="0" smtClean="0"/>
              <a:t>Resolution for comments received from </a:t>
            </a:r>
            <a:r>
              <a:rPr lang="en-US" sz="2000" dirty="0" smtClean="0"/>
              <a:t>initial sponsor </a:t>
            </a:r>
            <a:r>
              <a:rPr lang="en-US" sz="2000" dirty="0" smtClean="0"/>
              <a:t>ballot</a:t>
            </a:r>
          </a:p>
          <a:p>
            <a:pPr lvl="2">
              <a:lnSpc>
                <a:spcPct val="90000"/>
              </a:lnSpc>
            </a:pPr>
            <a:r>
              <a:rPr lang="en-US" sz="1800" dirty="0" smtClean="0"/>
              <a:t>11-17/0789r0 - Proposed </a:t>
            </a:r>
            <a:r>
              <a:rPr lang="en-US" sz="1800" dirty="0" smtClean="0"/>
              <a:t>resolution to CID 803, 806-807, 809-810, 811, 813-814, 818-819, 826, 828, 833-836, 846-847, 861-864, 866-868 and 870-875 from Initial Sponsor </a:t>
            </a:r>
            <a:r>
              <a:rPr lang="en-US" sz="1800" dirty="0" smtClean="0"/>
              <a:t>Ballot</a:t>
            </a:r>
          </a:p>
          <a:p>
            <a:pPr lvl="2">
              <a:lnSpc>
                <a:spcPct val="90000"/>
              </a:lnSpc>
            </a:pPr>
            <a:r>
              <a:rPr lang="en-US" sz="1800" dirty="0" smtClean="0">
                <a:solidFill>
                  <a:srgbClr val="000000"/>
                </a:solidFill>
              </a:rPr>
              <a:t>11-17/0622r2 - </a:t>
            </a:r>
            <a:r>
              <a:rPr lang="en-US" sz="1800" dirty="0" smtClean="0"/>
              <a:t>Proposed </a:t>
            </a:r>
            <a:r>
              <a:rPr lang="en-US" sz="1800" dirty="0" smtClean="0"/>
              <a:t>Resolution to CID 801, 802, 804, 805, 808, 812, 815-817, 820-825, 827, 829-832, 837, and 851 on </a:t>
            </a:r>
            <a:r>
              <a:rPr lang="en-US" sz="1800" dirty="0" err="1" smtClean="0"/>
              <a:t>TGaj</a:t>
            </a:r>
            <a:r>
              <a:rPr lang="en-US" sz="1800" dirty="0" smtClean="0"/>
              <a:t> </a:t>
            </a:r>
            <a:r>
              <a:rPr lang="en-US" sz="1800" dirty="0" smtClean="0"/>
              <a:t>D5.0</a:t>
            </a:r>
            <a:endParaRPr lang="en-US" altLang="zh-CN" sz="1800" dirty="0" smtClean="0">
              <a:solidFill>
                <a:srgbClr val="000000"/>
              </a:solidFill>
            </a:endParaRPr>
          </a:p>
        </p:txBody>
      </p:sp>
      <p:sp>
        <p:nvSpPr>
          <p:cNvPr id="39940" name="Slide Number Placeholder 6"/>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FF4EBAD2-AA5D-4C35-9BE2-931023C6DE99}" type="slidenum">
              <a:rPr lang="en-US" altLang="zh-CN"/>
              <a:pPr/>
              <a:t>9</a:t>
            </a:fld>
            <a:endParaRPr lang="en-US" altLang="zh-CN"/>
          </a:p>
        </p:txBody>
      </p:sp>
      <p:sp>
        <p:nvSpPr>
          <p:cNvPr id="39942" name="Date Placeholder 3"/>
          <p:cNvSpPr>
            <a:spLocks noGrp="1"/>
          </p:cNvSpPr>
          <p:nvPr>
            <p:ph type="dt" sz="quarter" idx="10"/>
          </p:nvPr>
        </p:nvSpPr>
        <p:spPr>
          <a:xfrm>
            <a:off x="696913" y="333375"/>
            <a:ext cx="968214" cy="276999"/>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dirty="0" smtClean="0"/>
              <a:t>May 2017</a:t>
            </a:r>
            <a:endParaRPr lang="en-US" altLang="zh-CN" sz="1800" dirty="0"/>
          </a:p>
        </p:txBody>
      </p:sp>
      <p:sp>
        <p:nvSpPr>
          <p:cNvPr id="9" name="Footer Placeholder 4"/>
          <p:cNvSpPr>
            <a:spLocks noGrp="1"/>
          </p:cNvSpPr>
          <p:nvPr>
            <p:ph type="ftr" sz="quarter" idx="3"/>
          </p:nvPr>
        </p:nvSpPr>
        <p:spPr>
          <a:xfrm>
            <a:off x="4714876" y="6475413"/>
            <a:ext cx="3829049" cy="184666"/>
          </a:xfrm>
        </p:spPr>
        <p:txBody>
          <a:bodyPr/>
          <a:lstStyle/>
          <a:p>
            <a:pPr>
              <a:defRPr/>
            </a:pPr>
            <a:r>
              <a:rPr lang="en-US" dirty="0" err="1" smtClean="0"/>
              <a:t>Jiamin</a:t>
            </a:r>
            <a:r>
              <a:rPr lang="en-US" dirty="0" smtClean="0"/>
              <a:t> Chen (</a:t>
            </a:r>
            <a:r>
              <a:rPr lang="en-US" dirty="0" err="1" smtClean="0"/>
              <a:t>Huawei</a:t>
            </a:r>
            <a:r>
              <a:rPr lang="en-US" dirty="0" smtClean="0"/>
              <a:t>)</a:t>
            </a:r>
            <a:endParaRPr lang="en-US"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3059&quot;&gt;&lt;object type=&quot;3&quot; unique_id=&quot;13060&quot;&gt;&lt;property id=&quot;20148&quot; value=&quot;5&quot;/&gt;&lt;property id=&quot;20300&quot; value=&quot;Slide 1&quot;/&gt;&lt;property id=&quot;20307&quot; value=&quot;448&quot;/&gt;&lt;/object&gt;&lt;object type=&quot;3&quot; unique_id=&quot;13061&quot;&gt;&lt;property id=&quot;20148&quot; value=&quot;5&quot;/&gt;&lt;property id=&quot;20300&quot; value=&quot;Slide 2&quot;/&gt;&lt;property id=&quot;20307&quot; value=&quot;449&quot;/&gt;&lt;/object&gt;&lt;object type=&quot;3&quot; unique_id=&quot;13062&quot;&gt;&lt;property id=&quot;20148&quot; value=&quot;5&quot;/&gt;&lt;property id=&quot;20300&quot; value=&quot;Slide 3&quot;/&gt;&lt;property id=&quot;20307&quot; value=&quot;451&quot;/&gt;&lt;/object&gt;&lt;object type=&quot;3&quot; unique_id=&quot;13063&quot;&gt;&lt;property id=&quot;20148&quot; value=&quot;5&quot;/&gt;&lt;property id=&quot;20300&quot; value=&quot;Slide 4&quot;/&gt;&lt;property id=&quot;20307&quot; value=&quot;452&quot;/&gt;&lt;/object&gt;&lt;object type=&quot;3&quot; unique_id=&quot;13064&quot;&gt;&lt;property id=&quot;20148&quot; value=&quot;5&quot;/&gt;&lt;property id=&quot;20300&quot; value=&quot;Slide 5&quot;/&gt;&lt;property id=&quot;20307&quot; value=&quot;453&quot;/&gt;&lt;/object&gt;&lt;object type=&quot;3&quot; unique_id=&quot;13065&quot;&gt;&lt;property id=&quot;20148&quot; value=&quot;5&quot;/&gt;&lt;property id=&quot;20300&quot; value=&quot;Slide 6&quot;/&gt;&lt;property id=&quot;20307&quot; value=&quot;454&quot;/&gt;&lt;/object&gt;&lt;object type=&quot;3&quot; unique_id=&quot;13066&quot;&gt;&lt;property id=&quot;20148&quot; value=&quot;5&quot;/&gt;&lt;property id=&quot;20300&quot; value=&quot;Slide 7&quot;/&gt;&lt;property id=&quot;20307&quot; value=&quot;455&quot;/&gt;&lt;/object&gt;&lt;object type=&quot;3&quot; unique_id=&quot;13067&quot;&gt;&lt;property id=&quot;20148&quot; value=&quot;5&quot;/&gt;&lt;property id=&quot;20300&quot; value=&quot;Slide 8&quot;/&gt;&lt;property id=&quot;20307&quot; value=&quot;457&quot;/&gt;&lt;/object&gt;&lt;object type=&quot;3&quot; unique_id=&quot;13068&quot;&gt;&lt;property id=&quot;20148&quot; value=&quot;5&quot;/&gt;&lt;property id=&quot;20300&quot; value=&quot;Slide 9&quot;/&gt;&lt;property id=&quot;20307&quot; value=&quot;456&quot;/&gt;&lt;/object&gt;&lt;object type=&quot;3&quot; unique_id=&quot;13069&quot;&gt;&lt;property id=&quot;20148&quot; value=&quot;5&quot;/&gt;&lt;property id=&quot;20300&quot; value=&quot;Slide 10 - &amp;quot;Agenda Items for the Week&amp;quot;&quot;/&gt;&lt;property id=&quot;20307&quot; value=&quot;458&quot;/&gt;&lt;/object&gt;&lt;object type=&quot;3&quot; unique_id=&quot;13070&quot;&gt;&lt;property id=&quot;20148&quot; value=&quot;5&quot;/&gt;&lt;property id=&quot;20300&quot; value=&quot;Slide 11 - &amp;quot;Tentative IEEE 802.11aj Agenda for the Week&amp;quot;&quot;/&gt;&lt;property id=&quot;20307&quot; value=&quot;460&quot;/&gt;&lt;/object&gt;&lt;object type=&quot;3&quot; unique_id=&quot;13071&quot;&gt;&lt;property id=&quot;20148&quot; value=&quot;5&quot;/&gt;&lt;property id=&quot;20300&quot; value=&quot;Slide 12 - &amp;quot;Tentative IEEE 802.11aj Agenda for the Week&amp;quot;&quot;/&gt;&lt;property id=&quot;20307&quot; value=&quot;558&quot;/&gt;&lt;/object&gt;&lt;object type=&quot;3&quot; unique_id=&quot;13072&quot;&gt;&lt;property id=&quot;20148&quot; value=&quot;5&quot;/&gt;&lt;property id=&quot;20300&quot; value=&quot;Slide 13 - &amp;quot;Tentative IEEE 802.11aj Agenda for the Week&amp;quot;&quot;/&gt;&lt;property id=&quot;20307&quot; value=&quot;559&quot;/&gt;&lt;/object&gt;&lt;object type=&quot;3&quot; unique_id=&quot;13073&quot;&gt;&lt;property id=&quot;20148&quot; value=&quot;5&quot;/&gt;&lt;property id=&quot;20300&quot; value=&quot;Slide 14 - &amp;quot;Work Completed (1/4) &amp;quot;&quot;/&gt;&lt;property id=&quot;20307&quot; value=&quot;565&quot;/&gt;&lt;/object&gt;&lt;object type=&quot;3&quot; unique_id=&quot;13074&quot;&gt;&lt;property id=&quot;20148&quot; value=&quot;5&quot;/&gt;&lt;property id=&quot;20300&quot; value=&quot;Slide 15 - &amp;quot;Work Completed (2/4)&amp;quot;&quot;/&gt;&lt;property id=&quot;20307&quot; value=&quot;566&quot;/&gt;&lt;/object&gt;&lt;object type=&quot;3&quot; unique_id=&quot;13075&quot;&gt;&lt;property id=&quot;20148&quot; value=&quot;5&quot;/&gt;&lt;property id=&quot;20300&quot; value=&quot;Slide 16 - &amp;quot;Work Completed (3/4)&amp;quot;&quot;/&gt;&lt;property id=&quot;20307&quot; value=&quot;567&quot;/&gt;&lt;/object&gt;&lt;object type=&quot;3&quot; unique_id=&quot;13076&quot;&gt;&lt;property id=&quot;20148&quot; value=&quot;5&quot;/&gt;&lt;property id=&quot;20300&quot; value=&quot;Slide 17 - &amp;quot;Work Completed (4/4)&amp;quot;&quot;/&gt;&lt;property id=&quot;20307&quot; value=&quot;568&quot;/&gt;&lt;/object&gt;&lt;object type=&quot;3&quot; unique_id=&quot;13077&quot;&gt;&lt;property id=&quot;20148&quot; value=&quot;5&quot;/&gt;&lt;property id=&quot;20300&quot; value=&quot;Slide 18 - &amp;quot;Approve the meeting minutes&amp;quot;&quot;/&gt;&lt;property id=&quot;20307&quot; value=&quot;519&quot;/&gt;&lt;/object&gt;&lt;object type=&quot;3&quot; unique_id=&quot;13078&quot;&gt;&lt;property id=&quot;20148&quot; value=&quot;5&quot;/&gt;&lt;property id=&quot;20300&quot; value=&quot;Slide 19 - &amp;quot;Notes for Tuesday Sept 09, 2014 10:30 – 12:30&amp;quot;&quot;/&gt;&lt;property id=&quot;20307&quot; value=&quot;503&quot;/&gt;&lt;/object&gt;&lt;object type=&quot;3&quot; unique_id=&quot;13079&quot;&gt;&lt;property id=&quot;20148&quot; value=&quot;5&quot;/&gt;&lt;property id=&quot;20300&quot; value=&quot;Slide 20 - &amp;quot;Notes for Tuesday Sept 09, 2014 13:30 – 15:30&amp;quot;&quot;/&gt;&lt;property id=&quot;20307&quot; value=&quot;543&quot;/&gt;&lt;/object&gt;&lt;object type=&quot;3&quot; unique_id=&quot;13080&quot;&gt;&lt;property id=&quot;20148&quot; value=&quot;5&quot;/&gt;&lt;property id=&quot;20300&quot; value=&quot;Slide 21 - &amp;quot;Notes for Tuesday Sept 09, 2014 16:00 – 18:00&amp;quot;&quot;/&gt;&lt;property id=&quot;20307&quot; value=&quot;546&quot;/&gt;&lt;/object&gt;&lt;object type=&quot;3&quot; unique_id=&quot;13081&quot;&gt;&lt;property id=&quot;20148&quot; value=&quot;5&quot;/&gt;&lt;property id=&quot;20300&quot; value=&quot;Slide 22 - &amp;quot;Notes for Wednesday Sept 10, 2014 09:00 – 10:00&amp;quot;&quot;/&gt;&lt;property id=&quot;20307&quot; value=&quot;560&quot;/&gt;&lt;/object&gt;&lt;object type=&quot;3&quot; unique_id=&quot;13082&quot;&gt;&lt;property id=&quot;20148&quot; value=&quot;5&quot;/&gt;&lt;property id=&quot;20300&quot; value=&quot;Slide 23 - &amp;quot;Goals for November 2014 Meeting&amp;quot;&quot;/&gt;&lt;property id=&quot;20307&quot; value=&quot;470&quot;/&gt;&lt;/object&gt;&lt;object type=&quot;3&quot; unique_id=&quot;13083&quot;&gt;&lt;property id=&quot;20148&quot; value=&quot;5&quot;/&gt;&lt;property id=&quot;20300&quot; value=&quot;Slide 24 - &amp;quot;Conference call times&amp;quot;&quot;/&gt;&lt;property id=&quot;20307&quot; value=&quot;475&quot;/&gt;&lt;/object&gt;&lt;/object&gt;&lt;object type=&quot;8&quot; unique_id=&quot;13109&quot;&gt;&lt;/object&gt;&lt;/object&gt;&lt;/database&gt;"/>
  <p:tag name="MMPROD_NEXTUNIQUEID" val="10010"/>
  <p:tag name="SECTOMILLISECCONVERTED" val="1"/>
</p:tagLst>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123128</TotalTime>
  <Words>1308</Words>
  <Application>Microsoft Office PowerPoint</Application>
  <PresentationFormat>全屏显示(4:3)</PresentationFormat>
  <Paragraphs>220</Paragraphs>
  <Slides>14</Slides>
  <Notes>14</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14</vt:i4>
      </vt:variant>
    </vt:vector>
  </HeadingPairs>
  <TitlesOfParts>
    <vt:vector size="16" baseType="lpstr">
      <vt:lpstr>802-11-Submission</vt:lpstr>
      <vt:lpstr>Document</vt:lpstr>
      <vt:lpstr>幻灯片 1</vt:lpstr>
      <vt:lpstr>幻灯片 2</vt:lpstr>
      <vt:lpstr>Participants, Patents, and Duty to Inform</vt:lpstr>
      <vt:lpstr>Call for potentially essential patents </vt:lpstr>
      <vt:lpstr>Guidelines for IEEE-SA Meetings</vt:lpstr>
      <vt:lpstr>Participation in IEEE 802 Meetings</vt:lpstr>
      <vt:lpstr>Resources – URLs</vt:lpstr>
      <vt:lpstr>Agenda Items for the Week</vt:lpstr>
      <vt:lpstr>IEEE 802.11aj Agenda for the Week</vt:lpstr>
      <vt:lpstr>IEEE 802.11aj Agenda for the Week</vt:lpstr>
      <vt:lpstr>IEEE 802.11aj Agenda for the Week</vt:lpstr>
      <vt:lpstr>Approve the meeting minutes</vt:lpstr>
      <vt:lpstr>Official Time Line for 802.11aj  (Updated in March 2017)</vt:lpstr>
      <vt:lpstr> </vt:lpstr>
    </vt:vector>
  </TitlesOfParts>
  <Company>Huawei</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Jiamin CHEN</dc:creator>
  <cp:lastModifiedBy>sks</cp:lastModifiedBy>
  <cp:revision>3732</cp:revision>
  <cp:lastPrinted>1998-02-10T13:28:06Z</cp:lastPrinted>
  <dcterms:created xsi:type="dcterms:W3CDTF">2007-04-17T18:10:23Z</dcterms:created>
  <dcterms:modified xsi:type="dcterms:W3CDTF">2017-05-08T12:15:06Z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1481025696</vt:lpwstr>
  </property>
  <property fmtid="{D5CDD505-2E9C-101B-9397-08002B2CF9AE}" pid="6" name="_2015_ms_pID_725343">
    <vt:lpwstr>(2)fieB04ioZOWdLat2C5JmENoQGEgOiOnV+Qb0ZMnwY9DBTDKWOIRa6VvEUrNI5IMxA6/ZptOY
6oukI4Kl/YpRqpfH0pqafE3NLEFN2KxXtnrB+N6ToIA2cKjNkRcadvZgzb0OcUvIqwdauVRf
m0jxoQGt7kPPe8xNUWZhLNLpKylN2dNwakE5snYnGmkTSqZxlYcmr0e4O0MAHEYd4yVCjiwc
6dRuyKMqTDGZU6+eH/</vt:lpwstr>
  </property>
  <property fmtid="{D5CDD505-2E9C-101B-9397-08002B2CF9AE}" pid="7" name="_2015_ms_pID_7253431">
    <vt:lpwstr>9WeQHtzkHnYF/lNClzjMeLHU5eXWSHpEqC+LeZpZyaQbNwWn5+lwmv
y28gx29Bf4tQbRXAmwrlPOpjo74TmLaBuSUN6dMJZwqLNVNoUKFpGwUSC/jSj4t2QBruUYK5
IYYWiI8YKLFfwN+qdAaIPI4aARwR8e/iLuLaJygwUZAckg==</vt:lpwstr>
  </property>
</Properties>
</file>