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448" r:id="rId2"/>
    <p:sldId id="449" r:id="rId3"/>
    <p:sldId id="602" r:id="rId4"/>
    <p:sldId id="604" r:id="rId5"/>
    <p:sldId id="589" r:id="rId6"/>
    <p:sldId id="612" r:id="rId7"/>
    <p:sldId id="590" r:id="rId8"/>
    <p:sldId id="458" r:id="rId9"/>
    <p:sldId id="592" r:id="rId10"/>
    <p:sldId id="615" r:id="rId11"/>
    <p:sldId id="591" r:id="rId12"/>
    <p:sldId id="613" r:id="rId13"/>
    <p:sldId id="614" r:id="rId14"/>
    <p:sldId id="611" r:id="rId15"/>
  </p:sldIdLst>
  <p:sldSz cx="9144000" cy="6858000" type="screen4x3"/>
  <p:notesSz cx="6934200" cy="9280525"/>
  <p:custDataLst>
    <p:tags r:id="rId18"/>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020" autoAdjust="0"/>
  </p:normalViewPr>
  <p:slideViewPr>
    <p:cSldViewPr>
      <p:cViewPr varScale="1">
        <p:scale>
          <a:sx n="83" d="100"/>
          <a:sy n="83" d="100"/>
        </p:scale>
        <p:origin x="-1354"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650" y="-331"/>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14</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May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802.11-17/0539r1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2017-05-09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May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Tuesday</a:t>
            </a:r>
            <a:r>
              <a:rPr lang="en-US" altLang="zh-CN" sz="2400" dirty="0" smtClean="0"/>
              <a:t>, May 9, 2017 16:00 – 18:00</a:t>
            </a:r>
          </a:p>
          <a:p>
            <a:pPr lvl="1">
              <a:lnSpc>
                <a:spcPct val="90000"/>
              </a:lnSpc>
            </a:pPr>
            <a:r>
              <a:rPr lang="en-US" altLang="zh-CN" sz="2000" dirty="0" smtClean="0"/>
              <a:t>Resolution for comments received from </a:t>
            </a:r>
            <a:r>
              <a:rPr lang="en-US" altLang="zh-CN" sz="2000" dirty="0" smtClean="0"/>
              <a:t>initial sponsor ballot</a:t>
            </a:r>
          </a:p>
          <a:p>
            <a:pPr lvl="2">
              <a:lnSpc>
                <a:spcPct val="90000"/>
              </a:lnSpc>
            </a:pPr>
            <a:r>
              <a:rPr lang="en-US" sz="1800" dirty="0" smtClean="0">
                <a:solidFill>
                  <a:srgbClr val="000000"/>
                </a:solidFill>
              </a:rPr>
              <a:t>11-17/0635r0 - </a:t>
            </a:r>
            <a:r>
              <a:rPr lang="en-US" sz="1800" dirty="0" smtClean="0"/>
              <a:t>Proposed </a:t>
            </a:r>
            <a:r>
              <a:rPr lang="en-US" sz="1800" dirty="0" smtClean="0"/>
              <a:t>Resolution to CID 856-858 and 860 on </a:t>
            </a:r>
            <a:r>
              <a:rPr lang="en-US" sz="1800" dirty="0" err="1" smtClean="0"/>
              <a:t>TGaj</a:t>
            </a:r>
            <a:r>
              <a:rPr lang="en-US" sz="1800" dirty="0" smtClean="0"/>
              <a:t> D5.0</a:t>
            </a:r>
          </a:p>
          <a:p>
            <a:pPr lvl="2">
              <a:lnSpc>
                <a:spcPct val="90000"/>
              </a:lnSpc>
            </a:pPr>
            <a:r>
              <a:rPr lang="en-US" sz="1800" dirty="0" smtClean="0">
                <a:solidFill>
                  <a:srgbClr val="000000"/>
                </a:solidFill>
              </a:rPr>
              <a:t>11-17/0639r0 </a:t>
            </a:r>
            <a:r>
              <a:rPr lang="en-US" sz="1800" dirty="0" smtClean="0">
                <a:solidFill>
                  <a:srgbClr val="000000"/>
                </a:solidFill>
              </a:rPr>
              <a:t>- </a:t>
            </a:r>
            <a:r>
              <a:rPr lang="en-US" sz="1800" dirty="0" smtClean="0"/>
              <a:t>Proposed Resolution to CID 854-855, 865, and 869 on </a:t>
            </a:r>
            <a:r>
              <a:rPr lang="en-US" sz="1800" dirty="0" err="1" smtClean="0"/>
              <a:t>TGaj</a:t>
            </a:r>
            <a:r>
              <a:rPr lang="en-US" sz="1800" dirty="0" smtClean="0"/>
              <a:t> D5.0</a:t>
            </a:r>
          </a:p>
          <a:p>
            <a:pPr lvl="2">
              <a:lnSpc>
                <a:spcPct val="90000"/>
              </a:lnSpc>
            </a:pPr>
            <a:endParaRPr lang="en-US" altLang="zh-CN" sz="1800" dirty="0" smtClean="0">
              <a:solidFill>
                <a:srgbClr val="000000"/>
              </a:solidFill>
            </a:endParaRPr>
          </a:p>
          <a:p>
            <a:pPr lvl="1">
              <a:lnSpc>
                <a:spcPct val="90000"/>
              </a:lnSpc>
            </a:pPr>
            <a:endParaRPr lang="en-US" altLang="zh-CN" sz="2000" dirty="0" smtClean="0"/>
          </a:p>
          <a:p>
            <a:pPr>
              <a:lnSpc>
                <a:spcPct val="90000"/>
              </a:lnSpc>
            </a:pPr>
            <a:r>
              <a:rPr lang="en-US" altLang="zh-CN" sz="2400" dirty="0" smtClean="0"/>
              <a:t>Wednesday, May 10, 2017 16:00 – 18:00</a:t>
            </a:r>
          </a:p>
          <a:p>
            <a:pPr lvl="1">
              <a:lnSpc>
                <a:spcPct val="90000"/>
              </a:lnSpc>
            </a:pPr>
            <a:r>
              <a:rPr lang="en-US" altLang="zh-CN" sz="2000" dirty="0" smtClean="0"/>
              <a:t>Resolution for comments received from </a:t>
            </a:r>
            <a:r>
              <a:rPr lang="en-US" altLang="zh-CN" sz="2000" dirty="0" smtClean="0"/>
              <a:t>initial sponsor </a:t>
            </a:r>
            <a:r>
              <a:rPr lang="en-US" altLang="zh-CN" sz="2000" dirty="0" smtClean="0"/>
              <a:t>ballot</a:t>
            </a:r>
          </a:p>
          <a:p>
            <a:pPr lvl="2">
              <a:lnSpc>
                <a:spcPct val="90000"/>
              </a:lnSpc>
            </a:pPr>
            <a:r>
              <a:rPr lang="en-US" sz="1800" dirty="0" smtClean="0">
                <a:solidFill>
                  <a:srgbClr val="000000"/>
                </a:solidFill>
              </a:rPr>
              <a:t>11-17/0791r0 - Proposed resolutions to CID 848-850, 859  </a:t>
            </a:r>
          </a:p>
          <a:p>
            <a:pPr lvl="2">
              <a:lnSpc>
                <a:spcPct val="90000"/>
              </a:lnSpc>
            </a:pPr>
            <a:r>
              <a:rPr lang="en-US" sz="1800" dirty="0" smtClean="0">
                <a:solidFill>
                  <a:srgbClr val="000000"/>
                </a:solidFill>
              </a:rPr>
              <a:t>11-17-0792r0 - Proposed resolutions to CID 838-845  </a:t>
            </a:r>
          </a:p>
          <a:p>
            <a:pPr lvl="1">
              <a:lnSpc>
                <a:spcPct val="90000"/>
              </a:lnSpc>
            </a:pP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May 11, 2017</a:t>
            </a:r>
            <a:r>
              <a:rPr lang="en-US" altLang="zh-CN" sz="2000" dirty="0" smtClean="0"/>
              <a:t> </a:t>
            </a:r>
            <a:r>
              <a:rPr lang="en-US" altLang="zh-CN" sz="2400" dirty="0" smtClean="0"/>
              <a:t> 10:30 </a:t>
            </a:r>
            <a:r>
              <a:rPr lang="en-US" altLang="zh-CN" sz="2400" dirty="0"/>
              <a:t>– </a:t>
            </a:r>
            <a:r>
              <a:rPr lang="en-US" altLang="zh-CN" sz="2400" dirty="0" smtClean="0"/>
              <a:t>12:30</a:t>
            </a:r>
            <a:endParaRPr lang="en-US" altLang="zh-CN" sz="2000" dirty="0"/>
          </a:p>
          <a:p>
            <a:pPr lvl="1">
              <a:lnSpc>
                <a:spcPct val="90000"/>
              </a:lnSpc>
            </a:pPr>
            <a:r>
              <a:rPr lang="en-US" altLang="zh-CN" sz="2000" dirty="0" smtClean="0"/>
              <a:t>Resolution for comments received from </a:t>
            </a:r>
            <a:r>
              <a:rPr lang="en-US" altLang="zh-CN" sz="2000" dirty="0" smtClean="0"/>
              <a:t>initial sponsor </a:t>
            </a:r>
            <a:r>
              <a:rPr lang="en-US" altLang="zh-CN" sz="2000" dirty="0" smtClean="0"/>
              <a:t>ballot initial</a:t>
            </a:r>
          </a:p>
          <a:p>
            <a:pPr lvl="1">
              <a:lnSpc>
                <a:spcPct val="90000"/>
              </a:lnSpc>
            </a:pPr>
            <a:r>
              <a:rPr lang="en-US" altLang="zh-CN" sz="2000" dirty="0" smtClean="0">
                <a:cs typeface="Arial" panose="020B0604020202020204" pitchFamily="34" charset="0"/>
              </a:rPr>
              <a:t>Timeline update</a:t>
            </a:r>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July 2017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Approve the meeting minutes</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err="1" smtClean="0"/>
              <a:t>TGaj</a:t>
            </a:r>
            <a:r>
              <a:rPr lang="en-US" altLang="zh-CN" sz="2400" dirty="0" smtClean="0"/>
              <a:t> meeting minutes for March session,  Vancouver, Canada (11-17/518r0)</a:t>
            </a:r>
          </a:p>
          <a:p>
            <a:r>
              <a:rPr lang="en-US" altLang="zh-CN" sz="2400" dirty="0" err="1" smtClean="0"/>
              <a:t>TGaj</a:t>
            </a:r>
            <a:r>
              <a:rPr lang="en-US" altLang="zh-CN" sz="2400" dirty="0" smtClean="0"/>
              <a:t> meeting minutes for April 27</a:t>
            </a:r>
            <a:r>
              <a:rPr lang="en-US" altLang="zh-CN" sz="2400" baseline="30000" dirty="0" smtClean="0"/>
              <a:t>th</a:t>
            </a:r>
            <a:r>
              <a:rPr lang="en-US" altLang="zh-CN" sz="2400" dirty="0" smtClean="0"/>
              <a:t> conference call (11-17/0623r0)</a:t>
            </a:r>
          </a:p>
          <a:p>
            <a:endParaRPr lang="en-US" altLang="zh-CN" sz="2400" dirty="0" smtClean="0"/>
          </a:p>
          <a:p>
            <a:pPr lvl="1">
              <a:lnSpc>
                <a:spcPct val="90000"/>
              </a:lnSpc>
            </a:pPr>
            <a:r>
              <a:rPr lang="en-US" altLang="zh-CN" dirty="0" smtClean="0"/>
              <a:t>Move:  </a:t>
            </a:r>
          </a:p>
          <a:p>
            <a:pPr lvl="1">
              <a:lnSpc>
                <a:spcPct val="90000"/>
              </a:lnSpc>
            </a:pPr>
            <a:r>
              <a:rPr lang="en-US" altLang="zh-CN" dirty="0" smtClean="0"/>
              <a:t>Second: </a:t>
            </a:r>
          </a:p>
          <a:p>
            <a:pPr lvl="1">
              <a:lnSpc>
                <a:spcPct val="90000"/>
              </a:lnSpc>
            </a:pPr>
            <a:r>
              <a:rPr lang="en-US" altLang="zh-CN" dirty="0" smtClean="0"/>
              <a:t>Result: </a:t>
            </a:r>
            <a:endParaRPr lang="en-US" altLang="zh-CN" dirty="0" smtClean="0">
              <a:solidFill>
                <a:srgbClr val="C0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March 2017)</a:t>
            </a:r>
            <a:endParaRPr lang="en-US" altLang="zh-CN" dirty="0" smtClean="0">
              <a:solidFill>
                <a:schemeClr val="tx1"/>
              </a:solidFill>
            </a:endParaRPr>
          </a:p>
        </p:txBody>
      </p:sp>
      <p:sp>
        <p:nvSpPr>
          <p:cNvPr id="39939" name="Content Placeholder 6"/>
          <p:cNvSpPr>
            <a:spLocks noGrp="1"/>
          </p:cNvSpPr>
          <p:nvPr>
            <p:ph sz="half" idx="2"/>
          </p:nvPr>
        </p:nvSpPr>
        <p:spPr>
          <a:xfrm>
            <a:off x="611560" y="1772816"/>
            <a:ext cx="8352928" cy="4799456"/>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t>07-2016: WG Letter Ballot Recirculation 2</a:t>
            </a:r>
          </a:p>
          <a:p>
            <a:pPr>
              <a:lnSpc>
                <a:spcPct val="90000"/>
              </a:lnSpc>
            </a:pPr>
            <a:r>
              <a:rPr lang="en-US" altLang="zh-CN" sz="1400" dirty="0" smtClean="0"/>
              <a:t>10-2016: Mandatory Draft Review (</a:t>
            </a:r>
            <a:r>
              <a:rPr lang="en-US" altLang="zh-CN" sz="1400" dirty="0" err="1" smtClean="0"/>
              <a:t>MDR</a:t>
            </a:r>
            <a:r>
              <a:rPr lang="en-US" altLang="zh-CN" sz="1400" dirty="0" smtClean="0"/>
              <a:t>)</a:t>
            </a:r>
          </a:p>
          <a:p>
            <a:pPr>
              <a:lnSpc>
                <a:spcPct val="90000"/>
              </a:lnSpc>
            </a:pPr>
            <a:r>
              <a:rPr lang="en-US" altLang="zh-CN" sz="1400" dirty="0" smtClean="0"/>
              <a:t>11-2016: WG Letter Ballot Recirculation 3 and MDR done </a:t>
            </a:r>
            <a:endParaRPr lang="en-US" altLang="zh-CN" sz="1400" dirty="0" smtClean="0">
              <a:solidFill>
                <a:srgbClr val="FF0000"/>
              </a:solidFill>
            </a:endParaRPr>
          </a:p>
          <a:p>
            <a:pPr>
              <a:lnSpc>
                <a:spcPct val="90000"/>
              </a:lnSpc>
            </a:pPr>
            <a:r>
              <a:rPr lang="en-US" altLang="zh-CN" sz="1400" dirty="0" smtClean="0"/>
              <a:t>12-2016: Form Sponsor Ballot Group             </a:t>
            </a:r>
          </a:p>
          <a:p>
            <a:pPr>
              <a:lnSpc>
                <a:spcPct val="90000"/>
              </a:lnSpc>
            </a:pPr>
            <a:r>
              <a:rPr lang="en-US" altLang="zh-CN" sz="1400" dirty="0" smtClean="0"/>
              <a:t>01-2017: WG Letter Ballot Recirculation 4</a:t>
            </a:r>
          </a:p>
          <a:p>
            <a:pPr>
              <a:lnSpc>
                <a:spcPct val="90000"/>
              </a:lnSpc>
            </a:pPr>
            <a:r>
              <a:rPr lang="en-US" altLang="zh-CN" sz="1400" dirty="0" smtClean="0"/>
              <a:t>03-2017: Unconditional Sponsor Ballot Initial</a:t>
            </a:r>
          </a:p>
          <a:p>
            <a:pPr>
              <a:lnSpc>
                <a:spcPct val="90000"/>
              </a:lnSpc>
            </a:pPr>
            <a:r>
              <a:rPr lang="en-US" altLang="zh-CN" sz="1400" dirty="0" smtClean="0">
                <a:solidFill>
                  <a:srgbClr val="0000FF"/>
                </a:solidFill>
              </a:rPr>
              <a:t>06-2017: Sponsor Ballot Recirculation 1</a:t>
            </a:r>
          </a:p>
          <a:p>
            <a:pPr>
              <a:lnSpc>
                <a:spcPct val="90000"/>
              </a:lnSpc>
            </a:pPr>
            <a:r>
              <a:rPr lang="en-US" altLang="zh-CN" sz="1400" dirty="0" smtClean="0">
                <a:solidFill>
                  <a:srgbClr val="0000FF"/>
                </a:solidFill>
              </a:rPr>
              <a:t>07-2017: Sponsor Ballot Recirculation 2</a:t>
            </a:r>
          </a:p>
          <a:p>
            <a:pPr>
              <a:lnSpc>
                <a:spcPct val="90000"/>
              </a:lnSpc>
            </a:pPr>
            <a:r>
              <a:rPr lang="en-US" altLang="zh-CN" sz="1400" dirty="0" smtClean="0">
                <a:solidFill>
                  <a:srgbClr val="0000FF"/>
                </a:solidFill>
              </a:rPr>
              <a:t>08-2017: Sponsor Ballot Recirculation 3</a:t>
            </a:r>
          </a:p>
          <a:p>
            <a:pPr>
              <a:lnSpc>
                <a:spcPct val="90000"/>
              </a:lnSpc>
            </a:pPr>
            <a:r>
              <a:rPr lang="en-US" altLang="zh-CN" sz="1400" dirty="0" smtClean="0">
                <a:solidFill>
                  <a:srgbClr val="0000FF"/>
                </a:solidFill>
              </a:rPr>
              <a:t>11-2017: Final WG and EC approval</a:t>
            </a:r>
          </a:p>
          <a:p>
            <a:pPr>
              <a:lnSpc>
                <a:spcPct val="90000"/>
              </a:lnSpc>
            </a:pPr>
            <a:r>
              <a:rPr lang="en-US" altLang="zh-CN" sz="1400" dirty="0" smtClean="0">
                <a:solidFill>
                  <a:srgbClr val="0000FF"/>
                </a:solidFill>
              </a:rPr>
              <a:t>12-2017: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14</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May 2017, </a:t>
            </a:r>
            <a:r>
              <a:rPr lang="en-GB" sz="2800" dirty="0" err="1" smtClean="0">
                <a:latin typeface="Times New Roman" charset="0"/>
              </a:rPr>
              <a:t>Daejeon</a:t>
            </a:r>
            <a:r>
              <a:rPr lang="en-GB" sz="2800" dirty="0" smtClean="0">
                <a:latin typeface="Times New Roman" charset="0"/>
              </a:rPr>
              <a:t>, Korea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May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May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March meeting</a:t>
            </a:r>
          </a:p>
          <a:p>
            <a:r>
              <a:rPr lang="en-US" altLang="zh-CN" b="0" dirty="0" smtClean="0">
                <a:latin typeface="+mj-lt"/>
                <a:cs typeface="Arial" panose="020B0604020202020204" pitchFamily="34" charset="0"/>
              </a:rPr>
              <a:t>Approve the meeting minutes for March and </a:t>
            </a:r>
            <a:r>
              <a:rPr lang="en-US" altLang="zh-CN" b="0" dirty="0" err="1" smtClean="0">
                <a:latin typeface="+mj-lt"/>
                <a:cs typeface="Arial" panose="020B0604020202020204" pitchFamily="34" charset="0"/>
              </a:rPr>
              <a:t>telecon</a:t>
            </a:r>
            <a:r>
              <a:rPr lang="en-US" altLang="zh-CN" b="0" dirty="0" smtClean="0">
                <a:latin typeface="+mj-lt"/>
                <a:cs typeface="Arial" panose="020B0604020202020204" pitchFamily="34" charset="0"/>
              </a:rPr>
              <a:t> meetings</a:t>
            </a:r>
          </a:p>
          <a:p>
            <a:r>
              <a:rPr lang="en-US" altLang="zh-CN" b="0" dirty="0" smtClean="0">
                <a:latin typeface="+mj-lt"/>
                <a:cs typeface="Arial" panose="020B0604020202020204" pitchFamily="34" charset="0"/>
              </a:rPr>
              <a:t>Comment Resolution for </a:t>
            </a:r>
            <a:r>
              <a:rPr lang="en-US" altLang="zh-CN" b="0" dirty="0" err="1" smtClean="0">
                <a:latin typeface="+mj-lt"/>
                <a:cs typeface="Arial" panose="020B0604020202020204" pitchFamily="34" charset="0"/>
              </a:rPr>
              <a:t>TGaj</a:t>
            </a:r>
            <a:r>
              <a:rPr lang="en-US" altLang="zh-CN" b="0" dirty="0" smtClean="0">
                <a:latin typeface="+mj-lt"/>
                <a:cs typeface="Arial" panose="020B0604020202020204" pitchFamily="34" charset="0"/>
              </a:rPr>
              <a:t> Sponsor Ballot</a:t>
            </a: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t>Motion</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Planning for July 2017 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896544"/>
          </a:xfrm>
        </p:spPr>
        <p:txBody>
          <a:bodyPr/>
          <a:lstStyle/>
          <a:p>
            <a:pPr>
              <a:lnSpc>
                <a:spcPct val="90000"/>
              </a:lnSpc>
            </a:pPr>
            <a:r>
              <a:rPr lang="en-US" altLang="zh-CN" sz="2400" dirty="0" smtClean="0"/>
              <a:t>Tuesday, May 9, 2017 8:00 – 10:00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for March meeting and April </a:t>
            </a:r>
            <a:r>
              <a:rPr lang="en-US" altLang="zh-CN" sz="2000" dirty="0" err="1" smtClean="0"/>
              <a:t>telecon</a:t>
            </a:r>
            <a:endParaRPr lang="en-US" altLang="zh-CN" sz="2000" dirty="0" smtClean="0"/>
          </a:p>
          <a:p>
            <a:pPr lvl="2">
              <a:lnSpc>
                <a:spcPct val="90000"/>
              </a:lnSpc>
            </a:pPr>
            <a:r>
              <a:rPr lang="en-US" altLang="zh-CN" sz="1800" dirty="0" smtClean="0">
                <a:solidFill>
                  <a:srgbClr val="000000"/>
                </a:solidFill>
              </a:rPr>
              <a:t>11-17/518r0 - </a:t>
            </a:r>
            <a:r>
              <a:rPr lang="en-US" altLang="zh-CN" sz="1800" dirty="0" err="1" smtClean="0">
                <a:solidFill>
                  <a:srgbClr val="000000"/>
                </a:solidFill>
              </a:rPr>
              <a:t>TGaj</a:t>
            </a:r>
            <a:r>
              <a:rPr lang="en-US" altLang="zh-CN" sz="1800" dirty="0" smtClean="0">
                <a:solidFill>
                  <a:srgbClr val="000000"/>
                </a:solidFill>
              </a:rPr>
              <a:t> meeting minutes for March session,  Vancouver Canada </a:t>
            </a:r>
          </a:p>
          <a:p>
            <a:pPr lvl="2">
              <a:lnSpc>
                <a:spcPct val="90000"/>
              </a:lnSpc>
            </a:pPr>
            <a:r>
              <a:rPr lang="en-US" altLang="zh-CN" sz="1800" dirty="0" smtClean="0">
                <a:solidFill>
                  <a:srgbClr val="000000"/>
                </a:solidFill>
              </a:rPr>
              <a:t>11-17/0623r0 - </a:t>
            </a:r>
            <a:r>
              <a:rPr lang="en-US" altLang="zh-CN" sz="1800" dirty="0" err="1" smtClean="0">
                <a:solidFill>
                  <a:srgbClr val="000000"/>
                </a:solidFill>
              </a:rPr>
              <a:t>TGaj</a:t>
            </a:r>
            <a:r>
              <a:rPr lang="en-US" altLang="zh-CN" sz="1800" dirty="0" smtClean="0">
                <a:solidFill>
                  <a:srgbClr val="000000"/>
                </a:solidFill>
              </a:rPr>
              <a:t> meeting minutes for April </a:t>
            </a:r>
            <a:r>
              <a:rPr lang="en-US" altLang="zh-CN" sz="1800" dirty="0" smtClean="0">
                <a:solidFill>
                  <a:srgbClr val="000000"/>
                </a:solidFill>
              </a:rPr>
              <a:t>27</a:t>
            </a:r>
            <a:r>
              <a:rPr lang="en-US" altLang="zh-CN" sz="1800" baseline="30000" dirty="0" smtClean="0">
                <a:solidFill>
                  <a:srgbClr val="000000"/>
                </a:solidFill>
              </a:rPr>
              <a:t>th</a:t>
            </a:r>
            <a:r>
              <a:rPr lang="en-US" altLang="zh-CN" sz="1800" dirty="0" smtClean="0">
                <a:solidFill>
                  <a:srgbClr val="000000"/>
                </a:solidFill>
              </a:rPr>
              <a:t> conference </a:t>
            </a:r>
            <a:r>
              <a:rPr lang="en-US" altLang="zh-CN" sz="1800" dirty="0" smtClean="0">
                <a:solidFill>
                  <a:srgbClr val="000000"/>
                </a:solidFill>
              </a:rPr>
              <a:t>call</a:t>
            </a:r>
          </a:p>
          <a:p>
            <a:pPr lvl="1"/>
            <a:r>
              <a:rPr lang="en-US" altLang="zh-CN" sz="2000" dirty="0" smtClean="0">
                <a:solidFill>
                  <a:srgbClr val="000000"/>
                </a:solidFill>
              </a:rPr>
              <a:t>11-17/0624r0 </a:t>
            </a:r>
            <a:r>
              <a:rPr lang="en-US" altLang="zh-CN" sz="2000" dirty="0" smtClean="0">
                <a:solidFill>
                  <a:srgbClr val="000000"/>
                </a:solidFill>
              </a:rPr>
              <a:t>- </a:t>
            </a:r>
            <a:r>
              <a:rPr lang="en-US" altLang="zh-CN" sz="2000" dirty="0" err="1" smtClean="0"/>
              <a:t>TGaj</a:t>
            </a:r>
            <a:r>
              <a:rPr lang="en-US" altLang="zh-CN" sz="2000" dirty="0" smtClean="0"/>
              <a:t> </a:t>
            </a:r>
            <a:r>
              <a:rPr lang="en-US" altLang="zh-CN" sz="2000" dirty="0" smtClean="0"/>
              <a:t>Editor Report for </a:t>
            </a:r>
            <a:r>
              <a:rPr lang="en-US" altLang="zh-CN" sz="2000" dirty="0" err="1" smtClean="0"/>
              <a:t>TGaj</a:t>
            </a:r>
            <a:r>
              <a:rPr lang="en-US" altLang="zh-CN" sz="2000" dirty="0" smtClean="0"/>
              <a:t> initial SB</a:t>
            </a:r>
          </a:p>
          <a:p>
            <a:pPr lvl="1"/>
            <a:r>
              <a:rPr lang="en-US" altLang="zh-CN" sz="2000" dirty="0" smtClean="0">
                <a:solidFill>
                  <a:srgbClr val="000000"/>
                </a:solidFill>
              </a:rPr>
              <a:t>11-17/0613r2 </a:t>
            </a:r>
            <a:r>
              <a:rPr lang="en-US" altLang="zh-CN" sz="2000" dirty="0" smtClean="0">
                <a:solidFill>
                  <a:srgbClr val="000000"/>
                </a:solidFill>
              </a:rPr>
              <a:t>- </a:t>
            </a:r>
            <a:r>
              <a:rPr lang="en-US" sz="2000" dirty="0" err="1" smtClean="0"/>
              <a:t>TGaj</a:t>
            </a:r>
            <a:r>
              <a:rPr lang="en-US" sz="2000" dirty="0" smtClean="0"/>
              <a:t> </a:t>
            </a:r>
            <a:r>
              <a:rPr lang="en-US" sz="2000" dirty="0" smtClean="0"/>
              <a:t>comments database for </a:t>
            </a:r>
            <a:r>
              <a:rPr lang="en-US" sz="2000" dirty="0" err="1" smtClean="0"/>
              <a:t>TGaj</a:t>
            </a:r>
            <a:r>
              <a:rPr lang="en-US" sz="2000" dirty="0" smtClean="0"/>
              <a:t> initial SB</a:t>
            </a:r>
          </a:p>
          <a:p>
            <a:pPr lvl="1">
              <a:lnSpc>
                <a:spcPct val="90000"/>
              </a:lnSpc>
            </a:pPr>
            <a:r>
              <a:rPr lang="en-US" sz="2000" dirty="0" smtClean="0"/>
              <a:t>Resolution for comments received from </a:t>
            </a:r>
            <a:r>
              <a:rPr lang="en-US" sz="2000" dirty="0" smtClean="0"/>
              <a:t>initial sponsor </a:t>
            </a:r>
            <a:r>
              <a:rPr lang="en-US" sz="2000" dirty="0" smtClean="0"/>
              <a:t>ballot</a:t>
            </a:r>
          </a:p>
          <a:p>
            <a:pPr lvl="2">
              <a:lnSpc>
                <a:spcPct val="90000"/>
              </a:lnSpc>
            </a:pPr>
            <a:r>
              <a:rPr lang="en-US" sz="1800" dirty="0" smtClean="0"/>
              <a:t>11-17/0789r0 - Proposed </a:t>
            </a:r>
            <a:r>
              <a:rPr lang="en-US" sz="1800" dirty="0" smtClean="0"/>
              <a:t>resolution to CID 803, 806-807, 809-810, 811, 813-814, 818-819, 826, 828, 833-836, 846-847, 861-864, 866-868 and 870-875 from Initial Sponsor </a:t>
            </a:r>
            <a:r>
              <a:rPr lang="en-US" sz="1800" dirty="0" smtClean="0"/>
              <a:t>Ballot</a:t>
            </a:r>
          </a:p>
          <a:p>
            <a:pPr lvl="2">
              <a:lnSpc>
                <a:spcPct val="90000"/>
              </a:lnSpc>
            </a:pPr>
            <a:r>
              <a:rPr lang="en-US" sz="1800" dirty="0" smtClean="0">
                <a:solidFill>
                  <a:srgbClr val="000000"/>
                </a:solidFill>
              </a:rPr>
              <a:t>11-17/0622r2 - </a:t>
            </a:r>
            <a:r>
              <a:rPr lang="en-US" sz="1800" dirty="0" smtClean="0"/>
              <a:t>Proposed </a:t>
            </a:r>
            <a:r>
              <a:rPr lang="en-US" sz="1800" dirty="0" smtClean="0"/>
              <a:t>Resolution to CID 801, 802, 804, 805, 808, 812, 815-817, 820-825, 827, 829-832, 837, and 851 on </a:t>
            </a:r>
            <a:r>
              <a:rPr lang="en-US" sz="1800" dirty="0" err="1" smtClean="0"/>
              <a:t>TGaj</a:t>
            </a:r>
            <a:r>
              <a:rPr lang="en-US" sz="1800" dirty="0" smtClean="0"/>
              <a:t> </a:t>
            </a:r>
            <a:r>
              <a:rPr lang="en-US" sz="1800" dirty="0" smtClean="0"/>
              <a:t>D5.0</a:t>
            </a:r>
            <a:endParaRPr lang="en-US" altLang="zh-CN" sz="1800" dirty="0" smtClean="0">
              <a:solidFill>
                <a:srgbClr val="00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123128</TotalTime>
  <Words>1308</Words>
  <Application>Microsoft Office PowerPoint</Application>
  <PresentationFormat>全屏显示(4:3)</PresentationFormat>
  <Paragraphs>220</Paragraphs>
  <Slides>14</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16"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IEEE 802.11aj Agenda for the Week</vt:lpstr>
      <vt:lpstr>Approve the meeting minutes</vt:lpstr>
      <vt:lpstr>Official Time Line for 802.11aj  (Updated in March 2017)</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3732</cp:revision>
  <cp:lastPrinted>1998-02-10T13:28:06Z</cp:lastPrinted>
  <dcterms:created xsi:type="dcterms:W3CDTF">2007-04-17T18:10:23Z</dcterms:created>
  <dcterms:modified xsi:type="dcterms:W3CDTF">2017-05-08T12:15:06Z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