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29" r:id="rId5"/>
    <p:sldId id="419" r:id="rId6"/>
    <p:sldId id="405" r:id="rId7"/>
    <p:sldId id="424" r:id="rId8"/>
    <p:sldId id="427" r:id="rId9"/>
    <p:sldId id="371" r:id="rId10"/>
    <p:sldId id="407" r:id="rId11"/>
    <p:sldId id="409" r:id="rId12"/>
    <p:sldId id="428" r:id="rId13"/>
    <p:sldId id="372" r:id="rId14"/>
    <p:sldId id="373" r:id="rId15"/>
    <p:sldId id="378" r:id="rId16"/>
    <p:sldId id="374" r:id="rId17"/>
    <p:sldId id="422" r:id="rId18"/>
    <p:sldId id="397" r:id="rId19"/>
    <p:sldId id="398" r:id="rId20"/>
    <p:sldId id="379" r:id="rId21"/>
    <p:sldId id="383" r:id="rId22"/>
    <p:sldId id="381" r:id="rId23"/>
    <p:sldId id="395" r:id="rId24"/>
    <p:sldId id="393" r:id="rId25"/>
    <p:sldId id="420" r:id="rId26"/>
    <p:sldId id="403" r:id="rId27"/>
    <p:sldId id="394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00FF"/>
    <a:srgbClr val="00CC99"/>
    <a:srgbClr val="FFFFCC"/>
    <a:srgbClr val="FF97DA"/>
    <a:srgbClr val="99FF66"/>
    <a:srgbClr val="99CCFF"/>
    <a:srgbClr val="85FFE0"/>
    <a:srgbClr val="FFCC00"/>
    <a:srgbClr val="86A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93" autoAdjust="0"/>
  </p:normalViewPr>
  <p:slideViewPr>
    <p:cSldViewPr>
      <p:cViewPr varScale="1">
        <p:scale>
          <a:sx n="61" d="100"/>
          <a:sy n="61" d="100"/>
        </p:scale>
        <p:origin x="5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802.11-16/1066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802.11-16/1066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 2016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55602"/>
            <a:ext cx="32830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802.11-17/0537r0</a:t>
            </a:r>
          </a:p>
          <a:p>
            <a:pPr lvl="4" algn="r">
              <a:defRPr/>
            </a:pP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4-0000-draft-ls-to-3gpp-ran1-for-pded-ad-hoc.docx" TargetMode="External"/><Relationship Id="rId2" Type="http://schemas.openxmlformats.org/officeDocument/2006/relationships/hyperlink" Target="https://mentor.ieee.org/802.11/dcn/17/11-17-0272-03-00lc-liaison-statement-for-lc-stakeholder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7/ec-17-0065-00-00EC-802-to-3gpp-ran-ran1-liaison-statement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7-0538" TargetMode="External"/><Relationship Id="rId3" Type="http://schemas.openxmlformats.org/officeDocument/2006/relationships/hyperlink" Target="https://mentor.ieee.org/802.11/dcn/11-17-0537" TargetMode="External"/><Relationship Id="rId7" Type="http://schemas.openxmlformats.org/officeDocument/2006/relationships/hyperlink" Target="https://mentor.ieee.org/802.11/dcn/11-17-0256" TargetMode="External"/><Relationship Id="rId2" Type="http://schemas.openxmlformats.org/officeDocument/2006/relationships/hyperlink" Target="https://mentor.ieee.org/802.11/dcn/11-17-053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7-0561" TargetMode="External"/><Relationship Id="rId11" Type="http://schemas.openxmlformats.org/officeDocument/2006/relationships/hyperlink" Target="https://mentor.ieee.org/802.11/dcn/11-17-0339" TargetMode="External"/><Relationship Id="rId5" Type="http://schemas.openxmlformats.org/officeDocument/2006/relationships/hyperlink" Target="https://mentor.ieee.org/802.11/dcn/11-17-0566" TargetMode="External"/><Relationship Id="rId10" Type="http://schemas.openxmlformats.org/officeDocument/2006/relationships/hyperlink" Target="https://mentor.ieee.org/802.11/dcn/11-17-0563" TargetMode="External"/><Relationship Id="rId4" Type="http://schemas.openxmlformats.org/officeDocument/2006/relationships/hyperlink" Target="https://mentor.ieee.org/802.11/dcn/11-17-0560" TargetMode="External"/><Relationship Id="rId9" Type="http://schemas.openxmlformats.org/officeDocument/2006/relationships/hyperlink" Target="https://mentor.ieee.org/802.11/dcn/11-17-0562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May 2017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2017-05-07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392178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" name="Document" r:id="rId4" imgW="8268548" imgH="2779627" progId="Word.Document.8">
                  <p:embed/>
                </p:oleObj>
              </mc:Choice>
              <mc:Fallback>
                <p:oleObj name="Document" r:id="rId4" imgW="8268548" imgH="277962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514599"/>
            <a:ext cx="7758112" cy="3960813"/>
          </a:xfrm>
        </p:spPr>
        <p:txBody>
          <a:bodyPr/>
          <a:lstStyle/>
          <a:p>
            <a:r>
              <a:rPr lang="en-GB" altLang="en-US" sz="2800" dirty="0" smtClean="0"/>
              <a:t>The EC Approved</a:t>
            </a:r>
          </a:p>
          <a:p>
            <a:pPr lvl="1"/>
            <a:r>
              <a:rPr lang="en-GB" altLang="en-US" dirty="0" smtClean="0"/>
              <a:t>P802.11ak Conditional sponsor ballot</a:t>
            </a:r>
          </a:p>
          <a:p>
            <a:pPr lvl="1"/>
            <a:r>
              <a:rPr lang="en-GB" altLang="en-US" dirty="0" smtClean="0"/>
              <a:t>P802.11aj Unconditional sponsor ballot</a:t>
            </a:r>
          </a:p>
          <a:p>
            <a:pPr lvl="1"/>
            <a:r>
              <a:rPr lang="en-GB" altLang="en-US" dirty="0" smtClean="0"/>
              <a:t>P802.11 revision PAR</a:t>
            </a:r>
          </a:p>
          <a:p>
            <a:pPr lvl="1"/>
            <a:r>
              <a:rPr lang="en-GB" altLang="en-US" dirty="0" smtClean="0"/>
              <a:t>802 liaison to RAN/RAN1/RAN4 from PDED (11-17/292r4)</a:t>
            </a:r>
          </a:p>
          <a:p>
            <a:r>
              <a:rPr lang="en-GB" altLang="en-US" dirty="0" smtClean="0"/>
              <a:t>The SASB approved</a:t>
            </a:r>
          </a:p>
          <a:p>
            <a:pPr lvl="1"/>
            <a:r>
              <a:rPr lang="en-GB" altLang="en-US" dirty="0" smtClean="0"/>
              <a:t>P802.11 revision PAR</a:t>
            </a:r>
          </a:p>
          <a:p>
            <a:pPr marL="0" indent="0">
              <a:buNone/>
            </a:pPr>
            <a:endParaRPr lang="en-GB" altLang="en-US" sz="28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M3.10 802 EC and IEEE-SA Standards Board </a:t>
            </a:r>
            <a:r>
              <a:rPr lang="en-GB" altLang="en-US" dirty="0" smtClean="0"/>
              <a:t>decisions - continued</a:t>
            </a:r>
            <a:endParaRPr lang="en-GB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529759" y="1703295"/>
            <a:ext cx="7910512" cy="4875212"/>
          </a:xfrm>
        </p:spPr>
        <p:txBody>
          <a:bodyPr/>
          <a:lstStyle/>
          <a:p>
            <a:r>
              <a:rPr lang="en-GB" altLang="en-US" dirty="0" smtClean="0"/>
              <a:t>The </a:t>
            </a:r>
            <a:r>
              <a:rPr lang="en-GB" altLang="en-US" dirty="0" smtClean="0"/>
              <a:t>SASB resolved</a:t>
            </a:r>
          </a:p>
          <a:p>
            <a:pPr marL="457200" lvl="1" indent="0">
              <a:buNone/>
            </a:pPr>
            <a:r>
              <a:rPr lang="en-GB" altLang="en-US" sz="2200" dirty="0" smtClean="0"/>
              <a:t>“</a:t>
            </a:r>
            <a:r>
              <a:rPr lang="en-GB" sz="2200" i="1" dirty="0"/>
              <a:t>In regards to P802.11ax, the SASB concluded that the measures are effective, SASB oversight will continue, and notes that a </a:t>
            </a:r>
            <a:r>
              <a:rPr lang="en-GB" sz="2200" i="1" dirty="0" err="1"/>
              <a:t>ProCom</a:t>
            </a:r>
            <a:r>
              <a:rPr lang="en-GB" sz="2200" i="1" dirty="0"/>
              <a:t> Ad Hoc was formed to determine whether changes are needed in IEEE-SA policies and procedures regarding dominance</a:t>
            </a:r>
            <a:r>
              <a:rPr lang="en-GB" altLang="en-US" sz="2200" dirty="0" smtClean="0"/>
              <a:t>”</a:t>
            </a:r>
            <a:endParaRPr lang="en-GB" altLang="en-US" sz="2200" dirty="0" smtClean="0"/>
          </a:p>
          <a:p>
            <a:r>
              <a:rPr lang="en-GB" altLang="en-US" dirty="0" smtClean="0"/>
              <a:t>The Procedures Committee (</a:t>
            </a:r>
            <a:r>
              <a:rPr lang="en-GB" altLang="en-US" dirty="0" err="1" smtClean="0"/>
              <a:t>ProCom</a:t>
            </a:r>
            <a:r>
              <a:rPr lang="en-GB" altLang="en-US" dirty="0" smtClean="0"/>
              <a:t>) of the SASB also formed an ad-hoc (“</a:t>
            </a:r>
            <a:r>
              <a:rPr lang="en-GB" altLang="en-US" dirty="0" err="1" smtClean="0"/>
              <a:t>ProCom</a:t>
            </a:r>
            <a:r>
              <a:rPr lang="en-GB" altLang="en-US" dirty="0" smtClean="0"/>
              <a:t> ad-hoc on Interest Groups”), following a presentation by Andrew Myles </a:t>
            </a:r>
          </a:p>
          <a:p>
            <a:pPr lvl="1"/>
            <a:r>
              <a:rPr lang="en-GB" altLang="en-US" dirty="0" smtClean="0"/>
              <a:t>19</a:t>
            </a:r>
            <a:r>
              <a:rPr lang="en-GB" altLang="en-US" dirty="0" smtClean="0"/>
              <a:t> members,  including Dorothy Stanley,  Andrew Myles, Glenn Parsons</a:t>
            </a:r>
          </a:p>
          <a:p>
            <a:pPr lvl="1"/>
            <a:r>
              <a:rPr lang="en-GB" altLang="en-US" dirty="0" smtClean="0"/>
              <a:t>The presentation from Andrew Myles was triggered by the 802.11ax dominance remedy.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789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953999"/>
              </p:ext>
            </p:extLst>
          </p:nvPr>
        </p:nvGraphicFramePr>
        <p:xfrm>
          <a:off x="1066800" y="1828800"/>
          <a:ext cx="7391400" cy="3973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TIG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737551"/>
              </p:ext>
            </p:extLst>
          </p:nvPr>
        </p:nvGraphicFramePr>
        <p:xfrm>
          <a:off x="571500" y="810240"/>
          <a:ext cx="8077200" cy="5133870"/>
        </p:xfrm>
        <a:graphic>
          <a:graphicData uri="http://schemas.openxmlformats.org/drawingml/2006/table">
            <a:tbl>
              <a:tblPr/>
              <a:tblGrid>
                <a:gridCol w="949991"/>
                <a:gridCol w="2179924"/>
                <a:gridCol w="4947285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TIG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608224"/>
              </p:ext>
            </p:extLst>
          </p:nvPr>
        </p:nvGraphicFramePr>
        <p:xfrm>
          <a:off x="851592" y="1335055"/>
          <a:ext cx="5384800" cy="448139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Robert Stacey</a:t>
            </a:r>
          </a:p>
          <a:p>
            <a:pPr>
              <a:defRPr/>
            </a:pPr>
            <a:r>
              <a:rPr lang="en-US" sz="2600" dirty="0" smtClean="0"/>
              <a:t>WG Technical Editors – Robert Stacey,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877054" y="773995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2186817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Changed since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054013"/>
              </p:ext>
            </p:extLst>
          </p:nvPr>
        </p:nvGraphicFramePr>
        <p:xfrm>
          <a:off x="152400" y="1442824"/>
          <a:ext cx="8688308" cy="4637119"/>
        </p:xfrm>
        <a:graphic>
          <a:graphicData uri="http://schemas.openxmlformats.org/drawingml/2006/table">
            <a:tbl>
              <a:tblPr/>
              <a:tblGrid>
                <a:gridCol w="497001"/>
                <a:gridCol w="681075"/>
                <a:gridCol w="2022324"/>
                <a:gridCol w="1923474"/>
                <a:gridCol w="1930735"/>
                <a:gridCol w="1633699"/>
              </a:tblGrid>
              <a:tr h="37645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Roger Marks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 (TBC)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7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2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ALDANA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  <a:b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</a:b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</a:t>
                      </a:r>
                      <a:r>
                        <a:rPr kumimoji="0" lang="en-US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Serafimovski</a:t>
                      </a: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1199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IEEE 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-1397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72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b="1" dirty="0" err="1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  <a:endParaRPr lang="en-US" sz="105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b="1" dirty="0" err="1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  <a:endParaRPr lang="en-US" sz="11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1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1903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-452207" y="4593851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304800" y="686091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304800" y="3490859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6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2251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2012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  <a:endParaRPr lang="en-US" sz="1000" b="1" dirty="0"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b="1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4897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260563" y="733393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2007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b="1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b="1" dirty="0" smtClean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  <a:endPara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endParaRPr>
            </a:p>
            <a:p>
              <a:pPr algn="ctr">
                <a:defRPr/>
              </a:pPr>
              <a:r>
                <a:rPr lang="en-US" sz="1000" b="1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6610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935063" y="733393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54 </a:t>
              </a:r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  <a:endParaRPr lang="en-US" sz="1000" b="1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  <a:p>
              <a:pPr algn="ctr"/>
              <a:r>
                <a:rPr lang="en-US" sz="1000" b="1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b="1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7877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8310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7770616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235303" y="5957522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6308632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4955270" y="2226582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5005407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4946575" y="2914423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7770616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71470" y="2458281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2657475" y="3097211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6299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1554049" y="3353592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Light </a:t>
            </a:r>
            <a:r>
              <a:rPr lang="en-US" sz="1100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Comms</a:t>
            </a:r>
            <a:endParaRPr lang="en-US" sz="1100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(LC) TIG</a:t>
            </a: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6706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2680912" y="1708168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99146"/>
              </p:ext>
            </p:extLst>
          </p:nvPr>
        </p:nvGraphicFramePr>
        <p:xfrm>
          <a:off x="61840" y="2438400"/>
          <a:ext cx="9103425" cy="19747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Ballot</a:t>
                      </a:r>
                      <a:r>
                        <a:rPr lang="en-GB" sz="2000" b="1" baseline="0" dirty="0" smtClean="0">
                          <a:latin typeface="Arial Narrow" panose="020B0606020202030204" pitchFamily="34" charset="0"/>
                        </a:rPr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TGay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03-21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553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May 2017.</a:t>
            </a:r>
          </a:p>
          <a:p>
            <a:r>
              <a:rPr lang="en-GB" sz="2800" b="0" dirty="0" smtClean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2017-01-12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49186" y="4040525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339983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118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22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944132"/>
              </p:ext>
            </p:extLst>
          </p:nvPr>
        </p:nvGraphicFramePr>
        <p:xfrm>
          <a:off x="538163" y="1676400"/>
          <a:ext cx="8148637" cy="4434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26" name="Binary Worksheet" r:id="rId4" imgW="8134518" imgH="4409975" progId="Excel.SheetBinaryMacroEnabled.12">
                  <p:embed/>
                </p:oleObj>
              </mc:Choice>
              <mc:Fallback>
                <p:oleObj name="Binary Worksheet" r:id="rId4" imgW="8134518" imgH="4409975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1676400"/>
                        <a:ext cx="8148637" cy="44340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57287"/>
            <a:ext cx="3458324" cy="53181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2740" y="1157287"/>
            <a:ext cx="4982659" cy="5268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519" y="838200"/>
            <a:ext cx="7541406" cy="54807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19200"/>
            <a:ext cx="8534400" cy="518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498179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80411"/>
              </p:ext>
            </p:extLst>
          </p:nvPr>
        </p:nvGraphicFramePr>
        <p:xfrm>
          <a:off x="152400" y="1250950"/>
          <a:ext cx="8582025" cy="515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8" name="Worksheet" r:id="rId3" imgW="7934385" imgH="4771940" progId="Excel.Sheet.12">
                  <p:embed/>
                </p:oleObj>
              </mc:Choice>
              <mc:Fallback>
                <p:oleObj name="Worksheet" r:id="rId3" imgW="7934385" imgH="477194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50950"/>
                        <a:ext cx="8582025" cy="5157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Introductions – Sponsor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gratefully acknowledge ETRI who have sponsored this meeting.</a:t>
            </a:r>
          </a:p>
          <a:p>
            <a:r>
              <a:rPr lang="en-GB" dirty="0" smtClean="0"/>
              <a:t>We also recognize and thank the following individuals for their help setting the meeting up:</a:t>
            </a:r>
          </a:p>
          <a:p>
            <a:pPr lvl="1"/>
            <a:r>
              <a:rPr lang="en-GB" dirty="0" err="1" smtClean="0"/>
              <a:t>Byung</a:t>
            </a:r>
            <a:r>
              <a:rPr lang="en-GB" dirty="0" smtClean="0"/>
              <a:t>-Jae </a:t>
            </a:r>
            <a:r>
              <a:rPr lang="en-GB" dirty="0" err="1" smtClean="0"/>
              <a:t>Kwak</a:t>
            </a:r>
            <a:endParaRPr lang="en-GB" dirty="0" smtClean="0"/>
          </a:p>
          <a:p>
            <a:pPr lvl="1"/>
            <a:r>
              <a:rPr lang="en-GB" dirty="0"/>
              <a:t>Jae </a:t>
            </a:r>
            <a:r>
              <a:rPr lang="en-GB" dirty="0" err="1" smtClean="0"/>
              <a:t>Seung</a:t>
            </a:r>
            <a:r>
              <a:rPr lang="en-GB" dirty="0" smtClean="0"/>
              <a:t> Lee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76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GB" smtClean="0"/>
              <a:t>M1.3 Meeting </a:t>
            </a:r>
            <a:r>
              <a:rPr lang="en-GB" dirty="0" smtClean="0"/>
              <a:t>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51727"/>
            <a:ext cx="7772400" cy="4114800"/>
          </a:xfrm>
        </p:spPr>
        <p:txBody>
          <a:bodyPr/>
          <a:lstStyle/>
          <a:p>
            <a:pPr lvl="0"/>
            <a:r>
              <a:rPr lang="en-GB" sz="2000" dirty="0"/>
              <a:t>Photography or recording by permission only (December 2014 IEEE-SA Standards Board Ops Manual 5.3.3.2)</a:t>
            </a:r>
            <a:endParaRPr lang="en-GB" sz="1200" dirty="0"/>
          </a:p>
          <a:p>
            <a:pPr lvl="0"/>
            <a:r>
              <a:rPr lang="en-GB" sz="2000" dirty="0"/>
              <a:t>Press (i.e., anyone reporting publicly on this meeting) are to announce their presence (December </a:t>
            </a:r>
            <a:r>
              <a:rPr lang="en-GB" sz="2000" dirty="0" smtClean="0"/>
              <a:t>2015 </a:t>
            </a:r>
            <a:r>
              <a:rPr lang="en-GB" sz="2000" dirty="0"/>
              <a:t>IEEE-SA Standards Board Ops Manual 5.3.3.3)</a:t>
            </a:r>
            <a:endParaRPr lang="en-GB" sz="1200" dirty="0"/>
          </a:p>
          <a:p>
            <a:pPr lvl="0"/>
            <a:r>
              <a:rPr lang="en-GB" sz="2000" dirty="0" smtClean="0"/>
              <a:t>Laptop speakers, cell phone / tablet </a:t>
            </a:r>
            <a:r>
              <a:rPr lang="en-GB" sz="2000" dirty="0"/>
              <a:t>ringers off</a:t>
            </a:r>
            <a:endParaRPr lang="en-GB" sz="1200" dirty="0"/>
          </a:p>
          <a:p>
            <a:pPr lvl="0"/>
            <a:r>
              <a:rPr lang="en-GB" sz="2000" dirty="0"/>
              <a:t>Wear your badges at all times in meeting areas</a:t>
            </a:r>
            <a:endParaRPr lang="en-GB" sz="1200" dirty="0"/>
          </a:p>
          <a:p>
            <a:pPr lvl="1"/>
            <a:r>
              <a:rPr lang="en-GB" sz="1800" dirty="0"/>
              <a:t>Help the hotel security staff improve the general security of the meeting rooms</a:t>
            </a:r>
            <a:endParaRPr lang="en-GB" sz="1200" dirty="0"/>
          </a:p>
          <a:p>
            <a:pPr lvl="1"/>
            <a:r>
              <a:rPr lang="en-GB" sz="1800" b="1" dirty="0" smtClean="0"/>
              <a:t>Laptops </a:t>
            </a:r>
            <a:r>
              <a:rPr lang="en-GB" sz="1800" b="1" dirty="0"/>
              <a:t>HAVE BEEN STOLEN </a:t>
            </a:r>
            <a:r>
              <a:rPr lang="en-GB" sz="1800" dirty="0"/>
              <a:t>at previous meetings </a:t>
            </a:r>
            <a:endParaRPr lang="en-GB" sz="1800" dirty="0" smtClean="0"/>
          </a:p>
          <a:p>
            <a:pPr lvl="1"/>
            <a:r>
              <a:rPr lang="en-GB" sz="1800" b="1" dirty="0" smtClean="0"/>
              <a:t>DO </a:t>
            </a:r>
            <a:r>
              <a:rPr lang="en-GB" sz="1800" b="1" dirty="0"/>
              <a:t>NOT </a:t>
            </a:r>
            <a:r>
              <a:rPr lang="en-GB" sz="1800" dirty="0"/>
              <a:t>assume that meeting areas are secure</a:t>
            </a:r>
            <a:endParaRPr lang="en-GB" sz="1200" dirty="0"/>
          </a:p>
          <a:p>
            <a:pPr lvl="0"/>
            <a:r>
              <a:rPr lang="en-GB" sz="2000" dirty="0"/>
              <a:t>Please observe proper decorum in meetings</a:t>
            </a:r>
            <a:endParaRPr lang="en-GB" sz="12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57200" y="1143000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effectLst/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4383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6609196" y="1064591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09599" y="1295400"/>
            <a:ext cx="7934325" cy="5029200"/>
          </a:xfrm>
        </p:spPr>
        <p:txBody>
          <a:bodyPr/>
          <a:lstStyle/>
          <a:p>
            <a:r>
              <a:rPr lang="en-GB" altLang="en-US" sz="2800" dirty="0" smtClean="0"/>
              <a:t>Outgoing from last session:</a:t>
            </a:r>
          </a:p>
          <a:p>
            <a:pPr lvl="1"/>
            <a:r>
              <a:rPr lang="en-GB" altLang="en-US" dirty="0" smtClean="0"/>
              <a:t>LC Stakeholder Liaison Statement: </a:t>
            </a:r>
            <a:r>
              <a:rPr lang="en-GB" altLang="en-US" dirty="0" smtClean="0">
                <a:hlinkClick r:id="rId2"/>
              </a:rPr>
              <a:t>11-17/0272r3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802 Liaison (from PDED): </a:t>
            </a:r>
            <a:r>
              <a:rPr lang="en-GB" altLang="en-US" dirty="0" smtClean="0">
                <a:hlinkClick r:id="rId3"/>
              </a:rPr>
              <a:t>11-17/292r4</a:t>
            </a:r>
            <a:r>
              <a:rPr lang="en-GB" altLang="en-US" dirty="0" smtClean="0"/>
              <a:t> became </a:t>
            </a:r>
            <a:r>
              <a:rPr lang="en-GB" altLang="en-US" dirty="0" smtClean="0">
                <a:hlinkClick r:id="rId4"/>
              </a:rPr>
              <a:t>ec-17/65r0</a:t>
            </a:r>
            <a:endParaRPr lang="en-GB" altLang="en-US" dirty="0" smtClean="0"/>
          </a:p>
          <a:p>
            <a:pPr lvl="1"/>
            <a:endParaRPr lang="en-GB" altLang="en-US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 2.4 Other project of interest – P1932.1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1524000"/>
            <a:ext cx="7772400" cy="4648200"/>
          </a:xfrm>
        </p:spPr>
        <p:txBody>
          <a:bodyPr/>
          <a:lstStyle/>
          <a:p>
            <a:r>
              <a:rPr lang="en-GB" dirty="0"/>
              <a:t>Title: </a:t>
            </a:r>
            <a:r>
              <a:rPr lang="en-GB" b="0" dirty="0"/>
              <a:t>Standard for Licensed/Unlicensed Spectrum Interoperability in Wireless Mobile </a:t>
            </a:r>
            <a:r>
              <a:rPr lang="en-GB" b="0" dirty="0" smtClean="0"/>
              <a:t>Networks</a:t>
            </a:r>
          </a:p>
          <a:p>
            <a:r>
              <a:rPr lang="en-GB" dirty="0" smtClean="0"/>
              <a:t>Scope</a:t>
            </a:r>
            <a:r>
              <a:rPr lang="en-GB" dirty="0"/>
              <a:t>: </a:t>
            </a:r>
            <a:r>
              <a:rPr lang="en-GB" b="0" dirty="0"/>
              <a:t>This standard defines a mechanism for communications among entities operating in licensed and unlicensed spectrum. The mechanism includes interoperation among MAC/PHY protocols designed for unlicensed and licensed spectrum operations and a controller for coordination among communicating entities</a:t>
            </a:r>
            <a:r>
              <a:rPr lang="en-GB" b="0" dirty="0" smtClean="0"/>
              <a:t>.</a:t>
            </a:r>
          </a:p>
          <a:p>
            <a:r>
              <a:rPr lang="en-GB" dirty="0" smtClean="0"/>
              <a:t>Need for Project</a:t>
            </a:r>
            <a:r>
              <a:rPr lang="en-GB" b="0" dirty="0" smtClean="0"/>
              <a:t>: </a:t>
            </a:r>
            <a:r>
              <a:rPr lang="en-GB" b="0" dirty="0"/>
              <a:t>This standard is needed to enable interoperability among devices designed for licensed and unlicensed frequency spectrum, including </a:t>
            </a:r>
            <a:r>
              <a:rPr lang="en-GB" b="0" dirty="0" err="1"/>
              <a:t>WiFi</a:t>
            </a:r>
            <a:r>
              <a:rPr lang="en-GB" b="0" dirty="0"/>
              <a:t> and LTE devices, which currently there is no such </a:t>
            </a:r>
            <a:r>
              <a:rPr lang="en-GB" b="0" dirty="0" smtClean="0"/>
              <a:t>mechanisms</a:t>
            </a:r>
          </a:p>
          <a:p>
            <a:endParaRPr lang="en-GB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89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 2.4 Other project of interest – P1932.1 (</a:t>
            </a:r>
            <a:r>
              <a:rPr lang="en-GB" dirty="0" err="1" smtClean="0"/>
              <a:t>cont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981200"/>
            <a:ext cx="7772400" cy="4114800"/>
          </a:xfrm>
        </p:spPr>
        <p:txBody>
          <a:bodyPr/>
          <a:lstStyle/>
          <a:p>
            <a:r>
              <a:rPr lang="en-GB" dirty="0" smtClean="0"/>
              <a:t>Additional </a:t>
            </a:r>
            <a:r>
              <a:rPr lang="en-GB" dirty="0"/>
              <a:t>Explanatory Notes: </a:t>
            </a:r>
            <a:r>
              <a:rPr lang="en-GB" b="0" dirty="0"/>
              <a:t>The introduction of CCA slot structure and alignment in LAA channel access in the 3GPP TSG RAN WG1 Meeting #82 document R1-154065 introduce an ECCA slot to align the CCA slots to a baseline CCA slot structure and to avoid being unsynchronized with OFDM symbol boundaries. However, this solution is provided for in-channel transmissions over unlicensed </a:t>
            </a:r>
            <a:r>
              <a:rPr lang="en-GB" b="0" dirty="0" smtClean="0"/>
              <a:t>and does </a:t>
            </a:r>
            <a:r>
              <a:rPr lang="en-GB" b="0" dirty="0"/>
              <a:t>not cover the multi-channel alignment problem.</a:t>
            </a:r>
          </a:p>
          <a:p>
            <a:r>
              <a:rPr lang="en-GB" dirty="0"/>
              <a:t>802.11 Chair has invited P1932.1 Chair to brief the WG on what they are doing</a:t>
            </a:r>
          </a:p>
          <a:p>
            <a:endParaRPr lang="en-GB" sz="18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10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76665" y="6475413"/>
            <a:ext cx="216726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911487"/>
              </p:ext>
            </p:extLst>
          </p:nvPr>
        </p:nvGraphicFramePr>
        <p:xfrm>
          <a:off x="696912" y="1828800"/>
          <a:ext cx="7847013" cy="3733802"/>
        </p:xfrm>
        <a:graphic>
          <a:graphicData uri="http://schemas.openxmlformats.org/drawingml/2006/table">
            <a:tbl>
              <a:tblPr/>
              <a:tblGrid>
                <a:gridCol w="2808288"/>
                <a:gridCol w="5038725"/>
              </a:tblGrid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https://mentor.ieee.org/802.11/dcn/11-17-0536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https://mentor.ieee.org/802.11/dcn/11-17-0537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https://mentor.ieee.org/802.11/dcn/11-17-0560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71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8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https://mentor.ieee.org/802.11/dcn/11-17-0566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71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8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https://mentor.ieee.org/802.11/dcn/11-17-0561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https://mentor.ieee.org/802.11/dcn/11-17-0256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https://mentor.ieee.org/802.11/dcn/11-17-0538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https://mentor.ieee.org/802.11/dcn/11-17-0562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https://mentor.ieee.org/802.11/dcn/11-17-0563</a:t>
                      </a:r>
                      <a:endParaRPr lang="en-US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3232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https://mentor.ieee.org/802.11/dcn/11-17-0339</a:t>
                      </a:r>
                      <a:endParaRPr lang="en-US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3733800"/>
          </a:xfrm>
        </p:spPr>
        <p:txBody>
          <a:bodyPr/>
          <a:lstStyle/>
          <a:p>
            <a:r>
              <a:rPr lang="en-GB" altLang="en-US" dirty="0" smtClean="0"/>
              <a:t>Reciprocal </a:t>
            </a:r>
            <a:r>
              <a:rPr lang="en-GB" altLang="en-US" dirty="0" smtClean="0"/>
              <a:t>credit is provided to 802.11 voters for attendance at:  802.18, 802.19, 802.24, 802.1**</a:t>
            </a:r>
          </a:p>
          <a:p>
            <a:pPr lvl="1"/>
            <a:r>
              <a:rPr lang="en-GB" altLang="en-US" dirty="0" smtClean="0"/>
              <a:t>Reciprocal credit for 802.1 is for 801.1Qbz, 802.1CF, 802E, 802c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 smtClean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2017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93571</TotalTime>
  <Words>1595</Words>
  <Application>Microsoft Office PowerPoint</Application>
  <PresentationFormat>On-screen Show (4:3)</PresentationFormat>
  <Paragraphs>517</Paragraphs>
  <Slides>26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MS PGothic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Worksheet</vt:lpstr>
      <vt:lpstr>802.11 Working Group Opening Report May 2017</vt:lpstr>
      <vt:lpstr>Introduction</vt:lpstr>
      <vt:lpstr>Introductions – Sponsor</vt:lpstr>
      <vt:lpstr>M1.3 Meeting Decorum</vt:lpstr>
      <vt:lpstr>M2.3.1 Summary of Liaisons</vt:lpstr>
      <vt:lpstr>M 2.4 Other project of interest – P1932.1</vt:lpstr>
      <vt:lpstr>M 2.4 Other project of interest – P1932.1 (cont)</vt:lpstr>
      <vt:lpstr>M3.1 802.11 Working Group Session Documents</vt:lpstr>
      <vt:lpstr>M3.2 Joint meetings and Reciprocal Credit</vt:lpstr>
      <vt:lpstr>M3.10 802 EC and IEEE-SA Standards Board decisions</vt:lpstr>
      <vt:lpstr>M3.10 802 EC and IEEE-SA Standards Board decisions - continued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AdrianX</cp:lastModifiedBy>
  <cp:revision>1811</cp:revision>
  <cp:lastPrinted>1998-02-10T13:28:06Z</cp:lastPrinted>
  <dcterms:created xsi:type="dcterms:W3CDTF">1998-02-10T13:07:52Z</dcterms:created>
  <dcterms:modified xsi:type="dcterms:W3CDTF">2017-05-07T11:44:00Z</dcterms:modified>
  <cp:category>Adrian Stephens, Intel Corporation</cp:category>
</cp:coreProperties>
</file>