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311" r:id="rId19"/>
    <p:sldId id="312" r:id="rId20"/>
    <p:sldId id="281" r:id="rId21"/>
    <p:sldId id="282" r:id="rId22"/>
    <p:sldId id="283" r:id="rId23"/>
    <p:sldId id="284" r:id="rId24"/>
    <p:sldId id="310" r:id="rId25"/>
    <p:sldId id="285" r:id="rId26"/>
    <p:sldId id="286" r:id="rId27"/>
    <p:sldId id="287" r:id="rId28"/>
    <p:sldId id="290" r:id="rId29"/>
    <p:sldId id="289" r:id="rId30"/>
    <p:sldId id="288" r:id="rId31"/>
    <p:sldId id="304" r:id="rId32"/>
    <p:sldId id="308" r:id="rId33"/>
    <p:sldId id="306" r:id="rId34"/>
    <p:sldId id="307" r:id="rId35"/>
    <p:sldId id="305" r:id="rId36"/>
    <p:sldId id="293" r:id="rId37"/>
    <p:sldId id="291" r:id="rId38"/>
    <p:sldId id="309" r:id="rId39"/>
    <p:sldId id="294" r:id="rId40"/>
    <p:sldId id="295" r:id="rId41"/>
    <p:sldId id="296" r:id="rId42"/>
    <p:sldId id="297" r:id="rId43"/>
    <p:sldId id="298" r:id="rId44"/>
    <p:sldId id="299" r:id="rId45"/>
    <p:sldId id="300" r:id="rId46"/>
    <p:sldId id="301" r:id="rId47"/>
    <p:sldId id="258" r:id="rId48"/>
    <p:sldId id="259" r:id="rId49"/>
    <p:sldId id="260" r:id="rId50"/>
    <p:sldId id="261" r:id="rId51"/>
    <p:sldId id="262" r:id="rId52"/>
    <p:sldId id="263" r:id="rId53"/>
    <p:sldId id="264"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280"/>
            <p14:sldId id="311"/>
            <p14:sldId id="312"/>
          </p14:sldIdLst>
        </p14:section>
        <p14:section name="Slot # 1" id="{A8BC1F47-3153-4394-9D00-B4D234301B74}">
          <p14:sldIdLst>
            <p14:sldId id="281"/>
            <p14:sldId id="282"/>
            <p14:sldId id="283"/>
            <p14:sldId id="284"/>
            <p14:sldId id="310"/>
            <p14:sldId id="285"/>
            <p14:sldId id="286"/>
            <p14:sldId id="287"/>
          </p14:sldIdLst>
        </p14:section>
        <p14:section name="Slot # 2" id="{5DEA695E-ACCD-4583-8C8C-713FC3EAA3F2}">
          <p14:sldIdLst>
            <p14:sldId id="290"/>
            <p14:sldId id="289"/>
            <p14:sldId id="288"/>
            <p14:sldId id="304"/>
            <p14:sldId id="308"/>
          </p14:sldIdLst>
        </p14:section>
        <p14:section name="Slot #3" id="{630C644C-9DFD-4620-9650-24BD26CEB6E3}">
          <p14:sldIdLst>
            <p14:sldId id="306"/>
            <p14:sldId id="307"/>
            <p14:sldId id="305"/>
            <p14:sldId id="293"/>
            <p14:sldId id="291"/>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71" d="100"/>
          <a:sy n="71" d="100"/>
        </p:scale>
        <p:origin x="1296"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47</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49</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802.11-17/0534r2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2017-05-08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17"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519593966"/>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smtClean="0"/>
              <a:t>Agenda setting for the week.</a:t>
            </a:r>
          </a:p>
          <a:p>
            <a:pPr algn="just">
              <a:spcBef>
                <a:spcPct val="20000"/>
              </a:spcBef>
              <a:buFontTx/>
              <a:buChar char="•"/>
            </a:pPr>
            <a:r>
              <a:rPr lang="en-US" altLang="en-US" sz="1800" b="0" dirty="0" smtClean="0"/>
              <a:t>Approve </a:t>
            </a:r>
            <a:r>
              <a:rPr lang="en-US" altLang="en-US" sz="1800" b="0" dirty="0"/>
              <a:t>previous meeting minutes </a:t>
            </a:r>
            <a:r>
              <a:rPr lang="en-US" altLang="en-US" sz="1800" b="0" dirty="0" smtClean="0"/>
              <a:t>(11-17-577).  </a:t>
            </a:r>
          </a:p>
          <a:p>
            <a:pPr algn="just">
              <a:spcBef>
                <a:spcPct val="20000"/>
              </a:spcBef>
              <a:buFontTx/>
              <a:buChar char="•"/>
            </a:pPr>
            <a:r>
              <a:rPr lang="en-US" altLang="en-US" sz="1800" b="0" dirty="0" smtClean="0"/>
              <a:t>Approve </a:t>
            </a:r>
            <a:r>
              <a:rPr lang="en-US" altLang="en-US" sz="1800" b="0" dirty="0" err="1" smtClean="0"/>
              <a:t>telecon</a:t>
            </a:r>
            <a:r>
              <a:rPr lang="en-US" altLang="en-US" sz="1800" b="0" dirty="0" smtClean="0"/>
              <a:t> minutes (11-17-610)</a:t>
            </a:r>
            <a:endParaRPr lang="en-US" altLang="en-US" sz="1800" b="0" dirty="0"/>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Submissions towards FRD text. </a:t>
            </a:r>
          </a:p>
          <a:p>
            <a:pPr lvl="1" algn="just">
              <a:spcBef>
                <a:spcPct val="20000"/>
              </a:spcBef>
              <a:buFontTx/>
              <a:buChar char="•"/>
            </a:pPr>
            <a:r>
              <a:rPr lang="en-US" altLang="en-US" sz="1600" dirty="0"/>
              <a:t>Submissions towards SRD text.</a:t>
            </a:r>
          </a:p>
          <a:p>
            <a:pPr lvl="1" algn="just">
              <a:spcBef>
                <a:spcPct val="20000"/>
              </a:spcBef>
              <a:buFontTx/>
              <a:buChar char="•"/>
            </a:pPr>
            <a:r>
              <a:rPr lang="en-US" altLang="en-US" sz="1600" dirty="0"/>
              <a:t>Supportive technical submissions to inform the TG.</a:t>
            </a:r>
          </a:p>
          <a:p>
            <a:pPr algn="just">
              <a:spcBef>
                <a:spcPct val="20000"/>
              </a:spcBef>
              <a:buFontTx/>
              <a:buChar char="•"/>
            </a:pPr>
            <a:r>
              <a:rPr lang="en-US" altLang="en-US" sz="1800" b="0" dirty="0" smtClean="0"/>
              <a:t>Review program </a:t>
            </a:r>
            <a:r>
              <a:rPr lang="en-US" altLang="en-US" sz="1800" b="0" dirty="0" smtClean="0"/>
              <a:t>timelines and consider FRD freeze.</a:t>
            </a:r>
            <a:endParaRPr lang="en-US" altLang="en-US" sz="1800" b="0" dirty="0" smtClean="0"/>
          </a:p>
          <a:p>
            <a:pPr algn="just">
              <a:spcBef>
                <a:spcPct val="20000"/>
              </a:spcBef>
              <a:buFontTx/>
              <a:buChar char="•"/>
            </a:pPr>
            <a:r>
              <a:rPr lang="en-US" altLang="en-US" sz="1800" b="0" dirty="0" smtClean="0"/>
              <a:t>Schedule </a:t>
            </a:r>
            <a:r>
              <a:rPr lang="en-US" altLang="en-US" sz="1800" b="0" dirty="0"/>
              <a:t>teleconference times as needed.</a:t>
            </a:r>
          </a:p>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386084640"/>
              </p:ext>
            </p:extLst>
          </p:nvPr>
        </p:nvGraphicFramePr>
        <p:xfrm>
          <a:off x="380206" y="1484784"/>
          <a:ext cx="8458200" cy="4046696"/>
        </p:xfrm>
        <a:graphic>
          <a:graphicData uri="http://schemas.openxmlformats.org/drawingml/2006/table">
            <a:tbl>
              <a:tblPr firstRow="1" bandRow="1">
                <a:tableStyleId>{21E4AEA4-8DFA-4A89-87EB-49C32662AFE0}</a:tableStyleId>
              </a:tblPr>
              <a:tblGrid>
                <a:gridCol w="1095450"/>
                <a:gridCol w="1944216"/>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r>
                        <a:rPr lang="en-US" sz="1600" dirty="0" smtClean="0"/>
                        <a:t>11-17-534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March 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11-17-577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Carlos Aldana</a:t>
                      </a:r>
                    </a:p>
                  </a:txBody>
                  <a:tcPr marT="45712" marB="45712"/>
                </a:tc>
                <a:tc>
                  <a:txBody>
                    <a:bodyPr/>
                    <a:lstStyle/>
                    <a:p>
                      <a:r>
                        <a:rPr lang="en-US" sz="1600" dirty="0" smtClean="0"/>
                        <a:t>March meeting minutes</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Meeting minutes</a:t>
                      </a:r>
                    </a:p>
                  </a:txBody>
                  <a:tcPr marT="45712" marB="45712"/>
                </a:tc>
              </a:tr>
              <a:tr h="492360">
                <a:tc>
                  <a:txBody>
                    <a:bodyPr/>
                    <a:lstStyle/>
                    <a:p>
                      <a:r>
                        <a:rPr lang="en-US" sz="1600" dirty="0" smtClean="0"/>
                        <a:t>11-17-610</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teleconference minutes</a:t>
                      </a:r>
                      <a:r>
                        <a:rPr lang="en-US" sz="1600" kern="1200" baseline="0" dirty="0" smtClean="0">
                          <a:solidFill>
                            <a:schemeClr val="dk1"/>
                          </a:solidFill>
                          <a:latin typeface="+mn-lt"/>
                          <a:ea typeface="+mn-ea"/>
                          <a:cs typeface="+mn-cs"/>
                        </a:rPr>
                        <a:t> A</a:t>
                      </a:r>
                      <a:r>
                        <a:rPr lang="en-US" sz="1600" kern="1200" dirty="0" smtClean="0">
                          <a:solidFill>
                            <a:schemeClr val="dk1"/>
                          </a:solidFill>
                          <a:latin typeface="+mn-lt"/>
                          <a:ea typeface="+mn-ea"/>
                          <a:cs typeface="+mn-cs"/>
                        </a:rPr>
                        <a:t>pril</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19</a:t>
                      </a:r>
                      <a:r>
                        <a:rPr lang="en-US" sz="1600" kern="1200" baseline="30000" dirty="0" smtClean="0">
                          <a:solidFill>
                            <a:schemeClr val="dk1"/>
                          </a:solidFill>
                          <a:latin typeface="+mn-lt"/>
                          <a:ea typeface="+mn-ea"/>
                          <a:cs typeface="+mn-cs"/>
                        </a:rPr>
                        <a:t>th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11-17-462</a:t>
                      </a:r>
                      <a:endParaRPr lang="en-US" sz="1600" dirty="0"/>
                    </a:p>
                  </a:txBody>
                  <a:tcPr marT="45712" marB="45712"/>
                </a:tc>
                <a:tc>
                  <a:txBody>
                    <a:bodyPr/>
                    <a:lstStyle/>
                    <a:p>
                      <a:r>
                        <a:rPr lang="en-US" sz="1600" dirty="0" smtClean="0"/>
                        <a:t>Chao Chun</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11-17-598</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Polling for MU Measurements</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11-17-758</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Trigger Frame format for 11az</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11-17-591</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Ranging Protocol Parameter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11-17-779</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MU Ranging Measurement Multiplexing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853204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79989737"/>
              </p:ext>
            </p:extLst>
          </p:nvPr>
        </p:nvGraphicFramePr>
        <p:xfrm>
          <a:off x="380206" y="1484784"/>
          <a:ext cx="8458200" cy="5031416"/>
        </p:xfrm>
        <a:graphic>
          <a:graphicData uri="http://schemas.openxmlformats.org/drawingml/2006/table">
            <a:tbl>
              <a:tblPr firstRow="1" bandRow="1">
                <a:tableStyleId>{21E4AEA4-8DFA-4A89-87EB-49C32662AFE0}</a:tableStyleId>
              </a:tblPr>
              <a:tblGrid>
                <a:gridCol w="1095450"/>
                <a:gridCol w="1944216"/>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89552">
                <a:tc>
                  <a:txBody>
                    <a:bodyPr/>
                    <a:lstStyle/>
                    <a:p>
                      <a:r>
                        <a:rPr lang="en-US" sz="1600" dirty="0" smtClean="0"/>
                        <a:t>11-17-780</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r>
                        <a:rPr lang="en-US" sz="1600" kern="1200" dirty="0" smtClean="0">
                          <a:solidFill>
                            <a:schemeClr val="dk1"/>
                          </a:solidFill>
                          <a:latin typeface="+mn-lt"/>
                          <a:ea typeface="+mn-ea"/>
                          <a:cs typeface="+mn-cs"/>
                        </a:rPr>
                        <a:t>Ranging PHY Security</a:t>
                      </a:r>
                      <a:endParaRPr lang="en-US" sz="1600" dirty="0"/>
                    </a:p>
                  </a:txBody>
                  <a:tcPr marT="45712" marB="45712"/>
                </a:tc>
                <a:tc>
                  <a:txBody>
                    <a:bodyPr/>
                    <a:lstStyle/>
                    <a:p>
                      <a:r>
                        <a:rPr lang="en-US" sz="1600" dirty="0" smtClean="0"/>
                        <a:t>Technical</a:t>
                      </a:r>
                      <a:endParaRPr lang="en-US" sz="1600" dirty="0"/>
                    </a:p>
                  </a:txBody>
                  <a:tcPr marT="45712" marB="45712"/>
                </a:tc>
              </a:tr>
              <a:tr h="289552">
                <a:tc>
                  <a:txBody>
                    <a:bodyPr/>
                    <a:lstStyle/>
                    <a:p>
                      <a:r>
                        <a:rPr lang="en-US" sz="1600" dirty="0" smtClean="0"/>
                        <a:t>11-17-776</a:t>
                      </a:r>
                      <a:endParaRPr lang="en-US" sz="1600" dirty="0"/>
                    </a:p>
                  </a:txBody>
                  <a:tcPr marT="45712" marB="45712"/>
                </a:tc>
                <a:tc>
                  <a:txBody>
                    <a:bodyPr/>
                    <a:lstStyle/>
                    <a:p>
                      <a:r>
                        <a:rPr lang="en-US" sz="1600" dirty="0" smtClean="0"/>
                        <a:t>Li</a:t>
                      </a:r>
                      <a:r>
                        <a:rPr lang="en-US" sz="1600" baseline="0" dirty="0" smtClean="0"/>
                        <a:t> Qinghua</a:t>
                      </a:r>
                      <a:endParaRPr lang="en-US" sz="1600" dirty="0"/>
                    </a:p>
                  </a:txBody>
                  <a:tcPr marT="45712" marB="45712"/>
                </a:tc>
                <a:tc>
                  <a:txBody>
                    <a:bodyPr/>
                    <a:lstStyle/>
                    <a:p>
                      <a:r>
                        <a:rPr lang="en-US" sz="1600" dirty="0" smtClean="0"/>
                        <a:t>Uplink Sounding Sequence Design for MU Scenario in 11az</a:t>
                      </a:r>
                      <a:endParaRPr lang="en-US" sz="1600" dirty="0"/>
                    </a:p>
                  </a:txBody>
                  <a:tcPr marT="45712" marB="45712"/>
                </a:tc>
                <a:tc>
                  <a:txBody>
                    <a:bodyPr/>
                    <a:lstStyle/>
                    <a:p>
                      <a:r>
                        <a:rPr lang="en-US" sz="1600" dirty="0" smtClean="0"/>
                        <a:t>SFD</a:t>
                      </a:r>
                      <a:endParaRPr lang="en-US" sz="1600" dirty="0"/>
                    </a:p>
                  </a:txBody>
                  <a:tcPr marT="45712" marB="45712"/>
                </a:tc>
              </a:tr>
              <a:tr h="246440">
                <a:tc>
                  <a:txBody>
                    <a:bodyPr/>
                    <a:lstStyle/>
                    <a:p>
                      <a:r>
                        <a:rPr lang="en-US" sz="1600" dirty="0" smtClean="0"/>
                        <a:t>11-17-778</a:t>
                      </a:r>
                      <a:endParaRPr lang="en-US" sz="1600" dirty="0"/>
                    </a:p>
                  </a:txBody>
                  <a:tcPr marT="45712" marB="45712"/>
                </a:tc>
                <a:tc>
                  <a:txBody>
                    <a:bodyPr/>
                    <a:lstStyle/>
                    <a:p>
                      <a:r>
                        <a:rPr lang="en-US" sz="1600" dirty="0" smtClean="0"/>
                        <a:t>Erik Lindskog </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Scalable Location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r>
              <a:tr h="4923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11-17-795</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Li Qinghua</a:t>
                      </a:r>
                    </a:p>
                  </a:txBody>
                  <a:tcPr marT="45712" marB="45712"/>
                </a:tc>
                <a:tc>
                  <a:txBody>
                    <a:bodyPr/>
                    <a:lstStyle/>
                    <a:p>
                      <a:r>
                        <a:rPr lang="en-US" sz="1600" dirty="0" smtClean="0"/>
                        <a:t>PHY Level Security Protection</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r>
              <a:tr h="492360">
                <a:tc>
                  <a:txBody>
                    <a:bodyPr/>
                    <a:lstStyle/>
                    <a:p>
                      <a:r>
                        <a:rPr lang="en-US" sz="1600" dirty="0" smtClean="0"/>
                        <a:t>11-17-801</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pPr marL="0" algn="l" defTabSz="914400" rtl="0" eaLnBrk="1" latinLnBrk="0" hangingPunct="1"/>
                      <a:r>
                        <a:rPr lang="en-US" sz="1600" dirty="0" smtClean="0">
                          <a:effectLst/>
                        </a:rPr>
                        <a:t>Discussion on FTM Frame Protection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r>
              <a:tr h="492360">
                <a:tc>
                  <a:txBody>
                    <a:bodyPr/>
                    <a:lstStyle/>
                    <a:p>
                      <a:r>
                        <a:rPr lang="en-US" sz="1600" dirty="0" smtClean="0"/>
                        <a:t>11-17-801</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HE MU Ranging for Unassociated STAs</a:t>
                      </a: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r>
              <a:tr h="492360">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492360">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49236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49236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6523489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Roy Want (Google) kindly volunteered for the </a:t>
            </a:r>
            <a:r>
              <a:rPr lang="en-US" b="0" dirty="0" err="1" smtClean="0"/>
              <a:t>TGaz</a:t>
            </a:r>
            <a:r>
              <a:rPr lang="en-US" b="0" dirty="0" smtClean="0"/>
              <a:t> Secretary position allowing the TG to </a:t>
            </a:r>
            <a:r>
              <a:rPr lang="en-US" b="0" dirty="0"/>
              <a:t>conduct its business. </a:t>
            </a:r>
          </a:p>
          <a:p>
            <a:pPr>
              <a:buFont typeface="Arial" panose="020B0604020202020204" pitchFamily="34" charset="0"/>
              <a:buChar char="•"/>
            </a:pPr>
            <a:r>
              <a:rPr lang="en-US" b="0" dirty="0" smtClean="0"/>
              <a:t>Would like to acknowledge this by round of applause.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87194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err="1" smtClean="0">
                <a:cs typeface="Times New Roman" panose="02020603050405020304" pitchFamily="18" charset="0"/>
              </a:rPr>
              <a:t>Deajeon</a:t>
            </a:r>
            <a:r>
              <a:rPr lang="en-US" altLang="en-US" sz="4000" dirty="0" smtClean="0">
                <a:cs typeface="Times New Roman" panose="02020603050405020304" pitchFamily="18" charset="0"/>
              </a:rPr>
              <a:t>, Korea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May 7</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-12</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Vice-chair:</a:t>
            </a:r>
            <a:r>
              <a:rPr lang="en-US" altLang="en-US" b="0" dirty="0">
                <a:cs typeface="Times New Roman" panose="02020603050405020304" pitchFamily="18" charset="0"/>
              </a:rPr>
              <a:t> Carlos Aldana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(10 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Presentations </a:t>
            </a:r>
            <a:r>
              <a:rPr lang="en-US" altLang="en-US" sz="2000" b="0" dirty="0"/>
              <a:t>to inform the group (as time permits)</a:t>
            </a:r>
            <a:r>
              <a:rPr lang="en-US" altLang="en-US" sz="1600" dirty="0"/>
              <a:t>.</a:t>
            </a:r>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1163300966"/>
              </p:ext>
            </p:extLst>
          </p:nvPr>
        </p:nvGraphicFramePr>
        <p:xfrm>
          <a:off x="323528" y="1916832"/>
          <a:ext cx="8640960" cy="2834528"/>
        </p:xfrm>
        <a:graphic>
          <a:graphicData uri="http://schemas.openxmlformats.org/drawingml/2006/table">
            <a:tbl>
              <a:tblPr firstRow="1" bandRow="1">
                <a:tableStyleId>{21E4AEA4-8DFA-4A89-87EB-49C32662AFE0}</a:tableStyleId>
              </a:tblPr>
              <a:tblGrid>
                <a:gridCol w="1033961"/>
                <a:gridCol w="1624796"/>
                <a:gridCol w="3175738"/>
                <a:gridCol w="1772505"/>
                <a:gridCol w="1033960"/>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600" dirty="0" smtClean="0"/>
                        <a:t>11-17-534</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March 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11-17-577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Carlos Aldana</a:t>
                      </a:r>
                    </a:p>
                  </a:txBody>
                  <a:tcPr marT="45712" marB="45712"/>
                </a:tc>
                <a:tc>
                  <a:txBody>
                    <a:bodyPr/>
                    <a:lstStyle/>
                    <a:p>
                      <a:r>
                        <a:rPr lang="en-US" sz="1600" dirty="0" smtClean="0"/>
                        <a:t>March meeting minutes</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5min</a:t>
                      </a:r>
                    </a:p>
                  </a:txBody>
                  <a:tcPr marT="45712" marB="45712"/>
                </a:tc>
              </a:tr>
              <a:tr h="259072">
                <a:tc>
                  <a:txBody>
                    <a:bodyPr/>
                    <a:lstStyle/>
                    <a:p>
                      <a:r>
                        <a:rPr lang="en-US" sz="1600" dirty="0" smtClean="0"/>
                        <a:t>11-17-610</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teleconference minutes</a:t>
                      </a:r>
                      <a:r>
                        <a:rPr lang="en-US" sz="1600" kern="1200" baseline="0" dirty="0" smtClean="0">
                          <a:solidFill>
                            <a:schemeClr val="dk1"/>
                          </a:solidFill>
                          <a:latin typeface="+mn-lt"/>
                          <a:ea typeface="+mn-ea"/>
                          <a:cs typeface="+mn-cs"/>
                        </a:rPr>
                        <a:t> A</a:t>
                      </a:r>
                      <a:r>
                        <a:rPr lang="en-US" sz="1600" kern="1200" dirty="0" smtClean="0">
                          <a:solidFill>
                            <a:schemeClr val="dk1"/>
                          </a:solidFill>
                          <a:latin typeface="+mn-lt"/>
                          <a:ea typeface="+mn-ea"/>
                          <a:cs typeface="+mn-cs"/>
                        </a:rPr>
                        <a:t>pril</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19</a:t>
                      </a:r>
                      <a:r>
                        <a:rPr lang="en-US" sz="1600" kern="1200" baseline="30000" dirty="0" smtClean="0">
                          <a:solidFill>
                            <a:schemeClr val="dk1"/>
                          </a:solidFill>
                          <a:latin typeface="+mn-lt"/>
                          <a:ea typeface="+mn-ea"/>
                          <a:cs typeface="+mn-cs"/>
                        </a:rPr>
                        <a:t>th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a:t>
                      </a:r>
                      <a:endParaRPr lang="en-US" sz="16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5min</a:t>
                      </a:r>
                      <a:endParaRPr lang="en-US" sz="1400" kern="1200" dirty="0">
                        <a:solidFill>
                          <a:schemeClr val="dk1"/>
                        </a:solidFill>
                        <a:latin typeface="+mn-lt"/>
                        <a:ea typeface="+mn-ea"/>
                        <a:cs typeface="+mn-cs"/>
                      </a:endParaRPr>
                    </a:p>
                  </a:txBody>
                  <a:tcPr marT="45712" marB="45712"/>
                </a:tc>
              </a:tr>
              <a:tr h="259072">
                <a:tc>
                  <a:txBody>
                    <a:bodyPr/>
                    <a:lstStyle/>
                    <a:p>
                      <a:r>
                        <a:rPr lang="en-US" sz="1600" dirty="0" smtClean="0"/>
                        <a:t>11-17-598</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Polling for MU Measurements</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05408">
                <a:tc>
                  <a:txBody>
                    <a:bodyPr/>
                    <a:lstStyle/>
                    <a:p>
                      <a:r>
                        <a:rPr lang="en-US" sz="1600" dirty="0" smtClean="0"/>
                        <a:t>11-17-758</a:t>
                      </a:r>
                      <a:endParaRPr lang="en-US" sz="1600" dirty="0"/>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Trigger Frame format for 11az</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05408">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11-17/577r0 “</a:t>
            </a:r>
            <a:r>
              <a:rPr lang="en-US" dirty="0"/>
              <a:t>Meeting Minutes </a:t>
            </a:r>
            <a:r>
              <a:rPr lang="en-US" dirty="0" smtClean="0"/>
              <a:t>March 2017 </a:t>
            </a:r>
            <a:r>
              <a:rPr lang="en-US" dirty="0"/>
              <a:t>Session</a:t>
            </a:r>
            <a:r>
              <a:rPr lang="en-US" b="0" dirty="0" smtClean="0"/>
              <a:t>” </a:t>
            </a:r>
            <a:r>
              <a:rPr lang="en-US" b="0" dirty="0"/>
              <a:t>posted to Mentor </a:t>
            </a:r>
            <a:r>
              <a:rPr lang="en-US" b="0" dirty="0" smtClean="0"/>
              <a:t>on Apr. 6</a:t>
            </a:r>
            <a:r>
              <a:rPr lang="en-US" b="0" baseline="30000" dirty="0" smtClean="0"/>
              <a:t>th</a:t>
            </a:r>
            <a:r>
              <a:rPr lang="en-US" b="0" dirty="0" smtClean="0"/>
              <a:t> . </a:t>
            </a:r>
            <a:endParaRPr lang="en-US" b="0" dirty="0"/>
          </a:p>
          <a:p>
            <a:endParaRPr lang="en-US" dirty="0"/>
          </a:p>
          <a:p>
            <a:r>
              <a:rPr lang="en-US" dirty="0"/>
              <a:t>Motion:</a:t>
            </a:r>
          </a:p>
          <a:p>
            <a:pPr marL="0" indent="0"/>
            <a:r>
              <a:rPr lang="en-US" b="0" dirty="0"/>
              <a:t>To approve document </a:t>
            </a:r>
            <a:r>
              <a:rPr lang="en-US" b="0" dirty="0" smtClean="0"/>
              <a:t>11-17/577r0 as </a:t>
            </a:r>
            <a:r>
              <a:rPr lang="en-US" b="0" dirty="0" err="1" smtClean="0"/>
              <a:t>TGaz</a:t>
            </a:r>
            <a:r>
              <a:rPr lang="en-US" b="0" dirty="0" smtClean="0"/>
              <a:t> </a:t>
            </a:r>
            <a:r>
              <a:rPr lang="en-US" b="0" dirty="0"/>
              <a:t>meeting minutes for the </a:t>
            </a:r>
            <a:r>
              <a:rPr lang="en-US" b="0" dirty="0" smtClean="0"/>
              <a:t>March meeting</a:t>
            </a:r>
            <a:r>
              <a:rPr lang="en-US" b="0" dirty="0"/>
              <a:t>. </a:t>
            </a:r>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p>
        </p:txBody>
      </p:sp>
      <p:sp>
        <p:nvSpPr>
          <p:cNvPr id="15"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Apr. 19</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11-17/610r0 “</a:t>
            </a:r>
            <a:r>
              <a:rPr lang="en-US" dirty="0"/>
              <a:t>taz-teleconference-minutes-april-19th-201</a:t>
            </a:r>
            <a:r>
              <a:rPr lang="en-US" b="0" dirty="0" smtClean="0"/>
              <a:t>” </a:t>
            </a:r>
            <a:r>
              <a:rPr lang="en-US" b="0" dirty="0"/>
              <a:t>posted to Mentor </a:t>
            </a:r>
            <a:r>
              <a:rPr lang="en-US" b="0" dirty="0" smtClean="0"/>
              <a:t>on Apr. 25</a:t>
            </a:r>
            <a:r>
              <a:rPr lang="en-US" b="0" baseline="30000" dirty="0" smtClean="0"/>
              <a:t>th</a:t>
            </a:r>
            <a:r>
              <a:rPr lang="en-US" b="0" dirty="0" smtClean="0"/>
              <a:t> . </a:t>
            </a:r>
            <a:endParaRPr lang="en-US" b="0" dirty="0"/>
          </a:p>
          <a:p>
            <a:endParaRPr lang="en-US" dirty="0"/>
          </a:p>
          <a:p>
            <a:r>
              <a:rPr lang="en-US" dirty="0"/>
              <a:t>Motion:</a:t>
            </a:r>
          </a:p>
          <a:p>
            <a:pPr marL="0" indent="0"/>
            <a:r>
              <a:rPr lang="en-US" b="0" dirty="0"/>
              <a:t>To approve document </a:t>
            </a:r>
            <a:r>
              <a:rPr lang="en-US" b="0" dirty="0" smtClean="0"/>
              <a:t>11-17/610r0 as </a:t>
            </a:r>
            <a:r>
              <a:rPr lang="en-US" b="0" dirty="0" err="1" smtClean="0"/>
              <a:t>TGaz</a:t>
            </a:r>
            <a:r>
              <a:rPr lang="en-US" b="0" dirty="0" smtClean="0"/>
              <a:t> Apr. 19</a:t>
            </a:r>
            <a:r>
              <a:rPr lang="en-US" b="0" baseline="30000" dirty="0" smtClean="0"/>
              <a:t>th</a:t>
            </a:r>
            <a:r>
              <a:rPr lang="en-US" b="0" dirty="0" smtClean="0"/>
              <a:t> </a:t>
            </a:r>
            <a:r>
              <a:rPr lang="en-US" b="0" dirty="0" err="1" smtClean="0"/>
              <a:t>Telecon</a:t>
            </a:r>
            <a:r>
              <a:rPr lang="en-US" b="0" dirty="0" smtClean="0"/>
              <a:t> minutes </a:t>
            </a:r>
            <a:r>
              <a:rPr lang="en-US" b="0" dirty="0" smtClean="0"/>
              <a:t>as the record for the Apr. 19</a:t>
            </a:r>
            <a:r>
              <a:rPr lang="en-US" b="0" baseline="30000" dirty="0" smtClean="0"/>
              <a:t>th</a:t>
            </a:r>
            <a:r>
              <a:rPr lang="en-US" b="0" dirty="0" smtClean="0"/>
              <a:t> </a:t>
            </a:r>
            <a:r>
              <a:rPr lang="en-US" b="0" dirty="0" err="1" smtClean="0"/>
              <a:t>TGaz</a:t>
            </a:r>
            <a:r>
              <a:rPr lang="en-US" b="0" dirty="0" smtClean="0"/>
              <a:t> </a:t>
            </a:r>
            <a:r>
              <a:rPr lang="en-US" b="0" dirty="0" err="1" smtClean="0"/>
              <a:t>Telecon</a:t>
            </a:r>
            <a:r>
              <a:rPr lang="en-US" b="0" dirty="0" smtClean="0"/>
              <a:t>.</a:t>
            </a:r>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p>
        </p:txBody>
      </p:sp>
      <p:sp>
        <p:nvSpPr>
          <p:cNvPr id="15"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4176873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May </a:t>
            </a:r>
            <a:r>
              <a:rPr lang="en-US" altLang="en-US" dirty="0" smtClean="0"/>
              <a:t>Daejeon, Korea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161877227"/>
              </p:ext>
            </p:extLst>
          </p:nvPr>
        </p:nvGraphicFramePr>
        <p:xfrm>
          <a:off x="395536" y="1916832"/>
          <a:ext cx="8342185" cy="3149360"/>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400" dirty="0" smtClean="0"/>
                        <a:t>11-17-0534</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March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52392">
                <a:tc>
                  <a:txBody>
                    <a:bodyPr/>
                    <a:lstStyle/>
                    <a:p>
                      <a:r>
                        <a:rPr lang="en-US" sz="1600" dirty="0" smtClean="0"/>
                        <a:t>11-17-591</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Ranging Protocol Parameter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r>
                        <a:rPr lang="en-US" sz="1600" dirty="0" smtClean="0"/>
                        <a:t>11-17-779</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MU Ranging Measurement Multiplexing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r>
                        <a:rPr lang="en-US" sz="1600" dirty="0" smtClean="0"/>
                        <a:t>11-17-780</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 </a:t>
                      </a:r>
                    </a:p>
                  </a:txBody>
                  <a:tcPr marT="45712" marB="45712"/>
                </a:tc>
                <a:tc>
                  <a:txBody>
                    <a:bodyPr/>
                    <a:lstStyle/>
                    <a:p>
                      <a:r>
                        <a:rPr lang="en-US" sz="1600" kern="1200" dirty="0" smtClean="0">
                          <a:solidFill>
                            <a:schemeClr val="dk1"/>
                          </a:solidFill>
                          <a:latin typeface="+mn-lt"/>
                          <a:ea typeface="+mn-ea"/>
                          <a:cs typeface="+mn-cs"/>
                        </a:rPr>
                        <a:t>Ranging PHY Security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endParaRPr lang="en-US" sz="1600" dirty="0"/>
                    </a:p>
                  </a:txBody>
                  <a:tcPr marT="45712" marB="45712"/>
                </a:tc>
              </a:tr>
              <a:tr h="160012">
                <a:tc>
                  <a:txBody>
                    <a:bodyPr/>
                    <a:lstStyle/>
                    <a:p>
                      <a:r>
                        <a:rPr lang="en-US" sz="1600" dirty="0" smtClean="0"/>
                        <a:t>11-17-776</a:t>
                      </a:r>
                      <a:endParaRPr lang="en-US" sz="1600" dirty="0"/>
                    </a:p>
                  </a:txBody>
                  <a:tcPr marT="45712" marB="45712"/>
                </a:tc>
                <a:tc>
                  <a:txBody>
                    <a:bodyPr/>
                    <a:lstStyle/>
                    <a:p>
                      <a:r>
                        <a:rPr lang="en-US" sz="1600" dirty="0" smtClean="0"/>
                        <a:t>Li</a:t>
                      </a:r>
                      <a:r>
                        <a:rPr lang="en-US" sz="1600" baseline="0" dirty="0" smtClean="0"/>
                        <a:t> Qinghua</a:t>
                      </a:r>
                      <a:endParaRPr lang="en-US" sz="1600" dirty="0"/>
                    </a:p>
                  </a:txBody>
                  <a:tcPr marT="45712" marB="45712"/>
                </a:tc>
                <a:tc>
                  <a:txBody>
                    <a:bodyPr/>
                    <a:lstStyle/>
                    <a:p>
                      <a:r>
                        <a:rPr lang="en-US" sz="1600" dirty="0" smtClean="0"/>
                        <a:t>Uplink Sounding Sequence Design for MU Scenario in 11az</a:t>
                      </a:r>
                      <a:endParaRPr lang="en-US" sz="1600" dirty="0"/>
                    </a:p>
                  </a:txBody>
                  <a:tcPr marT="45712" marB="45712"/>
                </a:tc>
                <a:tc>
                  <a:txBody>
                    <a:bodyPr/>
                    <a:lstStyle/>
                    <a:p>
                      <a:r>
                        <a:rPr lang="en-US" sz="1600" dirty="0" smtClean="0"/>
                        <a:t>SFD</a:t>
                      </a:r>
                      <a:endParaRPr lang="en-US" sz="1600" dirty="0"/>
                    </a:p>
                  </a:txBody>
                  <a:tcPr marT="45712" marB="45712"/>
                </a:tc>
                <a:tc>
                  <a:txBody>
                    <a:bodyPr/>
                    <a:lstStyle/>
                    <a:p>
                      <a:endParaRPr lang="en-US" sz="1600" dirty="0"/>
                    </a:p>
                  </a:txBody>
                  <a:tcPr marT="45712" marB="45712"/>
                </a:tc>
              </a:tr>
              <a:tr h="160012">
                <a:tc>
                  <a:txBody>
                    <a:bodyPr/>
                    <a:lstStyle/>
                    <a:p>
                      <a:r>
                        <a:rPr lang="en-US" sz="1600" dirty="0" smtClean="0"/>
                        <a:t>11-17-778</a:t>
                      </a:r>
                      <a:endParaRPr lang="en-US" sz="1600" dirty="0"/>
                    </a:p>
                  </a:txBody>
                  <a:tcPr marT="45712" marB="45712"/>
                </a:tc>
                <a:tc>
                  <a:txBody>
                    <a:bodyPr/>
                    <a:lstStyle/>
                    <a:p>
                      <a:r>
                        <a:rPr lang="en-US" sz="1600" dirty="0" smtClean="0"/>
                        <a:t>Erik Lindskog </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Scalable Location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5659445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(~45min</a:t>
            </a:r>
            <a:r>
              <a:rPr lang="en-US" altLang="en-US" sz="2000" b="0" dirty="0"/>
              <a:t> </a:t>
            </a:r>
            <a:r>
              <a:rPr lang="en-US" altLang="en-US" sz="2000" b="0" dirty="0" smtClean="0"/>
              <a:t>/ as needed)</a:t>
            </a:r>
          </a:p>
          <a:p>
            <a:pPr algn="just">
              <a:spcBef>
                <a:spcPct val="20000"/>
              </a:spcBef>
              <a:buFontTx/>
              <a:buChar char="•"/>
            </a:pPr>
            <a:r>
              <a:rPr lang="en-US" altLang="en-US" sz="2000" b="0" dirty="0" smtClean="0"/>
              <a:t>Review TG timelines (5min)</a:t>
            </a:r>
          </a:p>
          <a:p>
            <a:pPr algn="just">
              <a:spcBef>
                <a:spcPct val="20000"/>
              </a:spcBef>
              <a:buFontTx/>
              <a:buChar char="•"/>
            </a:pPr>
            <a:r>
              <a:rPr lang="en-US" altLang="en-US" sz="2000" b="0" dirty="0" smtClean="0"/>
              <a:t>Set goals for May meeting (5min)</a:t>
            </a:r>
          </a:p>
          <a:p>
            <a:pPr algn="just">
              <a:spcBef>
                <a:spcPct val="20000"/>
              </a:spcBef>
              <a:buFontTx/>
              <a:buChar char="•"/>
            </a:pPr>
            <a:r>
              <a:rPr lang="en-US" altLang="en-US" sz="2000" b="0" dirty="0" smtClean="0"/>
              <a:t>Set teleconference (5min)</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34551742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749966466"/>
              </p:ext>
            </p:extLst>
          </p:nvPr>
        </p:nvGraphicFramePr>
        <p:xfrm>
          <a:off x="622302" y="1916832"/>
          <a:ext cx="7772404" cy="1046304"/>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400" dirty="0" smtClean="0"/>
                        <a:t>11-17-534</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March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Freeze</a:t>
            </a:r>
            <a:endParaRPr lang="en-US" dirty="0"/>
          </a:p>
        </p:txBody>
      </p:sp>
      <p:sp>
        <p:nvSpPr>
          <p:cNvPr id="3" name="Content Placeholder 2"/>
          <p:cNvSpPr>
            <a:spLocks noGrp="1"/>
          </p:cNvSpPr>
          <p:nvPr>
            <p:ph idx="1"/>
          </p:nvPr>
        </p:nvSpPr>
        <p:spPr>
          <a:xfrm>
            <a:off x="685800" y="1628800"/>
            <a:ext cx="7770813" cy="4465613"/>
          </a:xfrm>
        </p:spPr>
        <p:txBody>
          <a:bodyPr/>
          <a:lstStyle/>
          <a:p>
            <a:pPr algn="just">
              <a:spcBef>
                <a:spcPts val="1225"/>
              </a:spcBef>
              <a:buFontTx/>
              <a:buChar char="•"/>
            </a:pPr>
            <a:r>
              <a:rPr lang="en-US" altLang="en-US" sz="2000" dirty="0" smtClean="0"/>
              <a:t>During the March meeting group committed (motion) to bring the FRD to maturity.</a:t>
            </a:r>
          </a:p>
          <a:p>
            <a:pPr algn="just">
              <a:spcBef>
                <a:spcPts val="1225"/>
              </a:spcBef>
              <a:buFontTx/>
              <a:buChar char="•"/>
            </a:pPr>
            <a:r>
              <a:rPr lang="en-US" altLang="en-US" sz="2000" dirty="0" smtClean="0"/>
              <a:t>TG approved timelines reflect FRD freeze for May meeting.</a:t>
            </a:r>
          </a:p>
          <a:p>
            <a:pPr algn="just">
              <a:spcBef>
                <a:spcPts val="1225"/>
              </a:spcBef>
              <a:buFontTx/>
              <a:buChar char="•"/>
            </a:pPr>
            <a:r>
              <a:rPr lang="en-US" altLang="en-US" sz="2000" dirty="0" smtClean="0"/>
              <a:t>Options to consider:</a:t>
            </a:r>
          </a:p>
          <a:p>
            <a:pPr lvl="1" algn="just">
              <a:spcBef>
                <a:spcPts val="1225"/>
              </a:spcBef>
              <a:buFontTx/>
              <a:buChar char="•"/>
            </a:pPr>
            <a:r>
              <a:rPr lang="en-US" altLang="en-US" sz="1800" dirty="0" smtClean="0"/>
              <a:t>Consider the FRD sufficiently mature to go to freeze and continue development of SFD (current timelines).</a:t>
            </a:r>
          </a:p>
          <a:p>
            <a:pPr lvl="1" algn="just">
              <a:spcBef>
                <a:spcPts val="1225"/>
              </a:spcBef>
              <a:buFontTx/>
              <a:buChar char="•"/>
            </a:pPr>
            <a:r>
              <a:rPr lang="en-US" altLang="en-US" sz="1800" dirty="0" smtClean="0"/>
              <a:t>Continue developing the FRD and reflect that by delaying the TG timelines.</a:t>
            </a:r>
          </a:p>
          <a:p>
            <a:pPr lvl="1" algn="just">
              <a:spcBef>
                <a:spcPts val="1225"/>
              </a:spcBef>
              <a:buFontTx/>
              <a:buChar char="•"/>
            </a:pPr>
            <a:r>
              <a:rPr lang="en-US" altLang="en-US" sz="1800" dirty="0" smtClean="0"/>
              <a:t>Consider the FTD complete but Allow for FRD comments till the July meeting, where these are considered and FRD goes to final version.</a:t>
            </a:r>
          </a:p>
          <a:p>
            <a:pPr algn="just">
              <a:spcBef>
                <a:spcPts val="1225"/>
              </a:spcBef>
              <a:buFontTx/>
              <a:buChar char="•"/>
            </a:pPr>
            <a:r>
              <a:rPr lang="en-US" altLang="en-US" sz="2000" dirty="0" smtClean="0"/>
              <a:t>Discussion….</a:t>
            </a:r>
            <a:endParaRPr lang="en-US" altLang="en-US" sz="2000" dirty="0"/>
          </a:p>
          <a:p>
            <a:pPr algn="just">
              <a:spcBef>
                <a:spcPts val="1225"/>
              </a:spcBef>
              <a:buFontTx/>
              <a:buChar char="•"/>
            </a:pPr>
            <a:endParaRPr lang="en-US" altLang="en-US" sz="2000" dirty="0"/>
          </a:p>
          <a:p>
            <a:pPr lvl="0">
              <a:buFont typeface="Arial" panose="020B0604020202020204" pitchFamily="34" charset="0"/>
              <a:buChar char="•"/>
            </a:pPr>
            <a:endParaRPr lang="en-US" altLang="en-US" sz="20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4224850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87238"/>
              <a:ext cx="878097"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808677"/>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87590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0" name="Title 2"/>
          <p:cNvSpPr>
            <a:spLocks noGrp="1"/>
          </p:cNvSpPr>
          <p:nvPr>
            <p:ph type="title"/>
          </p:nvPr>
        </p:nvSpPr>
        <p:spPr>
          <a:xfrm>
            <a:off x="457200" y="562571"/>
            <a:ext cx="8229600" cy="799058"/>
          </a:xfrm>
        </p:spPr>
        <p:txBody>
          <a:bodyPr/>
          <a:lstStyle/>
          <a:p>
            <a:r>
              <a:rPr lang="en-US" sz="2800" dirty="0" smtClean="0">
                <a:solidFill>
                  <a:schemeClr val="tx2"/>
                </a:solidFill>
                <a:latin typeface="+mj-lt"/>
              </a:rPr>
              <a:t>TGAZ Approved Timelines</a:t>
            </a:r>
            <a:endParaRPr lang="en-US" sz="2800" dirty="0">
              <a:solidFill>
                <a:schemeClr val="tx2"/>
              </a:solidFill>
              <a:latin typeface="+mj-lt"/>
            </a:endParaRPr>
          </a:p>
        </p:txBody>
      </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36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58208963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July meeting Goals</a:t>
            </a:r>
            <a:endParaRPr lang="en-US" dirty="0"/>
          </a:p>
        </p:txBody>
      </p:sp>
      <p:sp>
        <p:nvSpPr>
          <p:cNvPr id="3" name="Content Placeholder 2"/>
          <p:cNvSpPr>
            <a:spLocks noGrp="1"/>
          </p:cNvSpPr>
          <p:nvPr>
            <p:ph idx="1"/>
          </p:nvPr>
        </p:nvSpPr>
        <p:spPr/>
        <p:txBody>
          <a:bodyPr/>
          <a:lstStyle/>
          <a:p>
            <a:r>
              <a:rPr lang="en-US" dirty="0" smtClean="0"/>
              <a:t>We commit the May meeting goals as the TG POR.</a:t>
            </a:r>
          </a:p>
          <a:p>
            <a:r>
              <a:rPr lang="en-US" dirty="0" smtClean="0"/>
              <a:t>Moved: </a:t>
            </a:r>
          </a:p>
          <a:p>
            <a:r>
              <a:rPr lang="en-US" dirty="0" smtClean="0"/>
              <a:t>2</a:t>
            </a:r>
            <a:r>
              <a:rPr lang="en-US" baseline="30000" dirty="0" smtClean="0"/>
              <a:t>nd</a:t>
            </a:r>
            <a:r>
              <a:rPr lang="en-US" dirty="0" smtClean="0"/>
              <a:t>:</a:t>
            </a:r>
          </a:p>
          <a:p>
            <a:endParaRPr lang="en-US" dirty="0"/>
          </a:p>
          <a:p>
            <a:r>
              <a:rPr lang="en-US" dirty="0" smtClean="0"/>
              <a:t>Y: 16</a:t>
            </a:r>
          </a:p>
          <a:p>
            <a:r>
              <a:rPr lang="en-US" dirty="0" smtClean="0"/>
              <a:t>N: 0</a:t>
            </a:r>
          </a:p>
          <a:p>
            <a:r>
              <a:rPr lang="en-US" dirty="0" smtClean="0"/>
              <a:t>A: 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9883223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dirty="0" smtClean="0"/>
              <a:t>Apr. 19</a:t>
            </a:r>
            <a:r>
              <a:rPr lang="en-US" altLang="en-US" baseline="30000" dirty="0" smtClean="0"/>
              <a:t>th</a:t>
            </a:r>
            <a:r>
              <a:rPr lang="en-US" altLang="en-US" dirty="0" smtClean="0"/>
              <a:t> </a:t>
            </a:r>
            <a:r>
              <a:rPr lang="en-US" altLang="en-US" dirty="0"/>
              <a:t>(Wed.) 10:00AM ET for 1hr. </a:t>
            </a:r>
          </a:p>
          <a:p>
            <a:pPr algn="just">
              <a:spcBef>
                <a:spcPct val="20000"/>
              </a:spcBef>
              <a:buFontTx/>
              <a:buChar char="•"/>
            </a:pPr>
            <a:r>
              <a:rPr lang="en-US" altLang="en-US"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39346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4592032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5566027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8567215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2082283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47</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48</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49</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50</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51</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2390</TotalTime>
  <Words>2801</Words>
  <Application>Microsoft Office PowerPoint</Application>
  <PresentationFormat>On-screen Show (4:3)</PresentationFormat>
  <Paragraphs>667</Paragraphs>
  <Slides>53</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3"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May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 (1)</vt:lpstr>
      <vt:lpstr>Submission List for the week (2)</vt:lpstr>
      <vt:lpstr>Announcement</vt:lpstr>
      <vt:lpstr>PowerPoint Presentation</vt:lpstr>
      <vt:lpstr>Meeting Slot # 1 discussion items</vt:lpstr>
      <vt:lpstr>Submission order – Slot #1</vt:lpstr>
      <vt:lpstr>Approval of previous meeting minutes</vt:lpstr>
      <vt:lpstr>Approval of Apr. 19th Telecon Minutes</vt:lpstr>
      <vt:lpstr>Presentations</vt:lpstr>
      <vt:lpstr>Attendance reminder</vt:lpstr>
      <vt:lpstr>Recess</vt:lpstr>
      <vt:lpstr>PowerPoint Presentation</vt:lpstr>
      <vt:lpstr>Meeting Slot # 2 discussion items</vt:lpstr>
      <vt:lpstr>Submission order – Slot 2</vt:lpstr>
      <vt:lpstr>Reminder to do attendance</vt:lpstr>
      <vt:lpstr>Recess</vt:lpstr>
      <vt:lpstr>PowerPoint Presentation</vt:lpstr>
      <vt:lpstr>Meeting Slot # 3 discussion items</vt:lpstr>
      <vt:lpstr>Submission order – Slot 2</vt:lpstr>
      <vt:lpstr>FRD Freeze</vt:lpstr>
      <vt:lpstr>TGAZ Approved Timelines</vt:lpstr>
      <vt:lpstr>Motion – approval of July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May Agenda</dc:title>
  <dc:subject>TG AZ May Meeting Agenda</dc:subject>
  <dc:creator>Segev, Jonathan (Intel Corporation)</dc:creator>
  <cp:lastModifiedBy>Segev, Jonathan</cp:lastModifiedBy>
  <cp:revision>74</cp:revision>
  <cp:lastPrinted>1601-01-01T00:00:00Z</cp:lastPrinted>
  <dcterms:created xsi:type="dcterms:W3CDTF">2017-01-29T08:57:00Z</dcterms:created>
  <dcterms:modified xsi:type="dcterms:W3CDTF">2017-05-09T03:06:04Z</dcterms:modified>
</cp:coreProperties>
</file>