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xlsx" ContentType="application/vnd.openxmlformats-officedocument.spreadsheetml.sheet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272" r:id="rId4"/>
    <p:sldId id="273" r:id="rId5"/>
    <p:sldId id="282" r:id="rId6"/>
    <p:sldId id="283" r:id="rId7"/>
    <p:sldId id="278" r:id="rId8"/>
    <p:sldId id="279" r:id="rId9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74" autoAdjust="0"/>
    <p:restoredTop sz="94660"/>
  </p:normalViewPr>
  <p:slideViewPr>
    <p:cSldViewPr>
      <p:cViewPr varScale="1">
        <p:scale>
          <a:sx n="84" d="100"/>
          <a:sy n="84" d="100"/>
        </p:scale>
        <p:origin x="-9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mr-IN" smtClean="0"/>
              <a:t>doc.: IEEE 802.11-17/0498r2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87547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mr-IN" smtClean="0"/>
              <a:t>doc.: IEEE 802.11-17/0498r2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279994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802.11-17/0498r2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802.11-17/0498r2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mr-IN" smtClean="0"/>
              <a:t>doc.: IEEE 802.11-17/0498r2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3740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mr-IN" smtClean="0"/>
              <a:t>doc.: IEEE 802.11-17/0498r2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8064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/>
            <a:r>
              <a:rPr lang="en-CA" sz="1800" b="1" dirty="0"/>
              <a:t>doc.: IEEE 802.11-</a:t>
            </a:r>
            <a:r>
              <a:rPr lang="en-CA" sz="1800" b="1" dirty="0" smtClean="0"/>
              <a:t>17/</a:t>
            </a:r>
            <a:r>
              <a:rPr lang="en-CA" sz="1800" b="1" dirty="0" smtClean="0"/>
              <a:t>0498r2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d3e3e3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package" Target="../embeddings/Microsoft_Excel_Sheet1.xlsx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7772400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P802.11ak </a:t>
            </a:r>
            <a:r>
              <a:rPr lang="en-US" dirty="0"/>
              <a:t>Report to EC on C</a:t>
            </a:r>
            <a:r>
              <a:rPr lang="en-US" dirty="0" smtClean="0"/>
              <a:t>onditional </a:t>
            </a:r>
            <a:r>
              <a:rPr lang="en-US" dirty="0"/>
              <a:t>Approval to 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2017-03-</a:t>
            </a:r>
            <a:r>
              <a:rPr lang="en-CA" sz="2000" b="0" dirty="0" smtClean="0"/>
              <a:t>17</a:t>
            </a:r>
            <a:endParaRPr lang="en-CA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10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1876868"/>
              </p:ext>
            </p:extLst>
          </p:nvPr>
        </p:nvGraphicFramePr>
        <p:xfrm>
          <a:off x="685800" y="2590799"/>
          <a:ext cx="7772400" cy="1066801"/>
        </p:xfrm>
        <a:graphic>
          <a:graphicData uri="http://schemas.openxmlformats.org/drawingml/2006/table">
            <a:tbl>
              <a:tblPr/>
              <a:tblGrid>
                <a:gridCol w="1701800"/>
                <a:gridCol w="1406525"/>
                <a:gridCol w="1387475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Eastlake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  <a:hlinkClick r:id="rId3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conditional </a:t>
            </a:r>
            <a:r>
              <a:rPr lang="en-GB" dirty="0">
                <a:ea typeface="ＭＳ Ｐゴシック" pitchFamily="34" charset="-128"/>
              </a:rPr>
              <a:t>approval to send IEEE </a:t>
            </a:r>
            <a:r>
              <a:rPr lang="en-GB" dirty="0" smtClean="0">
                <a:ea typeface="ＭＳ Ｐゴシック" pitchFamily="34" charset="-128"/>
              </a:rPr>
              <a:t>P802.11ak </a:t>
            </a:r>
            <a:r>
              <a:rPr lang="en-GB" dirty="0">
                <a:ea typeface="ＭＳ Ｐゴシック" pitchFamily="34" charset="-128"/>
              </a:rPr>
              <a:t>Draft </a:t>
            </a:r>
            <a:r>
              <a:rPr lang="en-GB" dirty="0" smtClean="0">
                <a:ea typeface="ＭＳ Ｐゴシック" pitchFamily="34" charset="-128"/>
              </a:rPr>
              <a:t>4.0 </a:t>
            </a:r>
            <a:r>
              <a:rPr lang="en-GB" dirty="0">
                <a:ea typeface="ＭＳ Ｐゴシック" pitchFamily="34" charset="-128"/>
              </a:rPr>
              <a:t>to Sponsor Ballot.</a:t>
            </a:r>
          </a:p>
          <a:p>
            <a:r>
              <a:rPr lang="en-GB" dirty="0">
                <a:ea typeface="ＭＳ Ｐゴシック" pitchFamily="34" charset="-128"/>
              </a:rPr>
              <a:t>Revision </a:t>
            </a:r>
            <a:r>
              <a:rPr lang="en-GB" dirty="0" smtClean="0">
                <a:ea typeface="ＭＳ Ｐゴシック" pitchFamily="34" charset="-128"/>
              </a:rPr>
              <a:t>1 of </a:t>
            </a:r>
            <a:r>
              <a:rPr lang="en-GB" dirty="0">
                <a:ea typeface="ＭＳ Ｐゴシック" pitchFamily="34" charset="-128"/>
              </a:rPr>
              <a:t>this document was approved during the </a:t>
            </a:r>
            <a:r>
              <a:rPr lang="en-GB" dirty="0" smtClean="0">
                <a:ea typeface="ＭＳ Ｐゴシック" pitchFamily="34" charset="-128"/>
              </a:rPr>
              <a:t>plenary session </a:t>
            </a:r>
            <a:r>
              <a:rPr lang="en-GB" dirty="0">
                <a:ea typeface="ＭＳ Ｐゴシック" pitchFamily="34" charset="-128"/>
              </a:rPr>
              <a:t>of the 802.11 working group on </a:t>
            </a:r>
            <a:r>
              <a:rPr lang="en-GB" dirty="0" smtClean="0">
                <a:ea typeface="ＭＳ Ｐゴシック" pitchFamily="34" charset="-128"/>
              </a:rPr>
              <a:t>17</a:t>
            </a:r>
            <a:r>
              <a:rPr lang="en-GB" baseline="30000" dirty="0" smtClean="0">
                <a:ea typeface="ＭＳ Ｐゴシック" pitchFamily="34" charset="-128"/>
              </a:rPr>
              <a:t>th</a:t>
            </a:r>
            <a:r>
              <a:rPr lang="en-GB" dirty="0" smtClean="0">
                <a:ea typeface="ＭＳ Ｐゴシック" pitchFamily="34" charset="-128"/>
              </a:rPr>
              <a:t> March 2017.</a:t>
            </a:r>
            <a:endParaRPr lang="en-GB" dirty="0">
              <a:ea typeface="ＭＳ Ｐゴシック" pitchFamily="34" charset="-128"/>
            </a:endParaRPr>
          </a:p>
          <a:p>
            <a:pPr lvl="1"/>
            <a:r>
              <a:rPr lang="en-GB" dirty="0">
                <a:ea typeface="ＭＳ Ｐゴシック" pitchFamily="34" charset="-128"/>
              </a:rPr>
              <a:t>Passed in the Working </a:t>
            </a:r>
            <a:r>
              <a:rPr lang="en-GB">
                <a:ea typeface="ＭＳ Ｐゴシック" pitchFamily="34" charset="-128"/>
              </a:rPr>
              <a:t>Group </a:t>
            </a:r>
            <a:r>
              <a:rPr lang="en-GB" smtClean="0">
                <a:ea typeface="ＭＳ Ｐゴシック" pitchFamily="34" charset="-128"/>
              </a:rPr>
              <a:t>44 </a:t>
            </a:r>
            <a:r>
              <a:rPr lang="en-GB" dirty="0" smtClean="0">
                <a:ea typeface="ＭＳ Ｐゴシック" pitchFamily="34" charset="-128"/>
              </a:rPr>
              <a:t>yes</a:t>
            </a:r>
            <a:r>
              <a:rPr lang="en-GB">
                <a:ea typeface="ＭＳ Ｐゴシック" pitchFamily="34" charset="-128"/>
              </a:rPr>
              <a:t>, </a:t>
            </a:r>
            <a:r>
              <a:rPr lang="en-GB">
                <a:ea typeface="ＭＳ Ｐゴシック" pitchFamily="34" charset="-128"/>
              </a:rPr>
              <a:t>0</a:t>
            </a:r>
            <a:r>
              <a:rPr lang="en-GB" smtClean="0">
                <a:ea typeface="ＭＳ Ｐゴシック" pitchFamily="34" charset="-128"/>
              </a:rPr>
              <a:t> </a:t>
            </a:r>
            <a:r>
              <a:rPr lang="en-GB" dirty="0">
                <a:ea typeface="ＭＳ Ｐゴシック" pitchFamily="34" charset="-128"/>
              </a:rPr>
              <a:t>no </a:t>
            </a:r>
            <a:r>
              <a:rPr lang="en-GB">
                <a:ea typeface="ＭＳ Ｐゴシック" pitchFamily="34" charset="-128"/>
              </a:rPr>
              <a:t>, </a:t>
            </a:r>
            <a:r>
              <a:rPr lang="en-GB">
                <a:ea typeface="ＭＳ Ｐゴシック" pitchFamily="34" charset="-128"/>
              </a:rPr>
              <a:t>0</a:t>
            </a:r>
            <a:r>
              <a:rPr lang="en-GB" smtClean="0">
                <a:ea typeface="ＭＳ Ｐゴシック" pitchFamily="34" charset="-128"/>
              </a:rPr>
              <a:t> </a:t>
            </a:r>
            <a:r>
              <a:rPr lang="en-GB" dirty="0">
                <a:ea typeface="ＭＳ Ｐゴシック" pitchFamily="34" charset="-128"/>
              </a:rPr>
              <a:t>abstain</a:t>
            </a:r>
          </a:p>
          <a:p>
            <a:pPr marL="457200" lvl="1" indent="0">
              <a:buNone/>
            </a:pPr>
            <a:endParaRPr lang="en-GB" dirty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 – </a:t>
            </a:r>
            <a:r>
              <a:rPr lang="en-GB" dirty="0" smtClean="0">
                <a:ea typeface="ＭＳ Ｐゴシック" pitchFamily="34" charset="-128"/>
              </a:rPr>
              <a:t>P802.11ak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346188"/>
              </p:ext>
            </p:extLst>
          </p:nvPr>
        </p:nvGraphicFramePr>
        <p:xfrm>
          <a:off x="396959" y="2204864"/>
          <a:ext cx="8495521" cy="2485631"/>
        </p:xfrm>
        <a:graphic>
          <a:graphicData uri="http://schemas.openxmlformats.org/drawingml/2006/table">
            <a:tbl>
              <a:tblPr/>
              <a:tblGrid>
                <a:gridCol w="445257"/>
                <a:gridCol w="837085"/>
                <a:gridCol w="2048186"/>
                <a:gridCol w="1175481"/>
                <a:gridCol w="445257"/>
                <a:gridCol w="445257"/>
                <a:gridCol w="658983"/>
                <a:gridCol w="338396"/>
                <a:gridCol w="658983"/>
                <a:gridCol w="445257"/>
                <a:gridCol w="338396"/>
                <a:gridCol w="658983"/>
              </a:tblGrid>
              <a:tr h="11042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BallotID</a:t>
                      </a:r>
                    </a:p>
                  </a:txBody>
                  <a:tcPr marL="17811" marR="17811" marT="1781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Ballot Close Date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Title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BallotType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Pool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Return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%Return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Abstain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%Abstain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Approve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Disapprove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%Approve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464"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5/6/15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802.11ak Draft 1.0 Technical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Technical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361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195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54.02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18.46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84.81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464"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3/10/16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802.11ak Draft 2.0 First Recirculation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Recirculation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361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64.82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17.95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91.1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464"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227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1/10/17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802.11ak Draft 3.0 Second Recirculation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Recirculation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359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70.75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16.93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94.29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5085184"/>
            <a:ext cx="842493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P802l11ax had 94.29% approval at the end of the most recent completed WG recirculation. Subsequently, </a:t>
            </a:r>
            <a:r>
              <a:rPr lang="en-US" sz="2400" dirty="0" smtClean="0"/>
              <a:t>6 </a:t>
            </a:r>
            <a:r>
              <a:rPr lang="en-US" sz="2400" dirty="0" smtClean="0"/>
              <a:t>No voters changed their vote to Yes resulting in approval of </a:t>
            </a:r>
            <a:r>
              <a:rPr lang="en-US" sz="2400" dirty="0" smtClean="0"/>
              <a:t>97.14%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</a:t>
            </a:r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P802.11ak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589013"/>
              </p:ext>
            </p:extLst>
          </p:nvPr>
        </p:nvGraphicFramePr>
        <p:xfrm>
          <a:off x="1259632" y="2650561"/>
          <a:ext cx="6624736" cy="2776078"/>
        </p:xfrm>
        <a:graphic>
          <a:graphicData uri="http://schemas.openxmlformats.org/drawingml/2006/table">
            <a:tbl>
              <a:tblPr/>
              <a:tblGrid>
                <a:gridCol w="525772"/>
                <a:gridCol w="1261854"/>
                <a:gridCol w="2481648"/>
                <a:gridCol w="2355462"/>
              </a:tblGrid>
              <a:tr h="11987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BallotID</a:t>
                      </a:r>
                    </a:p>
                  </a:txBody>
                  <a:tcPr marL="21030" marR="21030" marT="21030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Ballot Close Date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Title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number of comments received (Yes and No votes)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772"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5/6/15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802.11ak Draft 1.0 Technical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437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772"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3/10/16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802.11ak Draft 2.0 First Recirculation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346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772"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227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1/10/17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802.11ak Draft 3.0 Second Recirculation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29816"/>
            <a:ext cx="8496944" cy="9430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</a:t>
            </a:r>
            <a:r>
              <a:rPr lang="en-GB" dirty="0" smtClean="0">
                <a:ea typeface="ＭＳ Ｐゴシック" pitchFamily="34" charset="-128"/>
              </a:rPr>
              <a:t>and General</a:t>
            </a:r>
            <a:br>
              <a:rPr lang="en-GB" dirty="0" smtClean="0">
                <a:ea typeface="ＭＳ Ｐゴシック" pitchFamily="34" charset="-128"/>
              </a:rPr>
            </a:br>
            <a:r>
              <a:rPr lang="en-GB" dirty="0" smtClean="0">
                <a:ea typeface="ＭＳ Ｐゴシック" pitchFamily="34" charset="-128"/>
              </a:rPr>
              <a:t>comments </a:t>
            </a:r>
            <a:r>
              <a:rPr lang="en-GB" dirty="0">
                <a:ea typeface="ＭＳ Ｐゴシック" pitchFamily="34" charset="-128"/>
              </a:rPr>
              <a:t>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328972"/>
              </p:ext>
            </p:extLst>
          </p:nvPr>
        </p:nvGraphicFramePr>
        <p:xfrm>
          <a:off x="971600" y="2681073"/>
          <a:ext cx="7200800" cy="2715054"/>
        </p:xfrm>
        <a:graphic>
          <a:graphicData uri="http://schemas.openxmlformats.org/drawingml/2006/table">
            <a:tbl>
              <a:tblPr/>
              <a:tblGrid>
                <a:gridCol w="2462100"/>
                <a:gridCol w="1231050"/>
                <a:gridCol w="1129868"/>
                <a:gridCol w="1096140"/>
                <a:gridCol w="1281642"/>
              </a:tblGrid>
              <a:tr h="792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Voter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LB212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LB218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LB227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Total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4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George Cherian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04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Mark Hamilton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04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Yong Hoon Kwon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04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Paul Lambert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04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Andrew Myles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04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Mark Rison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</a:p>
                  </a:txBody>
                  <a:tcPr marL="16864" marR="16864" marT="16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965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68952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</a:t>
            </a:r>
            <a:r>
              <a:rPr lang="en-GB" dirty="0" smtClean="0">
                <a:ea typeface="ＭＳ Ｐゴシック" pitchFamily="34" charset="-128"/>
              </a:rPr>
              <a:t>Technical and General </a:t>
            </a:r>
            <a:r>
              <a:rPr lang="en-GB" dirty="0">
                <a:ea typeface="ＭＳ Ｐゴシック" pitchFamily="34" charset="-128"/>
              </a:rPr>
              <a:t>Comments – </a:t>
            </a:r>
            <a:r>
              <a:rPr lang="en-GB" dirty="0" smtClean="0">
                <a:ea typeface="ＭＳ Ｐゴシック" pitchFamily="34" charset="-128"/>
              </a:rPr>
              <a:t>By Topic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646271"/>
              </p:ext>
            </p:extLst>
          </p:nvPr>
        </p:nvGraphicFramePr>
        <p:xfrm>
          <a:off x="971600" y="2312502"/>
          <a:ext cx="7200800" cy="3452196"/>
        </p:xfrm>
        <a:graphic>
          <a:graphicData uri="http://schemas.openxmlformats.org/drawingml/2006/table">
            <a:tbl>
              <a:tblPr/>
              <a:tblGrid>
                <a:gridCol w="2214290"/>
                <a:gridCol w="732284"/>
                <a:gridCol w="749720"/>
                <a:gridCol w="714850"/>
                <a:gridCol w="679978"/>
                <a:gridCol w="819462"/>
                <a:gridCol w="627672"/>
                <a:gridCol w="662544"/>
              </a:tblGrid>
              <a:tr h="76715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Topic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Paul Lambert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George Cherian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Young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Hoon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Kwon</a:t>
                      </a:r>
                    </a:p>
                  </a:txBody>
                  <a:tcPr marL="17436" marR="17436" marT="174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Andrew Myles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Mark Hamilton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Mark Rison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EPD support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Bridge / Bridged LAN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Security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Improper normative text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Addressing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 Save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GCR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Architecture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Mesh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7436" marR="17436" marT="174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7436" marR="17436" marT="174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7436" marR="17436" marT="174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7436" marR="17436" marT="174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7436" marR="17436" marT="174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7436" marR="17436" marT="174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</a:t>
                      </a:r>
                    </a:p>
                  </a:txBody>
                  <a:tcPr marL="17436" marR="17436" marT="174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543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424624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dirty="0">
                <a:ea typeface="ＭＳ Ｐゴシック" pitchFamily="34" charset="-128"/>
              </a:rPr>
              <a:t>The composite of all unsatisfied </a:t>
            </a:r>
            <a:r>
              <a:rPr lang="en-GB" dirty="0" smtClean="0">
                <a:ea typeface="ＭＳ Ｐゴシック" pitchFamily="34" charset="-128"/>
              </a:rPr>
              <a:t>comments, including Editorial, </a:t>
            </a:r>
            <a:r>
              <a:rPr lang="en-GB" dirty="0">
                <a:ea typeface="ＭＳ Ｐゴシック" pitchFamily="34" charset="-128"/>
              </a:rPr>
              <a:t>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661784"/>
              </p:ext>
            </p:extLst>
          </p:nvPr>
        </p:nvGraphicFramePr>
        <p:xfrm>
          <a:off x="6228184" y="3140968"/>
          <a:ext cx="635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6" name="Worksheet" showAsIcon="1" r:id="rId4" imgW="635000" imgH="558800" progId="Excel.Sheet.12">
                  <p:embed/>
                </p:oleObj>
              </mc:Choice>
              <mc:Fallback>
                <p:oleObj name="Worksheet" showAsIcon="1" r:id="rId4" imgW="635000" imgH="5588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228184" y="3140968"/>
                        <a:ext cx="635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TGak </a:t>
            </a:r>
            <a:r>
              <a:rPr lang="en-CA" dirty="0"/>
              <a:t>Timeline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826319"/>
              </p:ext>
            </p:extLst>
          </p:nvPr>
        </p:nvGraphicFramePr>
        <p:xfrm>
          <a:off x="899592" y="1844826"/>
          <a:ext cx="7344815" cy="4335007"/>
        </p:xfrm>
        <a:graphic>
          <a:graphicData uri="http://schemas.openxmlformats.org/drawingml/2006/table">
            <a:tbl>
              <a:tblPr/>
              <a:tblGrid>
                <a:gridCol w="3649016"/>
                <a:gridCol w="1808914"/>
                <a:gridCol w="1886885"/>
              </a:tblGrid>
              <a:tr h="274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Open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Close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Third recirculation (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TGak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D4.0)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2017-03-15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2017-03-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Fourth recirculation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2017-04-19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2017-05-04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First sponsor ballot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2017</a:t>
                      </a:r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-05-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2017-06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Second sponsor ballot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2017-07-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08-02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Third sponsor ballot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8-23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2017-09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07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Fourth sponsor ballot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2017-09-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2017-10-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ExecComm to RevCom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2017-11-10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RevCom to SB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2017-12-05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8509</TotalTime>
  <Words>698</Words>
  <Application>Microsoft Macintosh PowerPoint</Application>
  <PresentationFormat>On-screen Show (4:3)</PresentationFormat>
  <Paragraphs>276</Paragraphs>
  <Slides>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Microsoft Excel Sheet</vt:lpstr>
      <vt:lpstr>P802.11ak Report to EC on Conditional Approval to go to Sponsor Ballot </vt:lpstr>
      <vt:lpstr>Introduction</vt:lpstr>
      <vt:lpstr>802.11 WG Letter Ballot Results – P802.11ak</vt:lpstr>
      <vt:lpstr>802.11 WG Letter Ballot Comments – P802.11ak</vt:lpstr>
      <vt:lpstr>Unsatisfied Technical and General comments by commenter</vt:lpstr>
      <vt:lpstr>Unsatisfied Technical and General Comments – By Topic</vt:lpstr>
      <vt:lpstr>Unsatisfied comments</vt:lpstr>
      <vt:lpstr>TGak Timeline</vt:lpstr>
    </vt:vector>
  </TitlesOfParts>
  <Company>BlackBerry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P802.11ac Report to EC on Conditional Approval to go to Sponsor Ballot</dc:title>
  <dc:creator>Stephen McCann</dc:creator>
  <cp:lastModifiedBy>Donald Eastlake</cp:lastModifiedBy>
  <cp:revision>190</cp:revision>
  <cp:lastPrinted>1998-02-10T13:28:06Z</cp:lastPrinted>
  <dcterms:created xsi:type="dcterms:W3CDTF">2013-03-03T00:01:21Z</dcterms:created>
  <dcterms:modified xsi:type="dcterms:W3CDTF">2017-03-17T16:57:56Z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1474914676</vt:lpwstr>
  </property>
</Properties>
</file>