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2"/>
  </p:notesMasterIdLst>
  <p:handoutMasterIdLst>
    <p:handoutMasterId r:id="rId13"/>
  </p:handoutMasterIdLst>
  <p:sldIdLst>
    <p:sldId id="256" r:id="rId2"/>
    <p:sldId id="311" r:id="rId3"/>
    <p:sldId id="360" r:id="rId4"/>
    <p:sldId id="312" r:id="rId5"/>
    <p:sldId id="359" r:id="rId6"/>
    <p:sldId id="363" r:id="rId7"/>
    <p:sldId id="329" r:id="rId8"/>
    <p:sldId id="348" r:id="rId9"/>
    <p:sldId id="362" r:id="rId10"/>
    <p:sldId id="361" r:id="rId1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Myles" initials="AM" lastIdx="33" clrIdx="0"/>
  <p:cmAuthor id="1" name="Nikola Serafimovski" initials="NS" lastIdx="2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FF"/>
    <a:srgbClr val="FAB300"/>
    <a:srgbClr val="FFFF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p:cViewPr>
        <p:scale>
          <a:sx n="58" d="100"/>
          <a:sy n="58" d="100"/>
        </p:scale>
        <p:origin x="-859" y="-16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4" d="100"/>
          <a:sy n="54" d="100"/>
        </p:scale>
        <p:origin x="36" y="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3/16/2017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‹Nr.›</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51420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2540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0207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235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5640480" y="96840"/>
            <a:ext cx="63900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r>
              <a:rPr lang="en-GB" sz="1400" b="1" strike="noStrike" spc="-1">
                <a:solidFill>
                  <a:srgbClr val="000000"/>
                </a:solidFill>
                <a:uFill>
                  <a:solidFill>
                    <a:srgbClr val="FFFFFF"/>
                  </a:solidFill>
                </a:uFill>
                <a:latin typeface="Times New Roman"/>
                <a:ea typeface="MS Gothic"/>
              </a:rPr>
              <a:t>doc.: IEEE 802.11-yy/xxxxr0</a:t>
            </a:r>
            <a:endParaRPr/>
          </a:p>
        </p:txBody>
      </p:sp>
      <p:sp>
        <p:nvSpPr>
          <p:cNvPr id="411" name="CustomShape 2"/>
          <p:cNvSpPr/>
          <p:nvPr/>
        </p:nvSpPr>
        <p:spPr>
          <a:xfrm>
            <a:off x="654120" y="96840"/>
            <a:ext cx="82476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GB" sz="1400" b="1" strike="noStrike" spc="-1">
                <a:solidFill>
                  <a:srgbClr val="000000"/>
                </a:solidFill>
                <a:uFill>
                  <a:solidFill>
                    <a:srgbClr val="FFFFFF"/>
                  </a:solidFill>
                </a:uFill>
                <a:latin typeface="Times New Roman"/>
                <a:ea typeface="MS Gothic"/>
              </a:rPr>
              <a:t>Month Year</a:t>
            </a:r>
            <a:endParaRPr/>
          </a:p>
        </p:txBody>
      </p:sp>
      <p:sp>
        <p:nvSpPr>
          <p:cNvPr id="412" name="CustomShape 3"/>
          <p:cNvSpPr/>
          <p:nvPr/>
        </p:nvSpPr>
        <p:spPr>
          <a:xfrm>
            <a:off x="5357880" y="8985240"/>
            <a:ext cx="92160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John Doe, Some Company</a:t>
            </a:r>
            <a:endParaRPr/>
          </a:p>
        </p:txBody>
      </p:sp>
      <p:sp>
        <p:nvSpPr>
          <p:cNvPr id="413" name="CustomShape 4"/>
          <p:cNvSpPr/>
          <p:nvPr/>
        </p:nvSpPr>
        <p:spPr>
          <a:xfrm>
            <a:off x="3222720" y="8985240"/>
            <a:ext cx="510480" cy="36288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Page </a:t>
            </a:r>
            <a:fld id="{0D860286-F23C-4532-9617-BBECB2C82F4D}" type="slidenum">
              <a:rPr lang="en-GB" sz="1200" strike="noStrike" spc="-1">
                <a:solidFill>
                  <a:srgbClr val="000000"/>
                </a:solidFill>
                <a:uFill>
                  <a:solidFill>
                    <a:srgbClr val="FFFFFF"/>
                  </a:solidFill>
                </a:uFill>
                <a:latin typeface="Times New Roman"/>
                <a:ea typeface="MS Gothic"/>
              </a:rPr>
              <a:t>8</a:t>
            </a:fld>
            <a:endParaRPr/>
          </a:p>
        </p:txBody>
      </p:sp>
      <p:sp>
        <p:nvSpPr>
          <p:cNvPr id="414" name="PlaceHolder 5"/>
          <p:cNvSpPr>
            <a:spLocks noGrp="1"/>
          </p:cNvSpPr>
          <p:nvPr>
            <p:ph type="body"/>
          </p:nvPr>
        </p:nvSpPr>
        <p:spPr>
          <a:xfrm>
            <a:off x="923760" y="4408560"/>
            <a:ext cx="5085720" cy="4269600"/>
          </a:xfrm>
          <a:prstGeom prst="rect">
            <a:avLst/>
          </a:prstGeom>
        </p:spPr>
        <p:txBody>
          <a:bodyPr lIns="93600" tIns="46080" rIns="93600" bIns="46080" anchor="ctr"/>
          <a:lstStyle/>
          <a:p>
            <a:endParaRPr/>
          </a:p>
        </p:txBody>
      </p:sp>
    </p:spTree>
    <p:extLst>
      <p:ext uri="{BB962C8B-B14F-4D97-AF65-F5344CB8AC3E}">
        <p14:creationId xmlns:p14="http://schemas.microsoft.com/office/powerpoint/2010/main" val="47174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6224379" y="6475413"/>
            <a:ext cx="2319546" cy="215444"/>
          </a:xfrm>
          <a:ln/>
        </p:spPr>
        <p:txBody>
          <a:bodyPr/>
          <a:lstStyle>
            <a:lvl1pPr>
              <a:defRPr/>
            </a:lvl1pPr>
          </a:lstStyle>
          <a:p>
            <a:pPr>
              <a:defRPr/>
            </a:pPr>
            <a:r>
              <a:rPr lang="en-US" dirty="0" err="1"/>
              <a:t>Nikola.Serafimovski</a:t>
            </a:r>
            <a:r>
              <a:rPr lang="en-US" dirty="0"/>
              <a:t>, pureLiFi</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‹Nr.›</a:t>
            </a:fld>
            <a:endParaRPr lang="en-US"/>
          </a:p>
        </p:txBody>
      </p:sp>
    </p:spTree>
    <p:extLst>
      <p:ext uri="{BB962C8B-B14F-4D97-AF65-F5344CB8AC3E}">
        <p14:creationId xmlns:p14="http://schemas.microsoft.com/office/powerpoint/2010/main" val="343398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6224379" y="6475413"/>
            <a:ext cx="2319546" cy="215444"/>
          </a:xfrm>
          <a:ln/>
        </p:spPr>
        <p:txBody>
          <a:bodyPr/>
          <a:lstStyle>
            <a:lvl1pPr>
              <a:defRPr/>
            </a:lvl1pPr>
          </a:lstStyle>
          <a:p>
            <a:pPr>
              <a:defRPr/>
            </a:pPr>
            <a:r>
              <a:rPr lang="en-US" dirty="0"/>
              <a:t>Nikola Serafimovski, pureLiFi</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‹Nr.›</a:t>
            </a:fld>
            <a:endParaRPr lang="en-US"/>
          </a:p>
        </p:txBody>
      </p:sp>
    </p:spTree>
    <p:extLst>
      <p:ext uri="{BB962C8B-B14F-4D97-AF65-F5344CB8AC3E}">
        <p14:creationId xmlns:p14="http://schemas.microsoft.com/office/powerpoint/2010/main" val="1352662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6224379" y="6475413"/>
            <a:ext cx="2319546" cy="21544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400">
                <a:solidFill>
                  <a:schemeClr val="tx1"/>
                </a:solidFill>
                <a:latin typeface="+mn-lt"/>
                <a:cs typeface="+mn-cs"/>
              </a:defRPr>
            </a:lvl1pPr>
          </a:lstStyle>
          <a:p>
            <a:pPr>
              <a:defRPr/>
            </a:pPr>
            <a:r>
              <a:rPr lang="en-US" dirty="0"/>
              <a:t>Nikola Serafimovski, pureLiFi</a:t>
            </a:r>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400">
                <a:solidFill>
                  <a:schemeClr val="tx1"/>
                </a:solidFill>
                <a:latin typeface="+mj-lt"/>
                <a:cs typeface="+mn-cs"/>
              </a:defRPr>
            </a:lvl1pPr>
          </a:lstStyle>
          <a:p>
            <a:pPr>
              <a:defRPr/>
            </a:pPr>
            <a:r>
              <a:rPr lang="en-US"/>
              <a:t>Slide </a:t>
            </a:r>
            <a:fld id="{A469A3A6-7083-48BA-9D7E-342D6AB96B4F}" type="slidenum">
              <a:rPr lang="en-US" smtClean="0"/>
              <a:pPr>
                <a:defRPr/>
              </a:pPr>
              <a:t>‹Nr.›</a:t>
            </a:fld>
            <a:endParaRPr lang="en-US" dirty="0"/>
          </a:p>
        </p:txBody>
      </p:sp>
      <p:sp>
        <p:nvSpPr>
          <p:cNvPr id="2" name="Rectangle 7"/>
          <p:cNvSpPr>
            <a:spLocks noChangeArrowheads="1"/>
          </p:cNvSpPr>
          <p:nvPr/>
        </p:nvSpPr>
        <p:spPr bwMode="auto">
          <a:xfrm>
            <a:off x="5965910" y="394156"/>
            <a:ext cx="24795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400" b="1" dirty="0">
                <a:solidFill>
                  <a:schemeClr val="tx1"/>
                </a:solidFill>
                <a:latin typeface="Arial" pitchFamily="34" charset="0"/>
              </a:rPr>
              <a:t>doc.: IEEE </a:t>
            </a:r>
            <a:r>
              <a:rPr lang="en-US" sz="1400" b="1" dirty="0" smtClean="0">
                <a:solidFill>
                  <a:schemeClr val="tx1"/>
                </a:solidFill>
                <a:latin typeface="Arial" pitchFamily="34" charset="0"/>
              </a:rPr>
              <a:t>802.11-17/497r1</a:t>
            </a:r>
            <a:endParaRPr lang="en-US" sz="1400" b="1" dirty="0">
              <a:solidFill>
                <a:schemeClr val="tx1"/>
              </a:solidFill>
              <a:latin typeface="Arial" pitchFamily="34" charset="0"/>
            </a:endParaRPr>
          </a:p>
        </p:txBody>
      </p:sp>
      <p:sp>
        <p:nvSpPr>
          <p:cNvPr id="1031" name="Line 8"/>
          <p:cNvSpPr>
            <a:spLocks noChangeShapeType="1"/>
          </p:cNvSpPr>
          <p:nvPr/>
        </p:nvSpPr>
        <p:spPr bwMode="auto">
          <a:xfrm>
            <a:off x="683568" y="620688"/>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926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dirty="0">
                <a:solidFill>
                  <a:schemeClr val="tx1"/>
                </a:solidFill>
                <a:latin typeface="+mj-lt"/>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411619"/>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400" b="1" dirty="0">
                <a:solidFill>
                  <a:schemeClr val="tx1"/>
                </a:solidFill>
                <a:latin typeface="Arial" pitchFamily="34" charset="0"/>
              </a:rPr>
              <a:t>March</a:t>
            </a:r>
            <a:r>
              <a:rPr lang="en-US" sz="1400" b="1" baseline="0" dirty="0">
                <a:solidFill>
                  <a:schemeClr val="tx1"/>
                </a:solidFill>
                <a:latin typeface="Arial" pitchFamily="34" charset="0"/>
              </a:rPr>
              <a:t> </a:t>
            </a:r>
            <a:r>
              <a:rPr lang="en-US" sz="1400" b="1" dirty="0">
                <a:solidFill>
                  <a:schemeClr val="tx1"/>
                </a:solidFill>
                <a:latin typeface="Arial" pitchFamily="34" charset="0"/>
              </a:rPr>
              <a:t>2017</a:t>
            </a:r>
          </a:p>
        </p:txBody>
      </p:sp>
    </p:spTree>
    <p:extLst>
      <p:ext uri="{BB962C8B-B14F-4D97-AF65-F5344CB8AC3E}">
        <p14:creationId xmlns:p14="http://schemas.microsoft.com/office/powerpoint/2010/main" val="238615459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a:lstStyle/>
          <a:p>
            <a:r>
              <a:rPr lang="en-GB" dirty="0"/>
              <a:t>Light Communication Use-Cases</a:t>
            </a:r>
          </a:p>
        </p:txBody>
      </p:sp>
      <p:sp>
        <p:nvSpPr>
          <p:cNvPr id="7" name="Footer Placeholder 4"/>
          <p:cNvSpPr>
            <a:spLocks noGrp="1"/>
          </p:cNvSpPr>
          <p:nvPr>
            <p:ph type="ftr" sz="quarter" idx="10"/>
          </p:nvPr>
        </p:nvSpPr>
        <p:spPr/>
        <p:txBody>
          <a:bodyPr/>
          <a:lstStyle/>
          <a:p>
            <a:r>
              <a:rPr lang="en-GB"/>
              <a:t>Nikola Serafimovski, pureLiFi</a:t>
            </a:r>
            <a:endParaRPr lang="en-GB" dirty="0"/>
          </a:p>
        </p:txBody>
      </p:sp>
      <p:sp>
        <p:nvSpPr>
          <p:cNvPr id="8" name="Slide Number Placeholder 5"/>
          <p:cNvSpPr>
            <a:spLocks noGrp="1"/>
          </p:cNvSpPr>
          <p:nvPr>
            <p:ph type="sldNum" sz="quarter" idx="11"/>
          </p:nvPr>
        </p:nvSpPr>
        <p:spPr/>
        <p:txBody>
          <a:bodyPr/>
          <a:lstStyle/>
          <a:p>
            <a:r>
              <a:rPr lang="en-GB"/>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439850665"/>
              </p:ext>
            </p:extLst>
          </p:nvPr>
        </p:nvGraphicFramePr>
        <p:xfrm>
          <a:off x="531449" y="2636912"/>
          <a:ext cx="8912225" cy="5884862"/>
        </p:xfrm>
        <a:graphic>
          <a:graphicData uri="http://schemas.openxmlformats.org/presentationml/2006/ole">
            <mc:AlternateContent xmlns:mc="http://schemas.openxmlformats.org/markup-compatibility/2006">
              <mc:Choice xmlns:v="urn:schemas-microsoft-com:vml" Requires="v">
                <p:oleObj spid="_x0000_s3257" name="Document" r:id="rId4" imgW="8500316" imgH="5626163" progId="Word.Document.8">
                  <p:embed/>
                </p:oleObj>
              </mc:Choice>
              <mc:Fallback>
                <p:oleObj name="Document" r:id="rId4" imgW="8500316" imgH="5626163" progId="Word.Document.8">
                  <p:embed/>
                  <p:pic>
                    <p:nvPicPr>
                      <p:cNvPr id="0" name="Picture 3"/>
                      <p:cNvPicPr>
                        <a:picLocks noChangeAspect="1" noChangeArrowheads="1"/>
                      </p:cNvPicPr>
                      <p:nvPr/>
                    </p:nvPicPr>
                    <p:blipFill>
                      <a:blip r:embed="rId5"/>
                      <a:srcRect/>
                      <a:stretch>
                        <a:fillRect/>
                      </a:stretch>
                    </p:blipFill>
                    <p:spPr bwMode="auto">
                      <a:xfrm>
                        <a:off x="531449" y="2636912"/>
                        <a:ext cx="8912225" cy="5884862"/>
                      </a:xfrm>
                      <a:prstGeom prst="rect">
                        <a:avLst/>
                      </a:prstGeom>
                      <a:noFill/>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85800" y="1763011"/>
            <a:ext cx="8134672" cy="4114800"/>
          </a:xfrm>
        </p:spPr>
        <p:txBody>
          <a:bodyPr/>
          <a:lstStyle/>
          <a:p>
            <a:pPr lvl="0"/>
            <a:r>
              <a:rPr lang="en-US" altLang="zh-CN" sz="1400" dirty="0" err="1">
                <a:solidFill>
                  <a:srgbClr val="C00000"/>
                </a:solidFill>
              </a:rPr>
              <a:t>IoT</a:t>
            </a:r>
            <a:endParaRPr lang="zh-CN" altLang="zh-CN" sz="1400" dirty="0">
              <a:solidFill>
                <a:srgbClr val="C00000"/>
              </a:solidFill>
            </a:endParaRPr>
          </a:p>
          <a:p>
            <a:pPr lvl="1"/>
            <a:r>
              <a:rPr lang="en-US" altLang="zh-CN" sz="1400" dirty="0">
                <a:solidFill>
                  <a:srgbClr val="C00000"/>
                </a:solidFill>
              </a:rPr>
              <a:t>Home: smart home</a:t>
            </a:r>
          </a:p>
          <a:p>
            <a:pPr lvl="2"/>
            <a:r>
              <a:rPr lang="en-GB" altLang="zh-CN" sz="1200" dirty="0">
                <a:solidFill>
                  <a:srgbClr val="C00000"/>
                </a:solidFill>
              </a:rPr>
              <a:t>Connecting devices that convey sensitive information like CCTV cameras, baby monitors, etc. to a more private and secure LC network.</a:t>
            </a:r>
            <a:endParaRPr lang="zh-CN" altLang="zh-CN" sz="1200" dirty="0">
              <a:solidFill>
                <a:srgbClr val="C00000"/>
              </a:solidFill>
            </a:endParaRPr>
          </a:p>
          <a:p>
            <a:pPr lvl="1"/>
            <a:r>
              <a:rPr lang="en-US" altLang="zh-CN" sz="1400" dirty="0">
                <a:solidFill>
                  <a:srgbClr val="C00000"/>
                </a:solidFill>
              </a:rPr>
              <a:t>Smart cities: provide high accuracy positioning</a:t>
            </a:r>
          </a:p>
          <a:p>
            <a:pPr lvl="2"/>
            <a:r>
              <a:rPr lang="en-US" altLang="zh-CN" sz="1200" dirty="0">
                <a:solidFill>
                  <a:srgbClr val="C00000"/>
                </a:solidFill>
              </a:rPr>
              <a:t>LC AP can be installed on street furniture and ease congestion on spectrum resources by off-loading and releasing RF spectrum for increased connectivity of moving vehicles to the backbone.</a:t>
            </a:r>
            <a:endParaRPr lang="zh-CN" altLang="zh-CN" sz="1200" dirty="0">
              <a:solidFill>
                <a:srgbClr val="C00000"/>
              </a:solidFill>
            </a:endParaRPr>
          </a:p>
          <a:p>
            <a:pPr lvl="1"/>
            <a:r>
              <a:rPr lang="en-US" altLang="zh-CN" sz="1400" dirty="0">
                <a:solidFill>
                  <a:srgbClr val="C00000"/>
                </a:solidFill>
              </a:rPr>
              <a:t>Factories of the future - Industrial and manufacturing</a:t>
            </a:r>
            <a:endParaRPr lang="zh-CN" altLang="zh-CN" sz="1400" dirty="0">
              <a:solidFill>
                <a:srgbClr val="C00000"/>
              </a:solidFill>
            </a:endParaRPr>
          </a:p>
          <a:p>
            <a:pPr lvl="2"/>
            <a:r>
              <a:rPr lang="en-US" altLang="zh-CN" sz="1200" dirty="0">
                <a:solidFill>
                  <a:srgbClr val="C00000"/>
                </a:solidFill>
              </a:rPr>
              <a:t>Why is RF potentially not suitable for use in this environment?</a:t>
            </a:r>
          </a:p>
          <a:p>
            <a:pPr lvl="2"/>
            <a:r>
              <a:rPr lang="en-US" altLang="zh-CN" sz="1200" dirty="0">
                <a:solidFill>
                  <a:srgbClr val="C00000"/>
                </a:solidFill>
              </a:rPr>
              <a:t>In certain industrial and manufacturing scenarios, RF systems cannot be deployed because of security concerns and reliability. Specifically, it is possible for actors to easily jam the entire RF spectrum from great distances with very inexpensive devices. This has a significant impact on the risk of operating entirely wireless facilities. In addition, the propagation environment such as a steel mill or nuclear power plant may not be suitable for RF propagation due to strong EMI emanating from different processes.</a:t>
            </a:r>
          </a:p>
          <a:p>
            <a:pPr lvl="2"/>
            <a:r>
              <a:rPr lang="en-US" altLang="zh-CN" sz="1200" dirty="0">
                <a:solidFill>
                  <a:srgbClr val="C00000"/>
                </a:solidFill>
              </a:rPr>
              <a:t>LC can be used to delivery wireless communications in the most EMI hostile environments as well as complement existing RF schemes to provide data off-loading in locations where security or safety are not at risk. </a:t>
            </a:r>
            <a:endParaRPr lang="zh-CN" altLang="zh-CN" sz="1200" dirty="0">
              <a:solidFill>
                <a:srgbClr val="C00000"/>
              </a:solidFill>
            </a:endParaRPr>
          </a:p>
          <a:p>
            <a:pPr lvl="1"/>
            <a:r>
              <a:rPr lang="en-US" altLang="zh-CN" sz="1400" dirty="0">
                <a:solidFill>
                  <a:srgbClr val="C00000"/>
                </a:solidFill>
              </a:rPr>
              <a:t>Healthcare</a:t>
            </a:r>
          </a:p>
          <a:p>
            <a:pPr lvl="2"/>
            <a:r>
              <a:rPr lang="en-US" altLang="zh-CN" sz="1200" dirty="0">
                <a:solidFill>
                  <a:srgbClr val="C00000"/>
                </a:solidFill>
              </a:rPr>
              <a:t>Providing the same reliability and security as a wired connection with the flexibility of a wireless solution for indoor communications, including reliable and precise indoor positioning for patient/doctor/asset tracking as well as wireless connectivity in EMI sensitive environments like operating theaters or </a:t>
            </a:r>
            <a:r>
              <a:rPr lang="en-US" altLang="zh-CN" sz="1200">
                <a:solidFill>
                  <a:srgbClr val="C00000"/>
                </a:solidFill>
              </a:rPr>
              <a:t>MRI rooms.</a:t>
            </a:r>
            <a:endParaRPr lang="zh-CN" altLang="zh-CN" sz="1200" dirty="0">
              <a:solidFill>
                <a:srgbClr val="C00000"/>
              </a:solidFill>
            </a:endParaRPr>
          </a:p>
          <a:p>
            <a:endParaRPr lang="zh-CN" altLang="en-US" sz="1400" dirty="0"/>
          </a:p>
        </p:txBody>
      </p:sp>
      <p:sp>
        <p:nvSpPr>
          <p:cNvPr id="5" name="页脚占位符 4"/>
          <p:cNvSpPr>
            <a:spLocks noGrp="1"/>
          </p:cNvSpPr>
          <p:nvPr>
            <p:ph type="ftr" sz="quarter" idx="10"/>
          </p:nvPr>
        </p:nvSpPr>
        <p:spPr/>
        <p:txBody>
          <a:bodyPr/>
          <a:lstStyle/>
          <a:p>
            <a:pPr>
              <a:defRPr/>
            </a:pPr>
            <a:r>
              <a:rPr lang="en-US"/>
              <a:t>Nikola Serafimovski, pureLiFi</a:t>
            </a:r>
            <a:endParaRPr lang="en-US" dirty="0"/>
          </a:p>
        </p:txBody>
      </p:sp>
      <p:sp>
        <p:nvSpPr>
          <p:cNvPr id="6" name="灯片编号占位符 5"/>
          <p:cNvSpPr>
            <a:spLocks noGrp="1"/>
          </p:cNvSpPr>
          <p:nvPr>
            <p:ph type="sldNum" sz="quarter" idx="11"/>
          </p:nvPr>
        </p:nvSpPr>
        <p:spPr/>
        <p:txBody>
          <a:bodyPr/>
          <a:lstStyle/>
          <a:p>
            <a:pPr>
              <a:defRPr/>
            </a:pPr>
            <a:r>
              <a:rPr lang="en-US"/>
              <a:t>Slide </a:t>
            </a:r>
            <a:fld id="{FCE5288C-F87B-4810-A6B2-740CE13BD34D}" type="slidenum">
              <a:rPr lang="en-US" smtClean="0"/>
              <a:pPr>
                <a:defRPr/>
              </a:pPr>
              <a:t>10</a:t>
            </a:fld>
            <a:endParaRPr lang="en-US"/>
          </a:p>
        </p:txBody>
      </p:sp>
      <p:sp>
        <p:nvSpPr>
          <p:cNvPr id="7" name="标题 1"/>
          <p:cNvSpPr>
            <a:spLocks noGrp="1"/>
          </p:cNvSpPr>
          <p:nvPr>
            <p:ph type="title"/>
          </p:nvPr>
        </p:nvSpPr>
        <p:spPr>
          <a:xfrm>
            <a:off x="685800" y="685800"/>
            <a:ext cx="7772400" cy="1066800"/>
          </a:xfrm>
        </p:spPr>
        <p:txBody>
          <a:bodyPr/>
          <a:lstStyle/>
          <a:p>
            <a:r>
              <a:rPr lang="en-GB" altLang="zh-CN" sz="2000" dirty="0"/>
              <a:t>Proposals: to include the following text in to “Light Communications (LC) for 802.11: Use Cases and Functional Requirements: Guidelines for PAR and CSD Development”</a:t>
            </a:r>
            <a:r>
              <a:rPr lang="zh-CN" altLang="zh-CN" sz="2000" dirty="0"/>
              <a:t/>
            </a:r>
            <a:br>
              <a:rPr lang="zh-CN" altLang="zh-CN" sz="2000" dirty="0"/>
            </a:br>
            <a:endParaRPr lang="zh-CN" altLang="en-US" sz="2000" dirty="0"/>
          </a:p>
        </p:txBody>
      </p:sp>
    </p:spTree>
    <p:extLst>
      <p:ext uri="{BB962C8B-B14F-4D97-AF65-F5344CB8AC3E}">
        <p14:creationId xmlns:p14="http://schemas.microsoft.com/office/powerpoint/2010/main" val="302852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Proposed use-cases for light communications</a:t>
            </a:r>
          </a:p>
        </p:txBody>
      </p:sp>
      <p:sp>
        <p:nvSpPr>
          <p:cNvPr id="11" name="Content Placeholder 10"/>
          <p:cNvSpPr>
            <a:spLocks noGrp="1"/>
          </p:cNvSpPr>
          <p:nvPr>
            <p:ph idx="1"/>
          </p:nvPr>
        </p:nvSpPr>
        <p:spPr>
          <a:xfrm>
            <a:off x="685800" y="1700808"/>
            <a:ext cx="7772400" cy="4114800"/>
          </a:xfrm>
        </p:spPr>
        <p:txBody>
          <a:bodyPr/>
          <a:lstStyle/>
          <a:p>
            <a:pPr lvl="0"/>
            <a:r>
              <a:rPr lang="en-US" dirty="0"/>
              <a:t>Enterprise</a:t>
            </a:r>
          </a:p>
          <a:p>
            <a:pPr lvl="0"/>
            <a:r>
              <a:rPr lang="en-GB" dirty="0"/>
              <a:t>Home</a:t>
            </a:r>
          </a:p>
          <a:p>
            <a:pPr lvl="1"/>
            <a:r>
              <a:rPr lang="en-GB" dirty="0"/>
              <a:t>Fast setup</a:t>
            </a:r>
          </a:p>
          <a:p>
            <a:pPr lvl="0"/>
            <a:r>
              <a:rPr lang="en-US" dirty="0" err="1"/>
              <a:t>IoT</a:t>
            </a:r>
            <a:endParaRPr lang="en-GB" dirty="0"/>
          </a:p>
          <a:p>
            <a:pPr lvl="1"/>
            <a:r>
              <a:rPr lang="en-US" dirty="0"/>
              <a:t>Home</a:t>
            </a:r>
            <a:endParaRPr lang="en-GB" dirty="0"/>
          </a:p>
          <a:p>
            <a:pPr lvl="1"/>
            <a:r>
              <a:rPr lang="en-US" dirty="0"/>
              <a:t>Smart cities</a:t>
            </a:r>
            <a:endParaRPr lang="en-GB" dirty="0"/>
          </a:p>
          <a:p>
            <a:pPr lvl="1"/>
            <a:r>
              <a:rPr lang="en-US" dirty="0"/>
              <a:t>Factories of the future - Industrial and manufacturing</a:t>
            </a:r>
            <a:endParaRPr lang="en-GB" dirty="0"/>
          </a:p>
          <a:p>
            <a:pPr lvl="1"/>
            <a:r>
              <a:rPr lang="en-US" dirty="0"/>
              <a:t>Healthcare</a:t>
            </a:r>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a:t>
            </a:fld>
            <a:endParaRPr lang="en-GB"/>
          </a:p>
        </p:txBody>
      </p:sp>
    </p:spTree>
    <p:extLst>
      <p:ext uri="{BB962C8B-B14F-4D97-AF65-F5344CB8AC3E}">
        <p14:creationId xmlns:p14="http://schemas.microsoft.com/office/powerpoint/2010/main" val="39215440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Enterprise wireless can use LC to provide contained and dedicated network access</a:t>
            </a:r>
          </a:p>
        </p:txBody>
      </p:sp>
      <p:sp>
        <p:nvSpPr>
          <p:cNvPr id="11" name="Content Placeholder 10"/>
          <p:cNvSpPr>
            <a:spLocks noGrp="1"/>
          </p:cNvSpPr>
          <p:nvPr>
            <p:ph idx="1"/>
          </p:nvPr>
        </p:nvSpPr>
        <p:spPr>
          <a:xfrm>
            <a:off x="685800" y="1981200"/>
            <a:ext cx="3958208" cy="4114800"/>
          </a:xfrm>
        </p:spPr>
        <p:txBody>
          <a:bodyPr/>
          <a:lstStyle/>
          <a:p>
            <a:r>
              <a:rPr lang="en-GB" dirty="0"/>
              <a:t>Cellular network in a room: optical </a:t>
            </a:r>
            <a:r>
              <a:rPr lang="en-GB" dirty="0" err="1"/>
              <a:t>atto</a:t>
            </a:r>
            <a:r>
              <a:rPr lang="en-GB" dirty="0"/>
              <a:t>-cell network. </a:t>
            </a:r>
          </a:p>
          <a:p>
            <a:r>
              <a:rPr lang="en-GB" dirty="0"/>
              <a:t>Each light functions as a base station covering a very small area (typically 1-10 </a:t>
            </a:r>
            <a:r>
              <a:rPr lang="en-GB" dirty="0" err="1"/>
              <a:t>sqm</a:t>
            </a:r>
            <a:r>
              <a:rPr lang="en-GB" dirty="0"/>
              <a:t>).</a:t>
            </a:r>
          </a:p>
          <a:p>
            <a:r>
              <a:rPr lang="en-GB" dirty="0"/>
              <a:t>Inherent properties of light reduce interference:</a:t>
            </a:r>
          </a:p>
          <a:p>
            <a:pPr lvl="1"/>
            <a:r>
              <a:rPr lang="en-GB" dirty="0"/>
              <a:t>No signals outside the room</a:t>
            </a:r>
          </a:p>
          <a:p>
            <a:pPr lvl="1"/>
            <a:r>
              <a:rPr lang="en-GB" dirty="0"/>
              <a:t>Easy beamforming with optics</a:t>
            </a:r>
          </a:p>
          <a:p>
            <a:pPr lvl="1"/>
            <a:r>
              <a:rPr lang="en-GB" dirty="0"/>
              <a:t>Enhanced security</a:t>
            </a:r>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3</a:t>
            </a:fld>
            <a:endParaRPr lang="en-GB"/>
          </a:p>
        </p:txBody>
      </p:sp>
      <p:pic>
        <p:nvPicPr>
          <p:cNvPr id="9" name="图片 11" descr="atto_cells.png"/>
          <p:cNvPicPr>
            <a:picLocks noChangeAspect="1"/>
          </p:cNvPicPr>
          <p:nvPr/>
        </p:nvPicPr>
        <p:blipFill>
          <a:blip r:embed="rId3" cstate="print"/>
          <a:srcRect/>
          <a:stretch>
            <a:fillRect/>
          </a:stretch>
        </p:blipFill>
        <p:spPr bwMode="auto">
          <a:xfrm>
            <a:off x="4740523" y="2003100"/>
            <a:ext cx="3945917" cy="3666560"/>
          </a:xfrm>
          <a:prstGeom prst="rect">
            <a:avLst/>
          </a:prstGeom>
          <a:ln>
            <a:noFill/>
          </a:ln>
          <a:effectLst>
            <a:softEdge rad="112500"/>
          </a:effectLst>
        </p:spPr>
      </p:pic>
    </p:spTree>
    <p:extLst>
      <p:ext uri="{BB962C8B-B14F-4D97-AF65-F5344CB8AC3E}">
        <p14:creationId xmlns:p14="http://schemas.microsoft.com/office/powerpoint/2010/main" val="11117646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LC can improve the data density in the Enterprise and Home environments</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4</a:t>
            </a:fld>
            <a:endParaRPr lang="en-GB"/>
          </a:p>
        </p:txBody>
      </p:sp>
      <p:grpSp>
        <p:nvGrpSpPr>
          <p:cNvPr id="2" name="Group 1"/>
          <p:cNvGrpSpPr/>
          <p:nvPr/>
        </p:nvGrpSpPr>
        <p:grpSpPr>
          <a:xfrm>
            <a:off x="611560" y="572249"/>
            <a:ext cx="7060388" cy="5903164"/>
            <a:chOff x="469866" y="142476"/>
            <a:chExt cx="7634130" cy="6382868"/>
          </a:xfrm>
        </p:grpSpPr>
        <p:sp>
          <p:nvSpPr>
            <p:cNvPr id="11" name="矩形 13"/>
            <p:cNvSpPr>
              <a:spLocks noChangeArrowheads="1"/>
            </p:cNvSpPr>
            <p:nvPr/>
          </p:nvSpPr>
          <p:spPr bwMode="auto">
            <a:xfrm>
              <a:off x="1647491" y="6125234"/>
              <a:ext cx="5766934" cy="400110"/>
            </a:xfrm>
            <a:prstGeom prst="rect">
              <a:avLst/>
            </a:prstGeom>
            <a:noFill/>
            <a:ln w="9525">
              <a:noFill/>
              <a:miter lim="800000"/>
              <a:headEnd/>
              <a:tailEnd/>
            </a:ln>
          </p:spPr>
          <p:txBody>
            <a:bodyPr wrap="square">
              <a:spAutoFit/>
            </a:bodyPr>
            <a:lstStyle/>
            <a:p>
              <a:pPr marL="64294" algn="ctr"/>
              <a:r>
                <a:rPr lang="en-US" altLang="zh-CN" sz="2000" b="1" dirty="0">
                  <a:solidFill>
                    <a:schemeClr val="tx1"/>
                  </a:solidFill>
                  <a:ea typeface="宋体" pitchFamily="2" charset="-122"/>
                </a:rPr>
                <a:t>LC Coverage</a:t>
              </a:r>
              <a:endParaRPr lang="zh-CN" altLang="en-US" sz="2000" b="1" dirty="0">
                <a:solidFill>
                  <a:schemeClr val="tx1"/>
                </a:solidFill>
                <a:ea typeface="宋体" pitchFamily="2" charset="-122"/>
              </a:endParaRPr>
            </a:p>
          </p:txBody>
        </p:sp>
        <p:sp>
          <p:nvSpPr>
            <p:cNvPr id="13" name="矩形 13"/>
            <p:cNvSpPr>
              <a:spLocks noChangeArrowheads="1"/>
            </p:cNvSpPr>
            <p:nvPr/>
          </p:nvSpPr>
          <p:spPr bwMode="auto">
            <a:xfrm>
              <a:off x="2234536" y="3574803"/>
              <a:ext cx="4749538" cy="400110"/>
            </a:xfrm>
            <a:prstGeom prst="rect">
              <a:avLst/>
            </a:prstGeom>
            <a:noFill/>
            <a:ln w="9525">
              <a:noFill/>
              <a:miter lim="800000"/>
              <a:headEnd/>
              <a:tailEnd/>
            </a:ln>
          </p:spPr>
          <p:txBody>
            <a:bodyPr wrap="square">
              <a:spAutoFit/>
            </a:bodyPr>
            <a:lstStyle/>
            <a:p>
              <a:pPr marL="64294" algn="ctr"/>
              <a:r>
                <a:rPr lang="en-US" altLang="zh-CN" sz="2000" b="1" dirty="0">
                  <a:solidFill>
                    <a:schemeClr val="tx1"/>
                  </a:solidFill>
                  <a:ea typeface="宋体" pitchFamily="2" charset="-122"/>
                </a:rPr>
                <a:t>802.11 Coverage</a:t>
              </a:r>
              <a:endParaRPr lang="zh-CN" altLang="en-US" sz="2000" b="1" dirty="0">
                <a:solidFill>
                  <a:schemeClr val="tx1"/>
                </a:solidFill>
                <a:ea typeface="宋体" pitchFamily="2" charset="-122"/>
              </a:endParaRPr>
            </a:p>
          </p:txBody>
        </p:sp>
        <p:pic>
          <p:nvPicPr>
            <p:cNvPr id="15" name="Picture 14"/>
            <p:cNvPicPr/>
            <p:nvPr/>
          </p:nvPicPr>
          <p:blipFill>
            <a:blip r:embed="rId3"/>
            <a:stretch>
              <a:fillRect/>
            </a:stretch>
          </p:blipFill>
          <p:spPr>
            <a:xfrm>
              <a:off x="1063921" y="1459688"/>
              <a:ext cx="7040075" cy="2115115"/>
            </a:xfrm>
            <a:prstGeom prst="rect">
              <a:avLst/>
            </a:prstGeom>
          </p:spPr>
        </p:pic>
        <p:cxnSp>
          <p:nvCxnSpPr>
            <p:cNvPr id="3" name="Straight Arrow Connector 2"/>
            <p:cNvCxnSpPr/>
            <p:nvPr/>
          </p:nvCxnSpPr>
          <p:spPr bwMode="auto">
            <a:xfrm>
              <a:off x="1096155" y="1340768"/>
              <a:ext cx="6932229"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20" name="矩形 13"/>
            <p:cNvSpPr>
              <a:spLocks noChangeArrowheads="1"/>
            </p:cNvSpPr>
            <p:nvPr/>
          </p:nvSpPr>
          <p:spPr bwMode="auto">
            <a:xfrm>
              <a:off x="2339752" y="1031306"/>
              <a:ext cx="4749538" cy="400110"/>
            </a:xfrm>
            <a:prstGeom prst="rect">
              <a:avLst/>
            </a:prstGeom>
            <a:noFill/>
            <a:ln w="9525">
              <a:noFill/>
              <a:miter lim="800000"/>
              <a:headEnd/>
              <a:tailEnd/>
            </a:ln>
          </p:spPr>
          <p:txBody>
            <a:bodyPr wrap="square">
              <a:spAutoFit/>
            </a:bodyPr>
            <a:lstStyle/>
            <a:p>
              <a:pPr marL="64294" algn="ctr"/>
              <a:r>
                <a:rPr lang="en-US" altLang="zh-CN" sz="2000" b="1" dirty="0">
                  <a:solidFill>
                    <a:schemeClr val="tx1"/>
                  </a:solidFill>
                  <a:ea typeface="宋体" pitchFamily="2" charset="-122"/>
                </a:rPr>
                <a:t>50 m</a:t>
              </a:r>
              <a:endParaRPr lang="zh-CN" altLang="en-US" sz="2000" b="1" dirty="0">
                <a:solidFill>
                  <a:schemeClr val="tx1"/>
                </a:solidFill>
                <a:ea typeface="宋体" pitchFamily="2" charset="-122"/>
              </a:endParaRPr>
            </a:p>
          </p:txBody>
        </p:sp>
        <p:sp>
          <p:nvSpPr>
            <p:cNvPr id="21" name="矩形 13"/>
            <p:cNvSpPr>
              <a:spLocks noChangeArrowheads="1"/>
            </p:cNvSpPr>
            <p:nvPr/>
          </p:nvSpPr>
          <p:spPr bwMode="auto">
            <a:xfrm rot="16200000">
              <a:off x="-1704848" y="2317190"/>
              <a:ext cx="4749538" cy="400110"/>
            </a:xfrm>
            <a:prstGeom prst="rect">
              <a:avLst/>
            </a:prstGeom>
            <a:noFill/>
            <a:ln w="9525">
              <a:noFill/>
              <a:miter lim="800000"/>
              <a:headEnd/>
              <a:tailEnd/>
            </a:ln>
          </p:spPr>
          <p:txBody>
            <a:bodyPr wrap="square">
              <a:spAutoFit/>
            </a:bodyPr>
            <a:lstStyle/>
            <a:p>
              <a:pPr marL="64294" algn="ctr"/>
              <a:r>
                <a:rPr lang="en-US" altLang="zh-CN" sz="2000" b="1" dirty="0">
                  <a:solidFill>
                    <a:schemeClr val="tx1"/>
                  </a:solidFill>
                  <a:ea typeface="宋体" pitchFamily="2" charset="-122"/>
                </a:rPr>
                <a:t>10 m</a:t>
              </a:r>
              <a:endParaRPr lang="zh-CN" altLang="en-US" sz="2000" b="1" dirty="0">
                <a:solidFill>
                  <a:schemeClr val="tx1"/>
                </a:solidFill>
                <a:ea typeface="宋体" pitchFamily="2" charset="-122"/>
              </a:endParaRPr>
            </a:p>
          </p:txBody>
        </p:sp>
        <p:cxnSp>
          <p:nvCxnSpPr>
            <p:cNvPr id="22" name="Straight Arrow Connector 21"/>
            <p:cNvCxnSpPr/>
            <p:nvPr/>
          </p:nvCxnSpPr>
          <p:spPr bwMode="auto">
            <a:xfrm>
              <a:off x="896181" y="1503283"/>
              <a:ext cx="0" cy="2071520"/>
            </a:xfrm>
            <a:prstGeom prst="straightConnector1">
              <a:avLst/>
            </a:prstGeom>
            <a:solidFill>
              <a:srgbClr val="00B8FF"/>
            </a:solidFill>
            <a:ln w="9525" cap="flat" cmpd="sng" algn="ctr">
              <a:solidFill>
                <a:schemeClr val="tx1"/>
              </a:solidFill>
              <a:prstDash val="solid"/>
              <a:round/>
              <a:headEnd type="triangle"/>
              <a:tailEnd type="triangle"/>
            </a:ln>
            <a:effectLst/>
          </p:spPr>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994" y="4013491"/>
              <a:ext cx="7029002" cy="2111743"/>
            </a:xfrm>
            <a:prstGeom prst="rect">
              <a:avLst/>
            </a:prstGeom>
          </p:spPr>
        </p:pic>
      </p:grpSp>
    </p:spTree>
    <p:extLst>
      <p:ext uri="{BB962C8B-B14F-4D97-AF65-F5344CB8AC3E}">
        <p14:creationId xmlns:p14="http://schemas.microsoft.com/office/powerpoint/2010/main" val="11441725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 may provide RF interference free, deterministic, communications within industrial and automated work cell areas</a:t>
            </a:r>
          </a:p>
        </p:txBody>
      </p:sp>
      <p:sp>
        <p:nvSpPr>
          <p:cNvPr id="4" name="Footer Placeholder 3"/>
          <p:cNvSpPr>
            <a:spLocks noGrp="1"/>
          </p:cNvSpPr>
          <p:nvPr>
            <p:ph type="ftr" sz="quarter" idx="10"/>
          </p:nvPr>
        </p:nvSpPr>
        <p:spPr/>
        <p:txBody>
          <a:bodyPr/>
          <a:lstStyle/>
          <a:p>
            <a:pPr>
              <a:defRPr/>
            </a:pPr>
            <a:r>
              <a:rPr lang="en-US" dirty="0"/>
              <a:t>Nikola Serafimovski, </a:t>
            </a:r>
            <a:r>
              <a:rPr lang="en-US" dirty="0" err="1"/>
              <a:t>pureLiFi</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a:t>
            </a:fld>
            <a:endParaRPr lang="en-US"/>
          </a:p>
        </p:txBody>
      </p:sp>
      <p:pic>
        <p:nvPicPr>
          <p:cNvPr id="87" name="Picture 86"/>
          <p:cNvPicPr>
            <a:picLocks noChangeAspect="1"/>
          </p:cNvPicPr>
          <p:nvPr/>
        </p:nvPicPr>
        <p:blipFill>
          <a:blip r:embed="rId2"/>
          <a:stretch>
            <a:fillRect/>
          </a:stretch>
        </p:blipFill>
        <p:spPr>
          <a:xfrm>
            <a:off x="1115616" y="1828006"/>
            <a:ext cx="6614160" cy="4572000"/>
          </a:xfrm>
          <a:prstGeom prst="rect">
            <a:avLst/>
          </a:prstGeom>
        </p:spPr>
      </p:pic>
    </p:spTree>
    <p:extLst>
      <p:ext uri="{BB962C8B-B14F-4D97-AF65-F5344CB8AC3E}">
        <p14:creationId xmlns:p14="http://schemas.microsoft.com/office/powerpoint/2010/main" val="2422578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 </a:t>
            </a:r>
            <a:r>
              <a:rPr lang="en-US" dirty="0" smtClean="0"/>
              <a:t>can operate in unused optical spectrum</a:t>
            </a:r>
            <a:r>
              <a:rPr lang="en-US" dirty="0"/>
              <a:t>. Reliable </a:t>
            </a:r>
            <a:r>
              <a:rPr lang="en-US" dirty="0" smtClean="0"/>
              <a:t>connectivity can be realized with distributed MIMO  to overcome an eventually blocked line-of sight. </a:t>
            </a:r>
            <a:endParaRPr lang="en-US" dirty="0"/>
          </a:p>
        </p:txBody>
      </p:sp>
      <p:sp>
        <p:nvSpPr>
          <p:cNvPr id="4" name="Footer Placeholder 3"/>
          <p:cNvSpPr>
            <a:spLocks noGrp="1"/>
          </p:cNvSpPr>
          <p:nvPr>
            <p:ph type="ftr" sz="quarter" idx="10"/>
          </p:nvPr>
        </p:nvSpPr>
        <p:spPr>
          <a:xfrm>
            <a:off x="5817474" y="6475413"/>
            <a:ext cx="2726451" cy="215444"/>
          </a:xfrm>
        </p:spPr>
        <p:txBody>
          <a:bodyPr/>
          <a:lstStyle/>
          <a:p>
            <a:pPr>
              <a:defRPr/>
            </a:pPr>
            <a:r>
              <a:rPr lang="en-US" dirty="0" smtClean="0"/>
              <a:t>Volker Jungnickel, </a:t>
            </a:r>
            <a:r>
              <a:rPr lang="en-US" dirty="0" err="1" smtClean="0"/>
              <a:t>Fraunhofer</a:t>
            </a:r>
            <a:r>
              <a:rPr lang="en-US" dirty="0" smtClean="0"/>
              <a:t> HHI</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a:t>
            </a:fld>
            <a:endParaRPr lang="en-US"/>
          </a:p>
        </p:txBody>
      </p:sp>
      <p:grpSp>
        <p:nvGrpSpPr>
          <p:cNvPr id="18" name="Gruppieren 17"/>
          <p:cNvGrpSpPr/>
          <p:nvPr/>
        </p:nvGrpSpPr>
        <p:grpSpPr>
          <a:xfrm>
            <a:off x="706762" y="2071824"/>
            <a:ext cx="2520280" cy="3852421"/>
            <a:chOff x="755576" y="2240875"/>
            <a:chExt cx="1641767" cy="2652268"/>
          </a:xfrm>
        </p:grpSpPr>
        <p:grpSp>
          <p:nvGrpSpPr>
            <p:cNvPr id="6" name="Gruppieren 19"/>
            <p:cNvGrpSpPr>
              <a:grpSpLocks/>
            </p:cNvGrpSpPr>
            <p:nvPr/>
          </p:nvGrpSpPr>
          <p:grpSpPr bwMode="auto">
            <a:xfrm>
              <a:off x="755576" y="3608319"/>
              <a:ext cx="1641767" cy="1284824"/>
              <a:chOff x="4820188" y="1052736"/>
              <a:chExt cx="4238733" cy="2882689"/>
            </a:xfrm>
          </p:grpSpPr>
          <p:pic>
            <p:nvPicPr>
              <p:cNvPr id="7" name="Picture 2" descr="C:\Users\dschulz\AppData\Local\Microsoft\Windows\Temporary Internet Files\Content.Outlook\0HRRIP42\Zelle_W11_Screenshot_Orbit.jpg"/>
              <p:cNvPicPr>
                <a:picLocks noChangeAspect="1" noChangeArrowheads="1"/>
              </p:cNvPicPr>
              <p:nvPr/>
            </p:nvPicPr>
            <p:blipFill>
              <a:blip r:embed="rId2" cstate="print">
                <a:extLst>
                  <a:ext uri="{28A0092B-C50C-407E-A947-70E740481C1C}">
                    <a14:useLocalDpi xmlns:a14="http://schemas.microsoft.com/office/drawing/2010/main" val="0"/>
                  </a:ext>
                </a:extLst>
              </a:blip>
              <a:srcRect l="16354" t="10626" r="11374" b="4430"/>
              <a:stretch>
                <a:fillRect/>
              </a:stretch>
            </p:blipFill>
            <p:spPr bwMode="auto">
              <a:xfrm>
                <a:off x="4820188" y="1052736"/>
                <a:ext cx="4238733" cy="288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Gerade Verbindung 7"/>
              <p:cNvCxnSpPr/>
              <p:nvPr/>
            </p:nvCxnSpPr>
            <p:spPr>
              <a:xfrm>
                <a:off x="5944167" y="1340053"/>
                <a:ext cx="995388" cy="43335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flipH="1">
                <a:off x="7060208" y="1240047"/>
                <a:ext cx="120653" cy="53336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flipH="1">
                <a:off x="7180861" y="1240047"/>
                <a:ext cx="923949" cy="53336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flipV="1">
                <a:off x="5047207" y="1986118"/>
                <a:ext cx="1890760" cy="14603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flipV="1">
                <a:off x="6736350" y="2132157"/>
                <a:ext cx="323858" cy="86512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flipV="1">
                <a:off x="7384066" y="1790870"/>
                <a:ext cx="1674855" cy="19524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7266588" y="2181366"/>
                <a:ext cx="1198593" cy="52701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flipV="1">
                <a:off x="5944167" y="2132157"/>
                <a:ext cx="938237" cy="129689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6" name="Picture 2" descr="C:\Users\dschulz\AppData\Local\Microsoft\Windows\Temporary Internet Files\Content.Outlook\0HRRIP42\Zelle_W11_Screenshot_Orbit.jpg"/>
            <p:cNvPicPr>
              <a:picLocks noChangeAspect="1" noChangeArrowheads="1"/>
            </p:cNvPicPr>
            <p:nvPr/>
          </p:nvPicPr>
          <p:blipFill>
            <a:blip r:embed="rId3" cstate="print">
              <a:extLst>
                <a:ext uri="{28A0092B-C50C-407E-A947-70E740481C1C}">
                  <a14:useLocalDpi xmlns:a14="http://schemas.microsoft.com/office/drawing/2010/main" val="0"/>
                </a:ext>
              </a:extLst>
            </a:blip>
            <a:srcRect l="16354" t="10626" r="11374" b="4430"/>
            <a:stretch>
              <a:fillRect/>
            </a:stretch>
          </p:blipFill>
          <p:spPr bwMode="auto">
            <a:xfrm>
              <a:off x="755576" y="2240875"/>
              <a:ext cx="1641767" cy="128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Gerade Verbindung 16"/>
            <p:cNvCxnSpPr/>
            <p:nvPr/>
          </p:nvCxnSpPr>
          <p:spPr>
            <a:xfrm flipV="1">
              <a:off x="844121" y="2656178"/>
              <a:ext cx="731724" cy="6509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1" name="Content Placeholder 10"/>
          <p:cNvSpPr>
            <a:spLocks noGrp="1"/>
          </p:cNvSpPr>
          <p:nvPr>
            <p:ph idx="1"/>
          </p:nvPr>
        </p:nvSpPr>
        <p:spPr>
          <a:xfrm>
            <a:off x="3635896" y="4005064"/>
            <a:ext cx="5112568" cy="2883024"/>
          </a:xfrm>
        </p:spPr>
        <p:txBody>
          <a:bodyPr/>
          <a:lstStyle/>
          <a:p>
            <a:pPr marL="285750" indent="-285750">
              <a:buFont typeface="Arial" panose="020B0604020202020204" pitchFamily="34" charset="0"/>
              <a:buChar char="•"/>
            </a:pPr>
            <a:r>
              <a:rPr lang="en-GB" sz="1700" b="0" dirty="0" smtClean="0"/>
              <a:t>When mobile robots move in a manufacturing environment, a single line-of sight can be blocked due to various objects</a:t>
            </a:r>
          </a:p>
          <a:p>
            <a:pPr marL="285750" indent="-285750">
              <a:buFont typeface="Arial" panose="020B0604020202020204" pitchFamily="34" charset="0"/>
              <a:buChar char="•"/>
            </a:pPr>
            <a:r>
              <a:rPr lang="en-GB" sz="1700" b="0" dirty="0" smtClean="0"/>
              <a:t>Multiple links can help to solve that issue</a:t>
            </a:r>
          </a:p>
          <a:p>
            <a:pPr marL="285750" indent="-285750">
              <a:buFont typeface="Arial" panose="020B0604020202020204" pitchFamily="34" charset="0"/>
              <a:buChar char="•"/>
            </a:pPr>
            <a:r>
              <a:rPr lang="en-GB" sz="1700" b="0" dirty="0" smtClean="0"/>
              <a:t>Emulate </a:t>
            </a:r>
            <a:r>
              <a:rPr lang="en-GB" sz="1700" b="0" dirty="0" err="1" smtClean="0"/>
              <a:t>omni</a:t>
            </a:r>
            <a:r>
              <a:rPr lang="en-GB" sz="1700" b="0" dirty="0" smtClean="0"/>
              <a:t>-directional beam at the robot</a:t>
            </a:r>
          </a:p>
          <a:p>
            <a:pPr marL="285750" indent="-285750">
              <a:buFont typeface="Arial" panose="020B0604020202020204" pitchFamily="34" charset="0"/>
              <a:buChar char="•"/>
            </a:pPr>
            <a:r>
              <a:rPr lang="en-GB" sz="1700" b="0" dirty="0" smtClean="0"/>
              <a:t>Distribute transceivers at the walls   </a:t>
            </a:r>
            <a:endParaRPr lang="en-GB" sz="1700" b="0" dirty="0"/>
          </a:p>
        </p:txBody>
      </p:sp>
      <p:pic>
        <p:nvPicPr>
          <p:cNvPr id="22" name="Picture 17" descr="V:\2017\2017_JSAC_Wilke_OWC4Industry\figures\raw\paper_picture_cell_fov.jpg"/>
          <p:cNvPicPr/>
          <p:nvPr/>
        </p:nvPicPr>
        <p:blipFill rotWithShape="1">
          <a:blip r:embed="rId4" cstate="print">
            <a:extLst>
              <a:ext uri="{28A0092B-C50C-407E-A947-70E740481C1C}">
                <a14:useLocalDpi xmlns:a14="http://schemas.microsoft.com/office/drawing/2010/main" val="0"/>
              </a:ext>
            </a:extLst>
          </a:blip>
          <a:srcRect l="-23320" r="23320"/>
          <a:stretch/>
        </p:blipFill>
        <p:spPr bwMode="auto">
          <a:xfrm>
            <a:off x="2160000" y="2106927"/>
            <a:ext cx="6300432" cy="1830076"/>
          </a:xfrm>
          <a:prstGeom prst="rect">
            <a:avLst/>
          </a:prstGeom>
          <a:noFill/>
          <a:ln>
            <a:noFill/>
          </a:ln>
        </p:spPr>
      </p:pic>
    </p:spTree>
    <p:extLst>
      <p:ext uri="{BB962C8B-B14F-4D97-AF65-F5344CB8AC3E}">
        <p14:creationId xmlns:p14="http://schemas.microsoft.com/office/powerpoint/2010/main" val="318892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LC is relevant in the home market to provide a more secure and intuitive connectivity solution as well as possible connection between various </a:t>
            </a:r>
            <a:r>
              <a:rPr lang="en-GB" dirty="0" err="1"/>
              <a:t>IoT</a:t>
            </a:r>
            <a:r>
              <a:rPr lang="en-GB" dirty="0"/>
              <a:t> devices</a:t>
            </a:r>
          </a:p>
        </p:txBody>
      </p:sp>
      <p:sp>
        <p:nvSpPr>
          <p:cNvPr id="11" name="Content Placeholder 10"/>
          <p:cNvSpPr>
            <a:spLocks noGrp="1"/>
          </p:cNvSpPr>
          <p:nvPr>
            <p:ph idx="1"/>
          </p:nvPr>
        </p:nvSpPr>
        <p:spPr>
          <a:xfrm>
            <a:off x="685800" y="1981200"/>
            <a:ext cx="3814192" cy="4114800"/>
          </a:xfrm>
        </p:spPr>
        <p:txBody>
          <a:bodyPr/>
          <a:lstStyle/>
          <a:p>
            <a:pPr>
              <a:lnSpc>
                <a:spcPct val="100000"/>
              </a:lnSpc>
            </a:pPr>
            <a:r>
              <a:rPr lang="en-GB" dirty="0">
                <a:ea typeface="Kozuka Gothic Pr6N L"/>
              </a:rPr>
              <a:t>Users can intuitively understand the best coverage locations.</a:t>
            </a:r>
          </a:p>
          <a:p>
            <a:pPr lvl="1"/>
            <a:r>
              <a:rPr lang="en-GB" dirty="0">
                <a:ea typeface="Kozuka Gothic Pr6N L"/>
              </a:rPr>
              <a:t>Energy efficient wireless communications with intuitive utility can complement existing wireless solutions</a:t>
            </a:r>
          </a:p>
          <a:p>
            <a:pPr lvl="1"/>
            <a:r>
              <a:rPr lang="en-GB" dirty="0">
                <a:ea typeface="Kozuka Gothic Pr6N L"/>
              </a:rPr>
              <a:t>The confined signal propagation ensures data privacy and security</a:t>
            </a:r>
          </a:p>
          <a:p>
            <a:pPr lvl="1"/>
            <a:r>
              <a:rPr lang="en-GB" dirty="0">
                <a:ea typeface="Kozuka Gothic Pr6N L"/>
              </a:rPr>
              <a:t>The availability of lighting sources and density of lights as well as the ability to use solar cells as receivers means that energy harvesting devices could use LC</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7</a:t>
            </a:fld>
            <a:endParaRPr lang="en-GB"/>
          </a:p>
        </p:txBody>
      </p:sp>
      <p:pic>
        <p:nvPicPr>
          <p:cNvPr id="4100" name="Picture 4" descr="Image result for home lighting and de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883" y="1981200"/>
            <a:ext cx="3848275" cy="288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30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dirty="0"/>
              <a:t>Example Scenario:</a:t>
            </a:r>
            <a:br>
              <a:rPr lang="en-GB" dirty="0"/>
            </a:br>
            <a:r>
              <a:rPr lang="en-GB" dirty="0" err="1"/>
              <a:t>IoT</a:t>
            </a:r>
            <a:r>
              <a:rPr lang="en-GB" dirty="0"/>
              <a:t> Application Requirements</a:t>
            </a:r>
          </a:p>
        </p:txBody>
      </p:sp>
      <p:sp>
        <p:nvSpPr>
          <p:cNvPr id="172" name="CustomShape 2"/>
          <p:cNvSpPr/>
          <p:nvPr/>
        </p:nvSpPr>
        <p:spPr>
          <a:xfrm>
            <a:off x="6286680" y="6475320"/>
            <a:ext cx="225504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Nikola Serafimovski, pureLiFi</a:t>
            </a:r>
            <a:endParaRPr/>
          </a:p>
        </p:txBody>
      </p:sp>
      <p:sp>
        <p:nvSpPr>
          <p:cNvPr id="173" name="CustomShape 3"/>
          <p:cNvSpPr/>
          <p:nvPr/>
        </p:nvSpPr>
        <p:spPr>
          <a:xfrm>
            <a:off x="4344840" y="6475320"/>
            <a:ext cx="527760" cy="362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GB" sz="1200" strike="noStrike" spc="-1">
                <a:solidFill>
                  <a:srgbClr val="000000"/>
                </a:solidFill>
                <a:uFill>
                  <a:solidFill>
                    <a:srgbClr val="FFFFFF"/>
                  </a:solidFill>
                </a:uFill>
                <a:latin typeface="Times New Roman"/>
                <a:ea typeface="MS Gothic"/>
              </a:rPr>
              <a:t>Slide </a:t>
            </a:r>
            <a:fld id="{9618F046-B038-4130-B6EC-E7DB7D280EF7}" type="slidenum">
              <a:rPr lang="en-GB" sz="1200" strike="noStrike" spc="-1">
                <a:solidFill>
                  <a:srgbClr val="000000"/>
                </a:solidFill>
                <a:uFill>
                  <a:solidFill>
                    <a:srgbClr val="FFFFFF"/>
                  </a:solidFill>
                </a:uFill>
                <a:latin typeface="Times New Roman"/>
                <a:ea typeface="MS Gothic"/>
              </a:rPr>
              <a:t>8</a:t>
            </a:fld>
            <a:endParaRPr/>
          </a:p>
        </p:txBody>
      </p:sp>
      <p:sp>
        <p:nvSpPr>
          <p:cNvPr id="174" name="CustomShape 4"/>
          <p:cNvSpPr/>
          <p:nvPr/>
        </p:nvSpPr>
        <p:spPr>
          <a:xfrm>
            <a:off x="685800" y="684360"/>
            <a:ext cx="7771680" cy="1159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endParaRPr dirty="0"/>
          </a:p>
        </p:txBody>
      </p:sp>
      <p:sp>
        <p:nvSpPr>
          <p:cNvPr id="10" name="Content Placeholder 17"/>
          <p:cNvSpPr>
            <a:spLocks noGrp="1"/>
          </p:cNvSpPr>
          <p:nvPr>
            <p:ph idx="1"/>
          </p:nvPr>
        </p:nvSpPr>
        <p:spPr>
          <a:xfrm>
            <a:off x="685799" y="1981200"/>
            <a:ext cx="7954065" cy="4114800"/>
          </a:xfrm>
        </p:spPr>
        <p:txBody>
          <a:bodyPr/>
          <a:lstStyle/>
          <a:p>
            <a:pPr lvl="1"/>
            <a:r>
              <a:rPr lang="en-GB" sz="1600" b="1" dirty="0"/>
              <a:t>Solar powered street lamps</a:t>
            </a:r>
          </a:p>
          <a:p>
            <a:pPr lvl="1"/>
            <a:r>
              <a:rPr lang="en-GB" sz="1600" dirty="0"/>
              <a:t>The solar cell is the detector</a:t>
            </a:r>
          </a:p>
          <a:p>
            <a:pPr lvl="1"/>
            <a:r>
              <a:rPr lang="en-GB" sz="1600" dirty="0"/>
              <a:t>20 </a:t>
            </a:r>
            <a:r>
              <a:rPr lang="en-GB" sz="1600" dirty="0" err="1"/>
              <a:t>mW</a:t>
            </a:r>
            <a:r>
              <a:rPr lang="en-GB" sz="1600" dirty="0"/>
              <a:t> laser diode can </a:t>
            </a:r>
            <a:br>
              <a:rPr lang="en-GB" sz="1600" dirty="0"/>
            </a:br>
            <a:r>
              <a:rPr lang="en-GB" sz="1600" dirty="0"/>
              <a:t>achieve over 20m coverage </a:t>
            </a:r>
            <a:br>
              <a:rPr lang="en-GB" sz="1600" dirty="0"/>
            </a:br>
            <a:r>
              <a:rPr lang="en-GB" sz="1600" dirty="0"/>
              <a:t>distance in line-of-sight</a:t>
            </a:r>
          </a:p>
          <a:p>
            <a:pPr lvl="1"/>
            <a:r>
              <a:rPr lang="en-GB" sz="1600" b="1" dirty="0"/>
              <a:t>10 Mbps </a:t>
            </a:r>
            <a:r>
              <a:rPr lang="en-GB" sz="1600" dirty="0"/>
              <a:t>can be easily</a:t>
            </a:r>
            <a:br>
              <a:rPr lang="en-GB" sz="1600" dirty="0"/>
            </a:br>
            <a:r>
              <a:rPr lang="en-GB" sz="1600" dirty="0"/>
              <a:t>achieved with known systems</a:t>
            </a:r>
          </a:p>
          <a:p>
            <a:pPr lvl="1"/>
            <a:r>
              <a:rPr lang="en-GB" sz="1600" dirty="0"/>
              <a:t>Ideal for Smart Cities</a:t>
            </a:r>
          </a:p>
          <a:p>
            <a:pPr lvl="2"/>
            <a:endParaRPr lang="en-GB" sz="1200" dirty="0"/>
          </a:p>
          <a:p>
            <a:pPr lvl="3"/>
            <a:endParaRPr lang="en-GB" sz="1000" dirty="0"/>
          </a:p>
          <a:p>
            <a:pPr lvl="3"/>
            <a:endParaRPr lang="en-GB" sz="1000" dirty="0"/>
          </a:p>
          <a:p>
            <a:pPr lvl="3"/>
            <a:endParaRPr lang="en-GB" sz="1000" dirty="0"/>
          </a:p>
          <a:p>
            <a:pPr lvl="3"/>
            <a:endParaRPr lang="en-GB" sz="1000" dirty="0"/>
          </a:p>
          <a:p>
            <a:pPr lvl="3"/>
            <a:endParaRPr lang="en-GB" sz="1000" dirty="0"/>
          </a:p>
        </p:txBody>
      </p:sp>
      <p:pic>
        <p:nvPicPr>
          <p:cNvPr id="5122" name="Picture 2" descr="Image result for street ligh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3" y="2088759"/>
            <a:ext cx="4931961" cy="242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9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sz="2000" dirty="0"/>
              <a:t>Proposals: to include the following text in to “Light Communications (LC) for 802.11: Use Cases and Functional Requirements: Guidelines for PAR and CSD Development”</a:t>
            </a:r>
            <a:r>
              <a:rPr lang="zh-CN" altLang="zh-CN" sz="2000" dirty="0"/>
              <a:t/>
            </a:r>
            <a:br>
              <a:rPr lang="zh-CN" altLang="zh-CN" sz="2000" dirty="0"/>
            </a:br>
            <a:endParaRPr lang="zh-CN" altLang="en-US" sz="2000" dirty="0"/>
          </a:p>
        </p:txBody>
      </p:sp>
      <p:sp>
        <p:nvSpPr>
          <p:cNvPr id="3" name="内容占位符 2"/>
          <p:cNvSpPr>
            <a:spLocks noGrp="1"/>
          </p:cNvSpPr>
          <p:nvPr>
            <p:ph sz="half" idx="1"/>
          </p:nvPr>
        </p:nvSpPr>
        <p:spPr>
          <a:xfrm>
            <a:off x="685800" y="1981200"/>
            <a:ext cx="7772400" cy="4114800"/>
          </a:xfrm>
        </p:spPr>
        <p:txBody>
          <a:bodyPr/>
          <a:lstStyle/>
          <a:p>
            <a:pPr lvl="0"/>
            <a:r>
              <a:rPr lang="en-US" altLang="zh-CN" sz="1400" dirty="0"/>
              <a:t>Enterprise</a:t>
            </a:r>
            <a:endParaRPr lang="zh-CN" altLang="zh-CN" sz="1400" dirty="0"/>
          </a:p>
          <a:p>
            <a:pPr lvl="1"/>
            <a:r>
              <a:rPr lang="en-GB" altLang="zh-CN" sz="1400" dirty="0"/>
              <a:t>Data access: where network connections are based on LC for daily work, conference, etc. streaming remote desktops along with potential video. Enhanced data security can be achieved for organizations that require high level of confidentiality. The directionality of light propagation can effectively reduce interferences in heavily populated offices. Wireless off-loading to light releases spectrum for connecting other devices.</a:t>
            </a:r>
            <a:endParaRPr lang="zh-CN" altLang="zh-CN" sz="1400" dirty="0"/>
          </a:p>
          <a:p>
            <a:pPr lvl="1"/>
            <a:r>
              <a:rPr lang="en-GB" altLang="zh-CN" sz="1400" dirty="0"/>
              <a:t>Use cases for RF sensitive facilities: for RF sensitive facilities such as hospital and mining, LC can provide safe data access where RF may not be allowed</a:t>
            </a:r>
            <a:endParaRPr lang="zh-CN" altLang="zh-CN" sz="1400" dirty="0"/>
          </a:p>
          <a:p>
            <a:pPr lvl="0"/>
            <a:r>
              <a:rPr lang="en-US" altLang="zh-CN" sz="1400" dirty="0"/>
              <a:t>Home</a:t>
            </a:r>
            <a:endParaRPr lang="zh-CN" altLang="zh-CN" sz="1400" dirty="0"/>
          </a:p>
          <a:p>
            <a:pPr lvl="1"/>
            <a:r>
              <a:rPr lang="en-US" altLang="zh-CN" sz="1400" dirty="0"/>
              <a:t>Data access: where mobile devices use LC for high data rate network access. Especially for heavily populated apartments so that reduced interference and enhanced privacy can be achieved.</a:t>
            </a:r>
            <a:endParaRPr lang="zh-CN" altLang="zh-CN" sz="1400" dirty="0"/>
          </a:p>
          <a:p>
            <a:pPr lvl="1"/>
            <a:r>
              <a:rPr lang="en-US" altLang="zh-CN" sz="1400" dirty="0"/>
              <a:t>Home theater: Indoor use cases where high definition video and audio equipment connect to a LC AP</a:t>
            </a:r>
            <a:endParaRPr lang="zh-CN" altLang="zh-CN" sz="1400" dirty="0"/>
          </a:p>
          <a:p>
            <a:pPr lvl="1"/>
            <a:r>
              <a:rPr lang="en-US" altLang="zh-CN" sz="1400" dirty="0"/>
              <a:t>Virtual reality (VR): use cases where VR goggles are connected to a LC AP</a:t>
            </a:r>
            <a:endParaRPr lang="zh-CN" altLang="zh-CN" sz="1400" dirty="0"/>
          </a:p>
          <a:p>
            <a:endParaRPr lang="zh-CN" altLang="en-US" dirty="0"/>
          </a:p>
        </p:txBody>
      </p:sp>
      <p:sp>
        <p:nvSpPr>
          <p:cNvPr id="5" name="页脚占位符 4"/>
          <p:cNvSpPr>
            <a:spLocks noGrp="1"/>
          </p:cNvSpPr>
          <p:nvPr>
            <p:ph type="ftr" sz="quarter" idx="10"/>
          </p:nvPr>
        </p:nvSpPr>
        <p:spPr/>
        <p:txBody>
          <a:bodyPr/>
          <a:lstStyle/>
          <a:p>
            <a:pPr>
              <a:defRPr/>
            </a:pPr>
            <a:r>
              <a:rPr lang="en-US"/>
              <a:t>Nikola Serafimovski, pureLiFi</a:t>
            </a:r>
            <a:endParaRPr lang="en-US" dirty="0"/>
          </a:p>
        </p:txBody>
      </p:sp>
      <p:sp>
        <p:nvSpPr>
          <p:cNvPr id="6" name="灯片编号占位符 5"/>
          <p:cNvSpPr>
            <a:spLocks noGrp="1"/>
          </p:cNvSpPr>
          <p:nvPr>
            <p:ph type="sldNum" sz="quarter" idx="11"/>
          </p:nvPr>
        </p:nvSpPr>
        <p:spPr/>
        <p:txBody>
          <a:bodyPr/>
          <a:lstStyle/>
          <a:p>
            <a:pPr>
              <a:defRPr/>
            </a:pPr>
            <a:r>
              <a:rPr lang="en-US"/>
              <a:t>Slide </a:t>
            </a:r>
            <a:fld id="{FCE5288C-F87B-4810-A6B2-740CE13BD34D}" type="slidenum">
              <a:rPr lang="en-US" smtClean="0"/>
              <a:pPr>
                <a:defRPr/>
              </a:pPr>
              <a:t>9</a:t>
            </a:fld>
            <a:endParaRPr lang="en-US"/>
          </a:p>
        </p:txBody>
      </p:sp>
    </p:spTree>
    <p:extLst>
      <p:ext uri="{BB962C8B-B14F-4D97-AF65-F5344CB8AC3E}">
        <p14:creationId xmlns:p14="http://schemas.microsoft.com/office/powerpoint/2010/main" val="178070523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903</Words>
  <Application>Microsoft Office PowerPoint</Application>
  <PresentationFormat>Bildschirmpräsentation (4:3)</PresentationFormat>
  <Paragraphs>108</Paragraphs>
  <Slides>10</Slides>
  <Notes>6</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10</vt:i4>
      </vt:variant>
    </vt:vector>
  </HeadingPairs>
  <TitlesOfParts>
    <vt:vector size="12" baseType="lpstr">
      <vt:lpstr>802-11-Submission</vt:lpstr>
      <vt:lpstr>Document</vt:lpstr>
      <vt:lpstr>Light Communication Use-Cases</vt:lpstr>
      <vt:lpstr>Proposed use-cases for light communications</vt:lpstr>
      <vt:lpstr>Enterprise wireless can use LC to provide contained and dedicated network access</vt:lpstr>
      <vt:lpstr>LC can improve the data density in the Enterprise and Home environments</vt:lpstr>
      <vt:lpstr>LC may provide RF interference free, deterministic, communications within industrial and automated work cell areas</vt:lpstr>
      <vt:lpstr>LC can operate in unused optical spectrum. Reliable connectivity can be realized with distributed MIMO  to overcome an eventually blocked line-of sight. </vt:lpstr>
      <vt:lpstr>LC is relevant in the home market to provide a more secure and intuitive connectivity solution as well as possible connection between various IoT devices</vt:lpstr>
      <vt:lpstr>Example Scenario: IoT Application Requirements</vt:lpstr>
      <vt:lpstr>Proposals: to include the following text in to “Light Communications (LC) for 802.11: Use Cases and Functional Requirements: Guidelines for PAR and CSD Development” </vt:lpstr>
      <vt:lpstr>Proposals: to include the following text in to “Light Communications (LC) for 802.11: Use Cases and Functional Requirements: Guidelines for PAR and CSD Development” </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LiFi: Concept, Use-cases and Progress</dc:title>
  <dc:creator>Nikola Serafimovski</dc:creator>
  <cp:lastModifiedBy>Jungnickel, Volker</cp:lastModifiedBy>
  <cp:revision>297</cp:revision>
  <cp:lastPrinted>1601-01-01T00:00:00Z</cp:lastPrinted>
  <dcterms:created xsi:type="dcterms:W3CDTF">2016-03-12T20:23:00Z</dcterms:created>
  <dcterms:modified xsi:type="dcterms:W3CDTF">2017-03-16T15:29:28Z</dcterms:modified>
</cp:coreProperties>
</file>