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48" r:id="rId2"/>
    <p:sldId id="449" r:id="rId3"/>
    <p:sldId id="602" r:id="rId4"/>
    <p:sldId id="604" r:id="rId5"/>
    <p:sldId id="624" r:id="rId6"/>
    <p:sldId id="592" r:id="rId7"/>
    <p:sldId id="612" r:id="rId8"/>
    <p:sldId id="625" r:id="rId9"/>
    <p:sldId id="626" r:id="rId10"/>
    <p:sldId id="611" r:id="rId11"/>
  </p:sldIdLst>
  <p:sldSz cx="9144000" cy="6858000" type="screen4x3"/>
  <p:notesSz cx="6934200" cy="9280525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9387" autoAdjust="0"/>
  </p:normalViewPr>
  <p:slideViewPr>
    <p:cSldViewPr>
      <p:cViewPr>
        <p:scale>
          <a:sx n="70" d="100"/>
          <a:sy n="70" d="100"/>
        </p:scale>
        <p:origin x="-1070" y="-32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90" d="100"/>
          <a:sy n="90" d="100"/>
        </p:scale>
        <p:origin x="-1944" y="-62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802.11-17/xxxxr0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42893" y="8982075"/>
            <a:ext cx="13753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</a:t>
            </a:r>
            <a:r>
              <a:rPr lang="en-US" dirty="0"/>
              <a:t>/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802.11-16/</a:t>
            </a:r>
            <a:r>
              <a:rPr lang="en-US" dirty="0" err="1" smtClean="0"/>
              <a:t>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07260" y="8985250"/>
            <a:ext cx="13369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359073" cy="215444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xxxx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45DC9AC9-EAA8-401A-B70A-F187E0BF0C2A}" type="slidenum">
              <a:rPr lang="en-US" altLang="zh-CN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9073706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26930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Jiamin Chen /Huawei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868DDD5A-3682-499C-BA38-9EBBE651821E}" type="slidenum">
              <a:rPr lang="en-US" altLang="zh-CN" smtClean="0"/>
              <a:pPr/>
              <a:t>10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26930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868DDD5A-3682-499C-BA38-9EBBE651821E}" type="slidenum">
              <a:rPr lang="en-US" altLang="zh-CN" smtClean="0"/>
              <a:pPr/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26930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517830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26930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517830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26930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868DDD5A-3682-499C-BA38-9EBBE651821E}" type="slidenum">
              <a:rPr lang="en-US" altLang="zh-CN" smtClean="0"/>
              <a:pPr/>
              <a:t>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26930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517830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7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517830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26930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868DDD5A-3682-499C-BA38-9EBBE651821E}" type="slidenum">
              <a:rPr lang="en-US" altLang="zh-CN" smtClean="0"/>
              <a:pPr/>
              <a:t>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51783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8715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4279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6934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9213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7674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9547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702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5662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54217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94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7424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2536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0291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Jiamin Chen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8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dirty="0" smtClean="0"/>
              <a:t>doc.: IEEE 802.11-17/0492r1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141-07-cmmw-ieee-802-11-cmww-sg-5c.do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390-01-00aj-lb228-comment-database.xls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Microsoft_Office_Excel____1.xlsx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March 2017</a:t>
            </a:r>
            <a:endParaRPr lang="en-US" altLang="zh-CN" sz="1800" dirty="0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7FFBB0B3-AD33-44BA-8B37-4C7E9D1EE6B5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2017-03-17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 dirty="0" smtClean="0"/>
              <a:t>Author(s):</a:t>
            </a:r>
            <a:endParaRPr lang="en-US" altLang="zh-CN" sz="2000" dirty="0"/>
          </a:p>
        </p:txBody>
      </p:sp>
      <p:sp>
        <p:nvSpPr>
          <p:cNvPr id="28679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 smtClean="0">
                <a:solidFill>
                  <a:schemeClr val="tx2"/>
                </a:solidFill>
              </a:rPr>
              <a:t>P802.11aj Report to EC on </a:t>
            </a:r>
            <a:r>
              <a:rPr lang="en-US" altLang="zh-CN" sz="3200" b="1" dirty="0" smtClean="0"/>
              <a:t>Unco</a:t>
            </a:r>
            <a:r>
              <a:rPr lang="en-US" altLang="zh-CN" sz="3200" b="1" dirty="0" smtClean="0">
                <a:solidFill>
                  <a:schemeClr val="tx2"/>
                </a:solidFill>
              </a:rPr>
              <a:t>nditional Approval to go to Sponsor Ballot</a:t>
            </a:r>
            <a:endParaRPr lang="en-US" altLang="zh-CN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50908867"/>
              </p:ext>
            </p:extLst>
          </p:nvPr>
        </p:nvGraphicFramePr>
        <p:xfrm>
          <a:off x="854075" y="3071813"/>
          <a:ext cx="7226300" cy="1450975"/>
        </p:xfrm>
        <a:graphic>
          <a:graphicData uri="http://schemas.openxmlformats.org/presentationml/2006/ole">
            <p:oleObj spid="_x0000_s28767" name="Document" r:id="rId4" imgW="9104835" imgH="1824715" progId="Word.Document.8">
              <p:embed/>
            </p:oleObj>
          </a:graphicData>
        </a:graphic>
      </p:graphicFrame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 algn="ctr">
              <a:buNone/>
            </a:pPr>
            <a:r>
              <a:rPr lang="en-US" altLang="zh-CN" sz="4400" dirty="0" smtClean="0"/>
              <a:t>Thank You</a:t>
            </a:r>
            <a:r>
              <a:rPr lang="zh-CN" altLang="en-US" sz="4400" dirty="0" smtClean="0"/>
              <a:t>！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10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9557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D6BE815-0371-47F0-9123-A193831FD0E8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Introduction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1844824"/>
            <a:ext cx="845820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GB" altLang="zh-CN" sz="24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This document contains the report to the IEEE 802 Executive Committee in support of a request for </a:t>
            </a:r>
            <a:r>
              <a:rPr lang="en-GB" altLang="zh-CN" sz="2400" b="1" kern="0" dirty="0" smtClean="0">
                <a:latin typeface="Times New Roman"/>
                <a:ea typeface="ＭＳ Ｐゴシック" pitchFamily="34" charset="-128"/>
              </a:rPr>
              <a:t>unco</a:t>
            </a:r>
            <a:r>
              <a:rPr lang="en-GB" altLang="zh-CN" sz="24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nditional approval to send IEEE P802.11aj Draft </a:t>
            </a:r>
            <a:r>
              <a:rPr lang="en-GB" altLang="zh-CN" sz="2400" b="1" kern="0" dirty="0" smtClean="0">
                <a:latin typeface="Times New Roman"/>
                <a:ea typeface="ＭＳ Ｐゴシック" pitchFamily="34" charset="-128"/>
              </a:rPr>
              <a:t>5</a:t>
            </a:r>
            <a:r>
              <a:rPr lang="en-GB" altLang="zh-CN" sz="24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.0 to Sponsor Ballot.</a:t>
            </a:r>
            <a:r>
              <a:rPr lang="en-GB" altLang="zh-CN" sz="2400" dirty="0" smtClean="0">
                <a:ea typeface="ＭＳ Ｐゴシック" pitchFamily="34" charset="-128"/>
              </a:rPr>
              <a:t> </a:t>
            </a:r>
            <a:endParaRPr lang="en-GB" altLang="zh-CN" sz="2400" b="1" kern="0" dirty="0" smtClean="0">
              <a:solidFill>
                <a:srgbClr val="000000"/>
              </a:solidFill>
              <a:latin typeface="Times New Roman"/>
              <a:ea typeface="ＭＳ Ｐゴシック" pitchFamily="34" charset="-128"/>
            </a:endParaRPr>
          </a:p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GB" altLang="zh-CN" sz="24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This document was approved during the plenary session of the 802.11 working group on 17</a:t>
            </a:r>
            <a:r>
              <a:rPr lang="en-GB" altLang="zh-CN" sz="2400" b="1" kern="0" baseline="3000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th</a:t>
            </a:r>
            <a:r>
              <a:rPr lang="en-GB" altLang="zh-CN" sz="24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 March 2017.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Passed in the Working Group 46</a:t>
            </a: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-</a:t>
            </a: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yes, 0</a:t>
            </a: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-</a:t>
            </a: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no , 4</a:t>
            </a: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-</a:t>
            </a: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abstain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altLang="zh-CN" sz="24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The </a:t>
            </a:r>
            <a:r>
              <a:rPr lang="en-GB" altLang="zh-CN" sz="2400" b="1" kern="0" dirty="0" err="1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TGaj</a:t>
            </a:r>
            <a:r>
              <a:rPr lang="en-GB" altLang="zh-CN" sz="24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 5C document (</a:t>
            </a:r>
            <a:r>
              <a:rPr lang="en-GB" altLang="zh-CN" sz="1800" b="1" dirty="0" smtClean="0">
                <a:hlinkClick r:id="rId3"/>
              </a:rPr>
              <a:t>https://mentor.ieee.org/802.11/dcn/12/11-12-0141-07-cmmw-ieee-802-11-cmww-sg-5c.doc</a:t>
            </a:r>
            <a:r>
              <a:rPr lang="en-GB" altLang="zh-CN" sz="1800" b="1" dirty="0" smtClean="0"/>
              <a:t> </a:t>
            </a:r>
            <a:r>
              <a:rPr lang="en-GB" altLang="zh-CN" sz="24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) was also approved during the plenary session of the 802.11 working group on 17</a:t>
            </a:r>
            <a:r>
              <a:rPr lang="en-GB" altLang="zh-CN" sz="2400" b="1" kern="0" baseline="3000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th</a:t>
            </a:r>
            <a:r>
              <a:rPr lang="en-GB" altLang="zh-CN" sz="24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  March 2017.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Passed in the Working Group 44</a:t>
            </a: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-</a:t>
            </a: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yes, 0</a:t>
            </a: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-</a:t>
            </a: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no , 3</a:t>
            </a: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-</a:t>
            </a: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abstain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altLang="zh-CN" sz="2400" b="1" kern="0" dirty="0" smtClean="0">
              <a:solidFill>
                <a:srgbClr val="000000"/>
              </a:solidFill>
              <a:latin typeface="Times New Roman"/>
              <a:ea typeface="ＭＳ Ｐゴシック" pitchFamily="34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8926" y="6475413"/>
            <a:ext cx="561499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07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March 2017</a:t>
            </a:r>
            <a:endParaRPr lang="en-US" altLang="zh-CN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>
                <a:ea typeface="ＭＳ Ｐゴシック" pitchFamily="34" charset="-128"/>
              </a:rPr>
              <a:t>802.11 WG Letter Ballot Results – P802.11aj</a:t>
            </a:r>
            <a:endParaRPr lang="en-US" altLang="en-US" dirty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March 2017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11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96562576"/>
              </p:ext>
            </p:extLst>
          </p:nvPr>
        </p:nvGraphicFramePr>
        <p:xfrm>
          <a:off x="285720" y="1785926"/>
          <a:ext cx="8534400" cy="427257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947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450776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217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2016-01-20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IEEE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802.11aj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Draft 1.0 Technical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Technical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368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295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221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2016-06-30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IEEE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802.11aj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Draft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 </a:t>
                      </a:r>
                      <a:r>
                        <a:rPr lang="en-GB" altLang="zh-CN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First Recirculation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Technical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Recirculation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377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304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</a:t>
                      </a:r>
                      <a:endParaRPr lang="en-GB" sz="1400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218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2016-08-30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IEEE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802.11aj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Draft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3.0 </a:t>
                      </a:r>
                      <a:r>
                        <a:rPr lang="en-GB" altLang="zh-CN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Second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Recirculation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Recirculation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377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308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221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2016-12-21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IEEE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802.11aj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Draft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4.0 Third Recirculation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Recirculation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377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313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234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2017-03-04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IEEE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802.11aj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Draft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5.0 Fourth Recirculation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Recirculation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377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315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247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45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228.1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LB 228 Post-Ballot vote change*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377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315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249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0034" y="6121619"/>
            <a:ext cx="61772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Email indication of “Approve” from </a:t>
            </a:r>
            <a:r>
              <a:rPr lang="en-US" dirty="0" err="1" smtClean="0"/>
              <a:t>Ganesh</a:t>
            </a:r>
            <a:r>
              <a:rPr lang="en-US" dirty="0" smtClean="0"/>
              <a:t> </a:t>
            </a:r>
            <a:r>
              <a:rPr lang="en-US" dirty="0" err="1" smtClean="0"/>
              <a:t>Venkatesan</a:t>
            </a:r>
            <a:r>
              <a:rPr lang="en-US" dirty="0" smtClean="0"/>
              <a:t> and </a:t>
            </a:r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sz="1400" dirty="0" smtClean="0"/>
              <a:t>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P802.11aj</a:t>
            </a:r>
            <a:endParaRPr lang="en-US" altLang="en-US" dirty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March 2017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7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43236587"/>
              </p:ext>
            </p:extLst>
          </p:nvPr>
        </p:nvGraphicFramePr>
        <p:xfrm>
          <a:off x="762000" y="1905000"/>
          <a:ext cx="7162800" cy="371193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5969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661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8435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526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217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2016-01-20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TGaj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1.0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2016-06-30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TGaj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2.0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2016-08-30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Second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Recirculation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TGaj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3.0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2016-12-21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Third Recirculation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TGaj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2017-03-04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Fourth Recirculation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TGaj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(*)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755576" y="587727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 smtClean="0"/>
              <a:t>(*)  The commenter withdraws the comment.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D6BE815-0371-47F0-9123-A193831FD0E8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GB" altLang="zh-CN" sz="32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Letter Ballot 228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1844824"/>
            <a:ext cx="8458200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CN" sz="20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A single comment was received that was not "must be satisfied" (and was from a "yes" voter).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CN" sz="20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The commenter subsequently stated by email to the WG chair that he wished to withdraw the comment.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CN" sz="20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The comment was discussed and resolved during the March session. That discussion and resolution was notified to the WG members as usual in the comment resolution </a:t>
            </a:r>
            <a:r>
              <a:rPr lang="en-US" altLang="zh-CN" sz="2000" b="1" kern="0" dirty="0" smtClean="0">
                <a:latin typeface="Times New Roman"/>
                <a:ea typeface="ＭＳ Ｐゴシック" pitchFamily="34" charset="-128"/>
              </a:rPr>
              <a:t>spreadsheet (</a:t>
            </a:r>
            <a:r>
              <a:rPr lang="en-US" altLang="zh-CN" sz="1800" b="1" kern="0" dirty="0" smtClean="0">
                <a:latin typeface="Times New Roman"/>
                <a:ea typeface="ＭＳ Ｐゴシック" pitchFamily="34" charset="-128"/>
                <a:hlinkClick r:id="rId3"/>
              </a:rPr>
              <a:t>https://mentor.ieee.org/802.11/dcn/17/11-17-0390-01-00aj-lb228-comment-database.xlsx</a:t>
            </a:r>
            <a:r>
              <a:rPr lang="en-US" altLang="zh-CN" sz="2000" b="1" kern="0" dirty="0" smtClean="0">
                <a:latin typeface="Times New Roman"/>
                <a:ea typeface="ＭＳ Ｐゴシック" pitchFamily="34" charset="-128"/>
              </a:rPr>
              <a:t>),  and </a:t>
            </a:r>
            <a:r>
              <a:rPr lang="en-US" altLang="zh-CN" sz="20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the approval recorded in the task group minutes (to be posted). This satisfies the IEEE-SA OM requirement "shall provide evidence of the consideration of each comment" (OM 5.4.3.3).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CN" sz="20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Because this is not a comment that "must be satisfied",  and because no changes were made since the previous ballot,  no recirculation is needed.</a:t>
            </a:r>
            <a:endParaRPr lang="en-GB" altLang="zh-CN" sz="2000" b="1" kern="0" dirty="0" smtClean="0">
              <a:solidFill>
                <a:srgbClr val="000000"/>
              </a:solidFill>
              <a:latin typeface="Times New Roman"/>
              <a:ea typeface="ＭＳ Ｐゴシック" pitchFamily="34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8926" y="6475413"/>
            <a:ext cx="561499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07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March 2017</a:t>
            </a:r>
            <a:endParaRPr lang="en-US" altLang="zh-CN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March 2017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23528" y="829816"/>
            <a:ext cx="8496944" cy="510952"/>
          </a:xfrm>
        </p:spPr>
        <p:txBody>
          <a:bodyPr/>
          <a:lstStyle/>
          <a:p>
            <a:r>
              <a:rPr lang="en-GB" sz="2800" dirty="0">
                <a:ea typeface="ＭＳ Ｐゴシック" pitchFamily="34" charset="-128"/>
              </a:rPr>
              <a:t>Unsatisfied </a:t>
            </a:r>
            <a:r>
              <a:rPr lang="en-GB" sz="2800" dirty="0" smtClean="0">
                <a:ea typeface="ＭＳ Ｐゴシック" pitchFamily="34" charset="-128"/>
              </a:rPr>
              <a:t>comments </a:t>
            </a:r>
            <a:r>
              <a:rPr lang="en-GB" sz="2800" dirty="0">
                <a:ea typeface="ＭＳ Ｐゴシック" pitchFamily="34" charset="-128"/>
              </a:rPr>
              <a:t>by </a:t>
            </a:r>
            <a:r>
              <a:rPr lang="en-GB" sz="2800" dirty="0" smtClean="0">
                <a:ea typeface="ＭＳ Ｐゴシック" pitchFamily="34" charset="-128"/>
              </a:rPr>
              <a:t>commenter</a:t>
            </a:r>
            <a:endParaRPr lang="en-CA" sz="2800" dirty="0"/>
          </a:p>
        </p:txBody>
      </p:sp>
      <p:graphicFrame>
        <p:nvGraphicFramePr>
          <p:cNvPr id="11" name="Table 5"/>
          <p:cNvGraphicFramePr>
            <a:graphicFrameLocks noGrp="1"/>
          </p:cNvGraphicFramePr>
          <p:nvPr>
            <p:extLst/>
          </p:nvPr>
        </p:nvGraphicFramePr>
        <p:xfrm>
          <a:off x="857224" y="1412776"/>
          <a:ext cx="7386044" cy="396238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68172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268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9813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9813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26836"/>
                <a:gridCol w="926836"/>
                <a:gridCol w="92754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8581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LB217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LB220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LB223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LB226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LB228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36575" algn="l"/>
                        </a:tabLst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71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Bazhong</a:t>
                      </a: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Shen</a:t>
                      </a: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altLang="zh-CN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(*)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6711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Brima</a:t>
                      </a: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Ibrahim </a:t>
                      </a:r>
                      <a:r>
                        <a:rPr lang="en-US" altLang="zh-CN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(*)</a:t>
                      </a:r>
                      <a:endParaRPr lang="en-US" sz="1200" u="none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6711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Jonathan </a:t>
                      </a:r>
                      <a:r>
                        <a:rPr lang="en-CA" sz="1200" u="non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Segev</a:t>
                      </a:r>
                      <a:r>
                        <a:rPr lang="en-CA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altLang="zh-CN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(*)</a:t>
                      </a:r>
                      <a:endParaRPr lang="en-CA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6711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latin typeface="Arial"/>
                        </a:rPr>
                        <a:t>Matthew </a:t>
                      </a:r>
                      <a:r>
                        <a:rPr lang="en-US" sz="1200" b="0" i="0" u="none" strike="noStrike" dirty="0" smtClean="0">
                          <a:latin typeface="Arial"/>
                        </a:rPr>
                        <a:t>Fischer </a:t>
                      </a:r>
                      <a:r>
                        <a:rPr lang="en-US" altLang="zh-CN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(*)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</a:t>
                      </a: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36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6711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Nehru </a:t>
                      </a:r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Bhandaru</a:t>
                      </a: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altLang="zh-CN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(*)</a:t>
                      </a:r>
                      <a:endParaRPr lang="en-US" sz="1200" u="none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6711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Payam</a:t>
                      </a: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TorabJahromi</a:t>
                      </a:r>
                      <a:r>
                        <a:rPr lang="en-US" altLang="zh-CN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(*)</a:t>
                      </a:r>
                      <a:endParaRPr lang="en-US" sz="1200" u="none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6711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Qi</a:t>
                      </a: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Wang </a:t>
                      </a:r>
                      <a:r>
                        <a:rPr lang="en-US" altLang="zh-CN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(*)</a:t>
                      </a:r>
                      <a:endParaRPr lang="en-US" sz="1200" u="none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6711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Solomon </a:t>
                      </a:r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Trainin</a:t>
                      </a: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altLang="zh-CN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(*)</a:t>
                      </a:r>
                      <a:endParaRPr lang="en-US" sz="1200" u="none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6711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Victor </a:t>
                      </a:r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Hou</a:t>
                      </a: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altLang="zh-CN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(*)</a:t>
                      </a:r>
                      <a:endParaRPr lang="en-US" sz="1200" u="none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6711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Vijay </a:t>
                      </a:r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Auluck</a:t>
                      </a: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altLang="zh-CN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(*)</a:t>
                      </a:r>
                      <a:endParaRPr lang="en-US" sz="1200" u="none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6711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Vinko</a:t>
                      </a: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Erceg</a:t>
                      </a: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altLang="zh-CN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(*)</a:t>
                      </a:r>
                      <a:endParaRPr lang="en-US" sz="1200" u="none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6711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Yakun</a:t>
                      </a: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Sun </a:t>
                      </a:r>
                      <a:r>
                        <a:rPr lang="en-US" altLang="zh-CN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(*)</a:t>
                      </a:r>
                      <a:endParaRPr lang="en-US" sz="1200" u="none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671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Total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41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22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67</a:t>
                      </a:r>
                      <a:endParaRPr kumimoji="0" 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feld 8"/>
          <p:cNvSpPr txBox="1"/>
          <p:nvPr/>
        </p:nvSpPr>
        <p:spPr>
          <a:xfrm>
            <a:off x="683568" y="5715016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(*) Commenter provided no response for a contact </a:t>
            </a:r>
            <a:r>
              <a:rPr lang="en-US" altLang="ko-KR" dirty="0" smtClean="0"/>
              <a:t>to </a:t>
            </a:r>
            <a:r>
              <a:rPr lang="en-US" altLang="ko-KR" dirty="0"/>
              <a:t>ask which comments are satisfied or unsatisfied</a:t>
            </a:r>
            <a:r>
              <a:rPr lang="en-US" altLang="ko-KR" dirty="0" smtClean="0"/>
              <a:t>.</a:t>
            </a:r>
          </a:p>
          <a:p>
            <a:r>
              <a:rPr lang="en-US" altLang="ko-KR" b="1" dirty="0"/>
              <a:t>Total number of unsatisfied comments based on feedback from commenter: </a:t>
            </a:r>
            <a:r>
              <a:rPr lang="en-US" altLang="ko-KR" b="1" dirty="0" smtClean="0"/>
              <a:t>0</a:t>
            </a:r>
            <a:r>
              <a:rPr lang="en-US" altLang="ko-KR" dirty="0" smtClean="0"/>
              <a:t> </a:t>
            </a:r>
            <a:endParaRPr lang="en-US" dirty="0" smtClean="0"/>
          </a:p>
          <a:p>
            <a:r>
              <a:rPr lang="en-US" b="1" dirty="0" smtClean="0"/>
              <a:t>Total number of unsatisfied comments from </a:t>
            </a:r>
            <a:r>
              <a:rPr lang="en-US" b="1" u="sng" dirty="0" smtClean="0"/>
              <a:t>unresponsive </a:t>
            </a:r>
            <a:r>
              <a:rPr lang="en-US" b="1" dirty="0" smtClean="0"/>
              <a:t>commenter:  67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685800" y="901824"/>
            <a:ext cx="7772400" cy="654968"/>
          </a:xfrm>
        </p:spPr>
        <p:txBody>
          <a:bodyPr/>
          <a:lstStyle/>
          <a:p>
            <a:r>
              <a:rPr lang="en-GB" altLang="zh-CN" dirty="0" smtClean="0">
                <a:ea typeface="ＭＳ Ｐゴシック" pitchFamily="34" charset="-128"/>
              </a:rPr>
              <a:t>Unsatisfied comments by commenter</a:t>
            </a:r>
            <a:br>
              <a:rPr lang="en-GB" altLang="zh-CN" dirty="0" smtClean="0">
                <a:ea typeface="ＭＳ Ｐゴシック" pitchFamily="34" charset="-128"/>
              </a:rPr>
            </a:br>
            <a:r>
              <a:rPr lang="en-GB" altLang="zh-CN" dirty="0" smtClean="0">
                <a:ea typeface="ＭＳ Ｐゴシック" pitchFamily="34" charset="-128"/>
              </a:rPr>
              <a:t>– Topics</a:t>
            </a:r>
            <a:endParaRPr lang="en-US" altLang="zh-CN" dirty="0" smtClean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055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March 2017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8" name="Group 71"/>
          <p:cNvGraphicFramePr>
            <a:graphicFrameLocks/>
          </p:cNvGraphicFramePr>
          <p:nvPr/>
        </p:nvGraphicFramePr>
        <p:xfrm>
          <a:off x="827584" y="1926704"/>
          <a:ext cx="7632848" cy="3402320"/>
        </p:xfrm>
        <a:graphic>
          <a:graphicData uri="http://schemas.openxmlformats.org/drawingml/2006/table">
            <a:tbl>
              <a:tblPr/>
              <a:tblGrid>
                <a:gridCol w="52565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Topic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#Comments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dirty="0" smtClean="0"/>
                        <a:t>Definitions/acronyms, General</a:t>
                      </a:r>
                      <a:r>
                        <a:rPr lang="en-US" sz="1600" baseline="0" dirty="0" smtClean="0"/>
                        <a:t> description 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dirty="0" err="1" smtClean="0"/>
                        <a:t>Cls</a:t>
                      </a:r>
                      <a:r>
                        <a:rPr lang="en-US" sz="1600" dirty="0" smtClean="0"/>
                        <a:t>. 3, 4) 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dirty="0" smtClean="0"/>
                        <a:t>Layer management </a:t>
                      </a:r>
                      <a:r>
                        <a:rPr lang="en-US" sz="1600" dirty="0"/>
                        <a:t>(</a:t>
                      </a:r>
                      <a:r>
                        <a:rPr lang="en-US" sz="1600" dirty="0" err="1"/>
                        <a:t>Cls</a:t>
                      </a:r>
                      <a:r>
                        <a:rPr lang="en-US" sz="1600" dirty="0"/>
                        <a:t>. 6</a:t>
                      </a:r>
                      <a:r>
                        <a:rPr lang="en-US" sz="1600" dirty="0" smtClean="0"/>
                        <a:t>)  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1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2724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dirty="0"/>
                        <a:t>Frame Formats (</a:t>
                      </a:r>
                      <a:r>
                        <a:rPr lang="en-US" sz="1600" dirty="0" err="1" smtClean="0"/>
                        <a:t>Cls</a:t>
                      </a:r>
                      <a:r>
                        <a:rPr lang="en-US" sz="1600" dirty="0" smtClean="0"/>
                        <a:t>. 9) 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16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4496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MAC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sublayer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 functional description (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Cls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. 10)</a:t>
                      </a:r>
                      <a:r>
                        <a:rPr lang="en-US" altLang="zh-CN" sz="1600" dirty="0" smtClean="0"/>
                        <a:t> 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18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72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dirty="0"/>
                        <a:t>MLME procedures </a:t>
                      </a:r>
                      <a:r>
                        <a:rPr lang="en-US" sz="1600" dirty="0" smtClean="0"/>
                        <a:t>/ Security (</a:t>
                      </a:r>
                      <a:r>
                        <a:rPr lang="en-US" sz="1600" dirty="0" err="1" smtClean="0"/>
                        <a:t>Cls</a:t>
                      </a:r>
                      <a:r>
                        <a:rPr lang="en-US" sz="1600" dirty="0"/>
                        <a:t>. </a:t>
                      </a:r>
                      <a:r>
                        <a:rPr lang="en-US" sz="1600" dirty="0" smtClean="0"/>
                        <a:t>11, 12) 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4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4895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dirty="0"/>
                        <a:t>PICS, MIB, </a:t>
                      </a:r>
                      <a:r>
                        <a:rPr lang="en-US" sz="1600" dirty="0" smtClean="0"/>
                        <a:t>Country elements etc. </a:t>
                      </a:r>
                      <a:r>
                        <a:rPr lang="en-US" sz="1600" dirty="0"/>
                        <a:t>(Annex B, C, </a:t>
                      </a:r>
                      <a:r>
                        <a:rPr lang="en-US" sz="1600" dirty="0" smtClean="0"/>
                        <a:t>E)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32184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dirty="0"/>
                        <a:t>General </a:t>
                      </a:r>
                      <a:r>
                        <a:rPr lang="en-US" sz="1600" dirty="0" smtClean="0"/>
                        <a:t>(or no </a:t>
                      </a:r>
                      <a:r>
                        <a:rPr lang="en-US" sz="1600" dirty="0" err="1"/>
                        <a:t>Cls</a:t>
                      </a:r>
                      <a:r>
                        <a:rPr lang="en-US" sz="1600" dirty="0"/>
                        <a:t>. specified) </a:t>
                      </a:r>
                      <a:r>
                        <a:rPr lang="en-US" sz="1600" dirty="0" smtClean="0"/>
                        <a:t>, 5C doc 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15524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PHY (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Cls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. 24, 25)</a:t>
                      </a:r>
                      <a:r>
                        <a:rPr lang="en-US" altLang="zh-CN" sz="1600" dirty="0" smtClean="0"/>
                        <a:t> 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22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67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D6BE815-0371-47F0-9123-A193831FD0E8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GB" altLang="zh-CN" sz="32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Unsatisfied comments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8926" y="6475413"/>
            <a:ext cx="561499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07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March 2017</a:t>
            </a:r>
            <a:endParaRPr lang="en-US" altLang="zh-CN" sz="1800" dirty="0"/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685800" y="1700808"/>
            <a:ext cx="4102224" cy="64807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MS PGothic" panose="020B0600070205080204" pitchFamily="34" charset="-128"/>
              </a:rPr>
              <a:t>There is no unsatisfied comment from responsive commenter.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MS PGothic" panose="020B0600070205080204" pitchFamily="34" charset="-128"/>
            </a:endParaRPr>
          </a:p>
        </p:txBody>
      </p:sp>
      <p:sp>
        <p:nvSpPr>
          <p:cNvPr id="9" name="Content Placeholder 5"/>
          <p:cNvSpPr txBox="1">
            <a:spLocks/>
          </p:cNvSpPr>
          <p:nvPr/>
        </p:nvSpPr>
        <p:spPr bwMode="auto">
          <a:xfrm>
            <a:off x="683568" y="2852936"/>
            <a:ext cx="4102224" cy="2996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MS PGothic" panose="020B0600070205080204" pitchFamily="34" charset="-128"/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kumimoji="0" lang="en-GB" altLang="ko-KR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MS PGothic" panose="020B0600070205080204" pitchFamily="34" charset="-128"/>
              </a:rPr>
              <a:t>The composite </a:t>
            </a:r>
            <a:r>
              <a:rPr kumimoji="0" lang="en-GB" altLang="ko-KR" sz="1800" b="1" i="0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MS PGothic" panose="020B0600070205080204" pitchFamily="34" charset="-128"/>
              </a:rPr>
              <a:t>of all unsatisfied </a:t>
            </a:r>
            <a:r>
              <a:rPr lang="en-GB" altLang="ko-KR" sz="1800" b="1" kern="0" dirty="0" smtClean="0">
                <a:latin typeface="+mn-lt"/>
                <a:cs typeface="MS PGothic" panose="020B0600070205080204" pitchFamily="34" charset="-128"/>
              </a:rPr>
              <a:t>comments </a:t>
            </a:r>
            <a:r>
              <a:rPr lang="en-US" altLang="ko-KR" sz="1800" b="1" kern="0" dirty="0" smtClean="0">
                <a:latin typeface="+mn-lt"/>
                <a:cs typeface="MS PGothic" panose="020B0600070205080204" pitchFamily="34" charset="-128"/>
              </a:rPr>
              <a:t>from unresponsive commenter </a:t>
            </a:r>
            <a:r>
              <a:rPr lang="en-GB" altLang="ko-KR" sz="1800" b="1" kern="0" dirty="0" smtClean="0">
                <a:latin typeface="+mn-lt"/>
                <a:cs typeface="MS PGothic" panose="020B0600070205080204" pitchFamily="34" charset="-128"/>
              </a:rPr>
              <a:t>and the resolutions approved by </a:t>
            </a:r>
            <a:r>
              <a:rPr lang="en-GB" altLang="zh-CN" sz="1800" b="1" kern="0" dirty="0" smtClean="0">
                <a:latin typeface="+mn-lt"/>
                <a:cs typeface="MS PGothic" panose="020B0600070205080204" pitchFamily="34" charset="-128"/>
              </a:rPr>
              <a:t>the comment resolution committee received during </a:t>
            </a:r>
            <a:r>
              <a:rPr lang="en-GB" altLang="ko-KR" sz="1800" b="1" kern="0" dirty="0" smtClean="0">
                <a:latin typeface="+mn-lt"/>
                <a:cs typeface="MS PGothic" panose="020B0600070205080204" pitchFamily="34" charset="-128"/>
              </a:rPr>
              <a:t>working group ballot may be found in the embedded document </a:t>
            </a:r>
            <a:r>
              <a:rPr kumimoji="0" lang="en-GB" altLang="ko-KR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MS PGothic" panose="020B0600070205080204" pitchFamily="34" charset="-128"/>
              </a:rPr>
              <a:t>on the right:</a:t>
            </a:r>
          </a:p>
          <a:p>
            <a:pPr marL="742950" marR="0" lvl="1" indent="-28575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altLang="ko-KR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MS PGothic" charset="0"/>
              </a:rPr>
              <a:t>Double click on the icon to the right to open this.</a:t>
            </a: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MS PGothic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CA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/>
        </p:nvGraphicFramePr>
        <p:xfrm>
          <a:off x="6143636" y="3643314"/>
          <a:ext cx="914400" cy="792163"/>
        </p:xfrm>
        <a:graphic>
          <a:graphicData uri="http://schemas.openxmlformats.org/presentationml/2006/ole">
            <p:oleObj spid="_x0000_s47109" name="工作表" showAsIcon="1" r:id="rId4" imgW="914400" imgH="792360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US" altLang="zh-CN" dirty="0" err="1" smtClean="0"/>
              <a:t>TGaj</a:t>
            </a:r>
            <a:r>
              <a:rPr lang="en-US" altLang="zh-CN" dirty="0" smtClean="0"/>
              <a:t> Timeline</a:t>
            </a:r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9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March 2017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8" name="Group 1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74308135"/>
              </p:ext>
            </p:extLst>
          </p:nvPr>
        </p:nvGraphicFramePr>
        <p:xfrm>
          <a:off x="1000100" y="1748258"/>
          <a:ext cx="7000924" cy="3609568"/>
        </p:xfrm>
        <a:graphic>
          <a:graphicData uri="http://schemas.openxmlformats.org/drawingml/2006/table">
            <a:tbl>
              <a:tblPr/>
              <a:tblGrid>
                <a:gridCol w="31432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431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Open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Close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First sponsor ballot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23-Mar-17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23-Apr-17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Second sponsor ballot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14-</a:t>
                      </a: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-17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30-</a:t>
                      </a: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-17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Third sponsor ballot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27-Jul-17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10-Aug-17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Fourth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sponsor ballot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22-Aug-17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6-Sept-17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RevCom</a:t>
                      </a: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Submittal deadline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16-Oct-17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EC </a:t>
                      </a: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Approval </a:t>
                      </a:r>
                      <a:r>
                        <a:rPr kumimoji="0" lang="en-US" altLang="zh-CN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Nov 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10-Nov-17 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0916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SASB Dec </a:t>
                      </a:r>
                      <a:endParaRPr kumimoji="0" 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5-6-Dec-17   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146264</TotalTime>
  <Words>937</Words>
  <Application>Microsoft Office PowerPoint</Application>
  <PresentationFormat>全屏显示(4:3)</PresentationFormat>
  <Paragraphs>300</Paragraphs>
  <Slides>10</Slides>
  <Notes>10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3" baseType="lpstr">
      <vt:lpstr>802-11-Submission</vt:lpstr>
      <vt:lpstr>Document</vt:lpstr>
      <vt:lpstr>工作表</vt:lpstr>
      <vt:lpstr>幻灯片 1</vt:lpstr>
      <vt:lpstr>幻灯片 2</vt:lpstr>
      <vt:lpstr>802.11 WG Letter Ballot Results – P802.11aj</vt:lpstr>
      <vt:lpstr>802.11 WG Letter Ballot Comments – P802.11aj</vt:lpstr>
      <vt:lpstr>幻灯片 5</vt:lpstr>
      <vt:lpstr>Unsatisfied comments by commenter</vt:lpstr>
      <vt:lpstr>Unsatisfied comments by commenter – Topics</vt:lpstr>
      <vt:lpstr>幻灯片 8</vt:lpstr>
      <vt:lpstr>TGaj Timeline</vt:lpstr>
      <vt:lpstr> </vt:lpstr>
    </vt:vector>
  </TitlesOfParts>
  <Company>Huawei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Jiamin CHEN</dc:creator>
  <cp:lastModifiedBy>Jiamin Chen</cp:lastModifiedBy>
  <cp:revision>4110</cp:revision>
  <cp:lastPrinted>1998-02-10T13:28:06Z</cp:lastPrinted>
  <dcterms:created xsi:type="dcterms:W3CDTF">2007-04-17T18:10:23Z</dcterms:created>
  <dcterms:modified xsi:type="dcterms:W3CDTF">2017-03-22T03:27:15Z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1481168070</vt:lpwstr>
  </property>
  <property fmtid="{D5CDD505-2E9C-101B-9397-08002B2CF9AE}" pid="6" name="_2015_ms_pID_725343">
    <vt:lpwstr>(2)jbHSzJDa6Rhy9q4/zuB32HRJ36E0OepcSEshbN/1hn83gYqAkPyXAVYM8TZFHxviO8r3rztp
59Y5vlrfdwlj03TXd8uhTt2C6yAxgSgH4s2xvGCNfv7aQprY9C3lgiCrjIKhGqn+P2UjoyTY
ux/CQVrp6a/lhAD2lgUTNDQHzTdazPPaAOq60cpDZ3hy8mtpzZdK47rYpR2af8CgWBn7cGmp
6bmhnApWu64G25sVAl</vt:lpwstr>
  </property>
  <property fmtid="{D5CDD505-2E9C-101B-9397-08002B2CF9AE}" pid="7" name="_2015_ms_pID_7253431">
    <vt:lpwstr>vtAqIqK/M6Qct9Zq/8JcSMgjYqlJccZEGu6YOGcR9LDb+Hg4wh/OHB
40Fws+KVLz8nYZDvoJaMM+BG0egOnSj5I0r7YEFA1WR+XGXPIoohQXONYy0CicWa0zDhBEU7
xoBwTlT5efCyxGu13lC2WZNX3kBxFzX7l02JyQfquo0ExZk3XdBPEZZNsdVeDvVkh3jrWUmx
ugJdnyW9Js5o644E</vt:lpwstr>
  </property>
</Properties>
</file>