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Default Extension="doc" ContentType="application/msword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Default Extension="xlsx" ContentType="application/vnd.openxmlformats-officedocument.spreadsheetml.sheet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448" r:id="rId2"/>
    <p:sldId id="449" r:id="rId3"/>
    <p:sldId id="602" r:id="rId4"/>
    <p:sldId id="604" r:id="rId5"/>
    <p:sldId id="624" r:id="rId6"/>
    <p:sldId id="592" r:id="rId7"/>
    <p:sldId id="612" r:id="rId8"/>
    <p:sldId id="625" r:id="rId9"/>
    <p:sldId id="626" r:id="rId10"/>
    <p:sldId id="611" r:id="rId11"/>
  </p:sldIdLst>
  <p:sldSz cx="9144000" cy="6858000" type="screen4x3"/>
  <p:notesSz cx="6934200" cy="9280525"/>
  <p:custDataLst>
    <p:tags r:id="rId14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91" autoAdjust="0"/>
    <p:restoredTop sz="99387" autoAdjust="0"/>
  </p:normalViewPr>
  <p:slideViewPr>
    <p:cSldViewPr>
      <p:cViewPr>
        <p:scale>
          <a:sx n="80" d="100"/>
          <a:sy n="80" d="100"/>
        </p:scale>
        <p:origin x="-1450" y="-144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90" d="100"/>
          <a:sy n="90" d="100"/>
        </p:scale>
        <p:origin x="-1944" y="-62"/>
      </p:cViewPr>
      <p:guideLst>
        <p:guide orient="horz" pos="2160"/>
        <p:guide pos="288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43017" y="175081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doc.: IEEE </a:t>
            </a:r>
            <a:r>
              <a:rPr lang="en-US" dirty="0" smtClean="0"/>
              <a:t>802.11-17/xxxxr0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942893" y="8982075"/>
            <a:ext cx="137537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err="1" smtClean="0"/>
              <a:t>Jiamin</a:t>
            </a:r>
            <a:r>
              <a:rPr lang="en-US" dirty="0" smtClean="0"/>
              <a:t> Chen </a:t>
            </a:r>
            <a:r>
              <a:rPr lang="en-US" dirty="0"/>
              <a:t>/ </a:t>
            </a:r>
            <a:r>
              <a:rPr lang="en-US" dirty="0" err="1" smtClean="0"/>
              <a:t>Huawei</a:t>
            </a:r>
            <a:endParaRPr lang="en-US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r>
              <a:rPr lang="en-US" altLang="zh-CN"/>
              <a:t>Page </a:t>
            </a:r>
            <a:fld id="{68DF600E-99F4-4E07-A990-3A8D312B7CAC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26630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6631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defRPr/>
            </a:pPr>
            <a:r>
              <a:rPr lang="en-US" altLang="zh-CN" smtClean="0"/>
              <a:t>Submission</a:t>
            </a:r>
          </a:p>
        </p:txBody>
      </p:sp>
      <p:sp>
        <p:nvSpPr>
          <p:cNvPr id="26632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190992468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5880" y="95706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doc.: IEEE 802.11-16/</a:t>
            </a:r>
            <a:r>
              <a:rPr lang="en-US" dirty="0" err="1" smtClean="0"/>
              <a:t>xxxxr0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706"/>
            <a:ext cx="92006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2017</a:t>
            </a:r>
            <a:endParaRPr lang="en-US" dirty="0"/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907260" y="8985250"/>
            <a:ext cx="133690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>
              <a:defRPr/>
            </a:pPr>
            <a:r>
              <a:rPr lang="en-US" altLang="zh-CN" dirty="0" smtClean="0"/>
              <a:t>Jiamin Chen /Huawei</a:t>
            </a:r>
            <a:endParaRPr lang="en-US" altLang="zh-CN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r>
              <a:rPr lang="en-US" altLang="zh-CN"/>
              <a:t>Page </a:t>
            </a:r>
            <a:fld id="{868DDD5A-3682-499C-BA38-9EBBE651821E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276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defRPr/>
            </a:pPr>
            <a:r>
              <a:rPr lang="en-US" altLang="zh-CN" smtClean="0"/>
              <a:t>Submission</a:t>
            </a:r>
          </a:p>
        </p:txBody>
      </p:sp>
      <p:sp>
        <p:nvSpPr>
          <p:cNvPr id="276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76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276175475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anose="020B0600070205080204" pitchFamily="34" charset="-128"/>
        <a:cs typeface="MS PGothic" panose="020B0600070205080204" pitchFamily="34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anose="020B0600070205080204" pitchFamily="34" charset="-128"/>
        <a:cs typeface="MS PGothic" charset="0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charset="0"/>
        <a:cs typeface="MS PGothic" charset="0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charset="0"/>
        <a:cs typeface="MS PGothic" charset="0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charset="0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zh-CN" dirty="0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</p:spPr>
        <p:txBody>
          <a:bodyPr/>
          <a:lstStyle/>
          <a:p>
            <a:pPr>
              <a:defRPr/>
            </a:pPr>
            <a:r>
              <a:rPr lang="en-US" dirty="0"/>
              <a:t>doc.: IEEE </a:t>
            </a:r>
            <a:r>
              <a:rPr lang="en-US" dirty="0" smtClean="0"/>
              <a:t>802.11-17/xxxxr0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>
          <a:xfrm>
            <a:off x="654050" y="95706"/>
            <a:ext cx="359073" cy="215444"/>
          </a:xfrm>
        </p:spPr>
        <p:txBody>
          <a:bodyPr/>
          <a:lstStyle/>
          <a:p>
            <a:pPr>
              <a:defRPr/>
            </a:pPr>
            <a:r>
              <a:rPr lang="en-US" dirty="0" err="1" smtClean="0"/>
              <a:t>xxxx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Jiamin Chen /Huawei</a:t>
            </a:r>
            <a:endParaRPr lang="en-US" altLang="zh-CN" dirty="0"/>
          </a:p>
        </p:txBody>
      </p:sp>
      <p:sp>
        <p:nvSpPr>
          <p:cNvPr id="29702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/>
              <a:t>Page </a:t>
            </a:r>
            <a:fld id="{45DC9AC9-EAA8-401A-B70A-F187E0BF0C2A}" type="slidenum">
              <a:rPr lang="en-US" altLang="zh-CN"/>
              <a:pPr/>
              <a:t>1</a:t>
            </a:fld>
            <a:endParaRPr lang="en-US" altLang="zh-CN"/>
          </a:p>
        </p:txBody>
      </p:sp>
    </p:spTree>
    <p:extLst>
      <p:ext uri="{BB962C8B-B14F-4D97-AF65-F5344CB8AC3E}">
        <p14:creationId xmlns="" xmlns:p14="http://schemas.microsoft.com/office/powerpoint/2010/main" val="190737061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802.11-16/xxxxr0</a:t>
            </a:r>
            <a:endParaRPr 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>
          <a:xfrm>
            <a:off x="654050" y="95706"/>
            <a:ext cx="269304" cy="21544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xxx</a:t>
            </a:r>
            <a:endParaRPr 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Jiamin Chen /Huawei</a:t>
            </a:r>
            <a:endParaRPr lang="en-US" altLang="zh-CN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altLang="zh-CN" smtClean="0"/>
              <a:t>Page </a:t>
            </a:r>
            <a:fld id="{868DDD5A-3682-499C-BA38-9EBBE651821E}" type="slidenum">
              <a:rPr lang="en-US" altLang="zh-CN" smtClean="0"/>
              <a:pPr/>
              <a:t>10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802.11-16/xxxxr0</a:t>
            </a:r>
            <a:endParaRPr 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>
          <a:xfrm>
            <a:off x="654050" y="95706"/>
            <a:ext cx="269304" cy="21544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xxx</a:t>
            </a:r>
            <a:endParaRPr 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Jiamin Chen /Huawei</a:t>
            </a:r>
            <a:endParaRPr lang="en-US" altLang="zh-CN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altLang="zh-CN" smtClean="0"/>
              <a:t>Page </a:t>
            </a:r>
            <a:fld id="{868DDD5A-3682-499C-BA38-9EBBE651821E}" type="slidenum">
              <a:rPr lang="en-US" altLang="zh-CN" smtClean="0"/>
              <a:pPr/>
              <a:t>2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0962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zh-CN" dirty="0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802.11-012/xxxxr0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>
          <a:xfrm>
            <a:off x="654050" y="95706"/>
            <a:ext cx="269304" cy="21544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xxx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Jiamin Chen /Huawei</a:t>
            </a:r>
            <a:endParaRPr lang="en-US" altLang="zh-CN" dirty="0"/>
          </a:p>
        </p:txBody>
      </p:sp>
      <p:sp>
        <p:nvSpPr>
          <p:cNvPr id="40966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/>
              <a:t>Page </a:t>
            </a:r>
            <a:fld id="{F987B7FB-8B19-4B5A-9115-18EF8B923B2C}" type="slidenum">
              <a:rPr lang="en-US" altLang="zh-CN"/>
              <a:pPr/>
              <a:t>3</a:t>
            </a:fld>
            <a:endParaRPr lang="en-US" altLang="zh-CN"/>
          </a:p>
        </p:txBody>
      </p:sp>
    </p:spTree>
    <p:extLst>
      <p:ext uri="{BB962C8B-B14F-4D97-AF65-F5344CB8AC3E}">
        <p14:creationId xmlns="" xmlns:p14="http://schemas.microsoft.com/office/powerpoint/2010/main" val="15178305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0962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zh-CN" dirty="0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802.11-012/xxxxr0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>
          <a:xfrm>
            <a:off x="654050" y="95706"/>
            <a:ext cx="269304" cy="21544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xxx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Jiamin Chen /Huawei</a:t>
            </a:r>
            <a:endParaRPr lang="en-US" altLang="zh-CN" dirty="0"/>
          </a:p>
        </p:txBody>
      </p:sp>
      <p:sp>
        <p:nvSpPr>
          <p:cNvPr id="40966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/>
              <a:t>Page </a:t>
            </a:r>
            <a:fld id="{F987B7FB-8B19-4B5A-9115-18EF8B923B2C}" type="slidenum">
              <a:rPr lang="en-US" altLang="zh-CN"/>
              <a:pPr/>
              <a:t>4</a:t>
            </a:fld>
            <a:endParaRPr lang="en-US" altLang="zh-CN"/>
          </a:p>
        </p:txBody>
      </p:sp>
    </p:spTree>
    <p:extLst>
      <p:ext uri="{BB962C8B-B14F-4D97-AF65-F5344CB8AC3E}">
        <p14:creationId xmlns="" xmlns:p14="http://schemas.microsoft.com/office/powerpoint/2010/main" val="15178305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802.11-16/xxxxr0</a:t>
            </a:r>
            <a:endParaRPr 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>
          <a:xfrm>
            <a:off x="654050" y="95706"/>
            <a:ext cx="269304" cy="21544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xxx</a:t>
            </a:r>
            <a:endParaRPr 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Jiamin Chen /Huawei</a:t>
            </a:r>
            <a:endParaRPr lang="en-US" altLang="zh-CN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altLang="zh-CN" smtClean="0"/>
              <a:t>Page </a:t>
            </a:r>
            <a:fld id="{868DDD5A-3682-499C-BA38-9EBBE651821E}" type="slidenum">
              <a:rPr lang="en-US" altLang="zh-CN" smtClean="0"/>
              <a:pPr/>
              <a:t>5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0962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zh-CN" dirty="0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802.11-012/xxxxr0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>
          <a:xfrm>
            <a:off x="654050" y="95706"/>
            <a:ext cx="269304" cy="21544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xxx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Jiamin Chen /Huawei</a:t>
            </a:r>
            <a:endParaRPr lang="en-US" altLang="zh-CN" dirty="0"/>
          </a:p>
        </p:txBody>
      </p:sp>
      <p:sp>
        <p:nvSpPr>
          <p:cNvPr id="40966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/>
              <a:t>Page </a:t>
            </a:r>
            <a:fld id="{F987B7FB-8B19-4B5A-9115-18EF8B923B2C}" type="slidenum">
              <a:rPr lang="en-US" altLang="zh-CN"/>
              <a:pPr/>
              <a:t>6</a:t>
            </a:fld>
            <a:endParaRPr lang="en-US" altLang="zh-CN"/>
          </a:p>
        </p:txBody>
      </p:sp>
    </p:spTree>
    <p:extLst>
      <p:ext uri="{BB962C8B-B14F-4D97-AF65-F5344CB8AC3E}">
        <p14:creationId xmlns="" xmlns:p14="http://schemas.microsoft.com/office/powerpoint/2010/main" val="15178305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0962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zh-CN" dirty="0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802.11-012/xxxxr0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Xiaoming Peng / I2R</a:t>
            </a:r>
            <a:endParaRPr lang="en-US"/>
          </a:p>
        </p:txBody>
      </p:sp>
      <p:sp>
        <p:nvSpPr>
          <p:cNvPr id="40966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/>
              <a:t>Page </a:t>
            </a:r>
            <a:fld id="{F987B7FB-8B19-4B5A-9115-18EF8B923B2C}" type="slidenum">
              <a:rPr lang="en-US" altLang="zh-CN"/>
              <a:pPr/>
              <a:t>7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xmlns="" val="151783053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802.11-16/xxxxr0</a:t>
            </a:r>
            <a:endParaRPr 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>
          <a:xfrm>
            <a:off x="654050" y="95706"/>
            <a:ext cx="269304" cy="21544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xxx</a:t>
            </a:r>
            <a:endParaRPr 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Jiamin Chen /Huawei</a:t>
            </a:r>
            <a:endParaRPr lang="en-US" altLang="zh-CN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altLang="zh-CN" smtClean="0"/>
              <a:t>Page </a:t>
            </a:r>
            <a:fld id="{868DDD5A-3682-499C-BA38-9EBBE651821E}" type="slidenum">
              <a:rPr lang="en-US" altLang="zh-CN" smtClean="0"/>
              <a:pPr/>
              <a:t>8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0962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zh-CN" dirty="0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802.11-012/xxxxr0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Xiaoming Peng / I2R</a:t>
            </a:r>
            <a:endParaRPr lang="en-US"/>
          </a:p>
        </p:txBody>
      </p:sp>
      <p:sp>
        <p:nvSpPr>
          <p:cNvPr id="40966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/>
              <a:t>Page </a:t>
            </a:r>
            <a:fld id="{F987B7FB-8B19-4B5A-9115-18EF8B923B2C}" type="slidenum">
              <a:rPr lang="en-US" altLang="zh-CN"/>
              <a:pPr/>
              <a:t>9</a:t>
            </a:fld>
            <a:endParaRPr lang="en-US" altLang="zh-CN"/>
          </a:p>
        </p:txBody>
      </p:sp>
    </p:spTree>
    <p:extLst>
      <p:ext uri="{BB962C8B-B14F-4D97-AF65-F5344CB8AC3E}">
        <p14:creationId xmlns="" xmlns:p14="http://schemas.microsoft.com/office/powerpoint/2010/main" val="15178305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zh-CN" dirty="0" smtClean="0"/>
              <a:t>March 2017</a:t>
            </a:r>
            <a:endParaRPr lang="en-US" altLang="zh-CN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200316B2-9C48-417E-82B7-1AE29C3B35FC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34200" y="6477000"/>
            <a:ext cx="16002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err="1" smtClean="0"/>
              <a:t>Jiamin</a:t>
            </a:r>
            <a:r>
              <a:rPr lang="en-US" dirty="0" smtClean="0"/>
              <a:t> Chen (</a:t>
            </a:r>
            <a:r>
              <a:rPr lang="en-US" dirty="0" err="1" smtClean="0"/>
              <a:t>Huawei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9871513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zh-CN" dirty="0" smtClean="0"/>
              <a:t>March 2017</a:t>
            </a:r>
            <a:endParaRPr lang="en-US" altLang="zh-CN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EB4783C2-F1BF-4332-9B50-A002CFC1FE92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34200" y="6477000"/>
            <a:ext cx="16002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err="1" smtClean="0"/>
              <a:t>Jiamin</a:t>
            </a:r>
            <a:r>
              <a:rPr lang="en-US" dirty="0" smtClean="0"/>
              <a:t> Chen (</a:t>
            </a:r>
            <a:r>
              <a:rPr lang="en-US" dirty="0" err="1" smtClean="0"/>
              <a:t>Huawei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2427910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zh-CN" dirty="0" smtClean="0"/>
              <a:t>March 2017</a:t>
            </a:r>
            <a:endParaRPr lang="en-US" altLang="zh-CN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55E4833B-F047-4A78-8E5A-F4F9E4B5B012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34200" y="6477000"/>
            <a:ext cx="16002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err="1" smtClean="0"/>
              <a:t>Jiamin</a:t>
            </a:r>
            <a:r>
              <a:rPr lang="en-US" dirty="0" smtClean="0"/>
              <a:t> Chen (</a:t>
            </a:r>
            <a:r>
              <a:rPr lang="en-US" dirty="0" err="1" smtClean="0"/>
              <a:t>Huawei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569340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March 2017</a:t>
            </a:r>
            <a:endParaRPr lang="en-US" altLang="zh-CN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934A8C01-C2BB-4676-9004-17970ACCC694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34200" y="6477000"/>
            <a:ext cx="16002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err="1" smtClean="0"/>
              <a:t>Jiamin</a:t>
            </a:r>
            <a:r>
              <a:rPr lang="en-US" dirty="0" smtClean="0"/>
              <a:t> Chen (</a:t>
            </a:r>
            <a:r>
              <a:rPr lang="en-US" dirty="0" err="1" smtClean="0"/>
              <a:t>Huawei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592135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zh-CN" dirty="0" smtClean="0"/>
              <a:t>March 2017</a:t>
            </a:r>
            <a:endParaRPr lang="en-US" altLang="zh-CN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5367285A-48D6-424D-83DC-E3A6A596A85B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34200" y="6477000"/>
            <a:ext cx="16002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err="1" smtClean="0"/>
              <a:t>Jiamin</a:t>
            </a:r>
            <a:r>
              <a:rPr lang="en-US" dirty="0" smtClean="0"/>
              <a:t> Chen (</a:t>
            </a:r>
            <a:r>
              <a:rPr lang="en-US" dirty="0" err="1" smtClean="0"/>
              <a:t>Huawei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7767413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March 2017</a:t>
            </a:r>
            <a:endParaRPr lang="en-US" altLang="zh-CN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A3360ABF-F91C-4C7E-90D5-CCF452F2CA01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34200" y="6477000"/>
            <a:ext cx="16002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err="1" smtClean="0"/>
              <a:t>Jiamin</a:t>
            </a:r>
            <a:r>
              <a:rPr lang="en-US" dirty="0" smtClean="0"/>
              <a:t> Chen (</a:t>
            </a:r>
            <a:r>
              <a:rPr lang="en-US" dirty="0" err="1" smtClean="0"/>
              <a:t>Huawei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6954733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zh-CN" dirty="0" smtClean="0"/>
              <a:t>March 2017</a:t>
            </a:r>
            <a:endParaRPr lang="en-US" altLang="zh-CN" dirty="0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8B0F5597-A47C-4D34-9350-611EB446D352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34200" y="6477000"/>
            <a:ext cx="16002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err="1" smtClean="0"/>
              <a:t>Jiamin</a:t>
            </a:r>
            <a:r>
              <a:rPr lang="en-US" dirty="0" smtClean="0"/>
              <a:t> Chen (</a:t>
            </a:r>
            <a:r>
              <a:rPr lang="en-US" dirty="0" err="1" smtClean="0"/>
              <a:t>Huawei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1670224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3375"/>
            <a:ext cx="1182055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zh-CN" dirty="0" smtClean="0"/>
              <a:t>March 2017</a:t>
            </a:r>
            <a:endParaRPr lang="en-US" altLang="zh-CN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137EAC34-0A89-4B6A-900D-CD6A6B432A55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3"/>
          </p:nvPr>
        </p:nvSpPr>
        <p:spPr bwMode="auto">
          <a:xfrm>
            <a:off x="6934200" y="6477000"/>
            <a:ext cx="16002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err="1" smtClean="0"/>
              <a:t>Jiamin</a:t>
            </a:r>
            <a:r>
              <a:rPr lang="en-US" dirty="0" smtClean="0"/>
              <a:t> Chen (</a:t>
            </a:r>
            <a:r>
              <a:rPr lang="en-US" dirty="0" err="1" smtClean="0"/>
              <a:t>Huawei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7566252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3375"/>
            <a:ext cx="1182055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zh-CN" dirty="0" smtClean="0"/>
              <a:t>March 2017</a:t>
            </a:r>
            <a:endParaRPr lang="en-US" altLang="zh-CN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C141AB8C-4256-4A1E-AA46-F5E1E30E34B0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34200" y="6477000"/>
            <a:ext cx="16002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err="1" smtClean="0"/>
              <a:t>Jiamin</a:t>
            </a:r>
            <a:r>
              <a:rPr lang="en-US" dirty="0" smtClean="0"/>
              <a:t> Chen (</a:t>
            </a:r>
            <a:r>
              <a:rPr lang="en-US" dirty="0" err="1" smtClean="0"/>
              <a:t>Huawei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7542172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3375"/>
            <a:ext cx="1182055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zh-CN" dirty="0" smtClean="0"/>
              <a:t>March 2017</a:t>
            </a:r>
            <a:endParaRPr lang="en-US" altLang="zh-CN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FCBA75C4-5DAF-4D56-9050-985095B3A87B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34200" y="6477000"/>
            <a:ext cx="16002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err="1" smtClean="0"/>
              <a:t>Jiamin</a:t>
            </a:r>
            <a:r>
              <a:rPr lang="en-US" dirty="0" smtClean="0"/>
              <a:t> Chen (</a:t>
            </a:r>
            <a:r>
              <a:rPr lang="en-US" dirty="0" err="1" smtClean="0"/>
              <a:t>Huawei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8494694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3008313" cy="74240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692696"/>
            <a:ext cx="5111750" cy="543346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zh-CN" dirty="0" smtClean="0"/>
              <a:t>March 2017</a:t>
            </a:r>
            <a:endParaRPr lang="en-US" altLang="zh-CN" dirty="0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4C44CF88-5581-4670-AD88-38D674FFA9DF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34200" y="6477000"/>
            <a:ext cx="16002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err="1" smtClean="0"/>
              <a:t>Jiamin</a:t>
            </a:r>
            <a:r>
              <a:rPr lang="en-US" dirty="0" smtClean="0"/>
              <a:t> Chen (</a:t>
            </a:r>
            <a:r>
              <a:rPr lang="en-US" dirty="0" err="1" smtClean="0"/>
              <a:t>Huawei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625362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3375"/>
            <a:ext cx="1182055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zh-CN" dirty="0" smtClean="0"/>
              <a:t>March 2017</a:t>
            </a:r>
            <a:endParaRPr lang="en-US" altLang="zh-CN" dirty="0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08E85C3D-7453-42B2-91D1-069BB7DF0030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34200" y="6477000"/>
            <a:ext cx="16002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err="1" smtClean="0"/>
              <a:t>Jiamin</a:t>
            </a:r>
            <a:r>
              <a:rPr lang="en-US" dirty="0" smtClean="0"/>
              <a:t> Chen (</a:t>
            </a:r>
            <a:r>
              <a:rPr lang="en-US" dirty="0" err="1" smtClean="0"/>
              <a:t>Huawei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7029176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dirty="0" smtClean="0"/>
              <a:t>Click to edit Master text styles</a:t>
            </a:r>
          </a:p>
          <a:p>
            <a:pPr lvl="1"/>
            <a:r>
              <a:rPr lang="en-US" altLang="zh-CN" dirty="0" smtClean="0"/>
              <a:t>Second level</a:t>
            </a:r>
          </a:p>
          <a:p>
            <a:pPr lvl="2"/>
            <a:r>
              <a:rPr lang="en-US" altLang="zh-CN" dirty="0" smtClean="0"/>
              <a:t>Third level</a:t>
            </a:r>
          </a:p>
          <a:p>
            <a:pPr lvl="3"/>
            <a:r>
              <a:rPr lang="en-US" altLang="zh-CN" dirty="0" smtClean="0"/>
              <a:t>Fourth level</a:t>
            </a:r>
          </a:p>
          <a:p>
            <a:pPr lvl="4"/>
            <a:r>
              <a:rPr lang="en-US" altLang="zh-CN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3375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 smtClean="0">
                <a:latin typeface="Times New Roman" pitchFamily="18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r>
              <a:rPr lang="en-US" altLang="zh-CN" dirty="0" smtClean="0"/>
              <a:t>March 2017</a:t>
            </a:r>
            <a:endParaRPr lang="en-US" altLang="zh-CN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72132" y="6477000"/>
            <a:ext cx="296226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Jiamin Chen (Huawei)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r>
              <a:rPr lang="en-US" altLang="zh-CN"/>
              <a:t>Slide </a:t>
            </a:r>
            <a:fld id="{3ACB54E5-DC7F-4A67-8E5F-9D363F7EE765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8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lvl="4" algn="r">
              <a:defRPr/>
            </a:pPr>
            <a:r>
              <a:rPr lang="en-US" altLang="zh-CN" sz="1800" b="1" dirty="0" smtClean="0"/>
              <a:t>doc.: IEEE 802.11-17/0492r0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defRPr/>
            </a:pPr>
            <a:r>
              <a:rPr lang="en-US" altLang="zh-CN" smtClean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737" r:id="rId1"/>
    <p:sldLayoutId id="2147486738" r:id="rId2"/>
    <p:sldLayoutId id="2147486724" r:id="rId3"/>
    <p:sldLayoutId id="2147486739" r:id="rId4"/>
    <p:sldLayoutId id="2147486740" r:id="rId5"/>
    <p:sldLayoutId id="2147486741" r:id="rId6"/>
    <p:sldLayoutId id="2147486742" r:id="rId7"/>
    <p:sldLayoutId id="2147486743" r:id="rId8"/>
    <p:sldLayoutId id="2147486744" r:id="rId9"/>
    <p:sldLayoutId id="2147486745" r:id="rId10"/>
    <p:sldLayoutId id="2147486746" r:id="rId11"/>
    <p:sldLayoutId id="2147486725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anose="020B0600070205080204" pitchFamily="34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anose="020B0600070205080204" pitchFamily="34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anose="020B0600070205080204" pitchFamily="34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anose="020B0600070205080204" pitchFamily="34" charset="-128"/>
          <a:cs typeface="ＭＳ Ｐゴシック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anose="020B0600070205080204" pitchFamily="34" charset="-128"/>
          <a:cs typeface="MS PGothic" panose="020B0600070205080204" pitchFamily="34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charset="0"/>
          <a:cs typeface="MS PGothic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charset="0"/>
          <a:cs typeface="MS PGothic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charset="0"/>
          <a:cs typeface="MS PGothic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__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2/11-12-0141-07-cmmw-ieee-802-11-cmww-sg-5c.doc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7/11-17-0390-01-00aj-lb228-comment-database.xlsx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package" Target="../embeddings/Microsoft_Office_Excel____1.xlsx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182055" cy="276999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sz="1800" dirty="0" smtClean="0"/>
              <a:t>March 2017</a:t>
            </a:r>
            <a:endParaRPr lang="en-US" altLang="zh-CN" sz="1800" dirty="0"/>
          </a:p>
        </p:txBody>
      </p:sp>
      <p:sp>
        <p:nvSpPr>
          <p:cNvPr id="2867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/>
              <a:t>Slide </a:t>
            </a:r>
            <a:fld id="{7FFBB0B3-AD33-44BA-8B37-4C7E9D1EE6B5}" type="slidenum">
              <a:rPr lang="en-US" altLang="zh-CN"/>
              <a:pPr/>
              <a:t>1</a:t>
            </a:fld>
            <a:endParaRPr lang="en-US" altLang="zh-CN"/>
          </a:p>
        </p:txBody>
      </p:sp>
      <p:sp>
        <p:nvSpPr>
          <p:cNvPr id="9" name="Rectangle 6"/>
          <p:cNvSpPr txBox="1">
            <a:spLocks noChangeArrowheads="1"/>
          </p:cNvSpPr>
          <p:nvPr/>
        </p:nvSpPr>
        <p:spPr>
          <a:xfrm>
            <a:off x="685800" y="1752600"/>
            <a:ext cx="7772400" cy="381000"/>
          </a:xfrm>
          <a:prstGeom prst="rect">
            <a:avLst/>
          </a:prstGeom>
          <a:noFill/>
        </p:spPr>
        <p:txBody>
          <a:bodyPr/>
          <a:lstStyle/>
          <a:p>
            <a:pPr marL="342900" indent="-342900" algn="ctr" eaLnBrk="0" hangingPunct="0">
              <a:spcBef>
                <a:spcPct val="20000"/>
              </a:spcBef>
              <a:defRPr/>
            </a:pPr>
            <a:r>
              <a:rPr lang="en-US" sz="2000" b="1" kern="0" dirty="0">
                <a:latin typeface="+mn-lt"/>
                <a:ea typeface="+mn-ea"/>
              </a:rPr>
              <a:t>Date:</a:t>
            </a:r>
            <a:r>
              <a:rPr lang="en-US" sz="2000" kern="0" dirty="0">
                <a:latin typeface="+mn-lt"/>
                <a:ea typeface="+mn-ea"/>
              </a:rPr>
              <a:t> </a:t>
            </a:r>
            <a:r>
              <a:rPr lang="en-US" sz="2000" kern="0" dirty="0" smtClean="0">
                <a:latin typeface="+mn-lt"/>
                <a:ea typeface="+mn-ea"/>
              </a:rPr>
              <a:t>2017-03-16</a:t>
            </a:r>
            <a:endParaRPr lang="en-US" sz="2000" kern="0" dirty="0">
              <a:latin typeface="+mn-lt"/>
              <a:ea typeface="+mn-ea"/>
            </a:endParaRPr>
          </a:p>
        </p:txBody>
      </p:sp>
      <p:sp>
        <p:nvSpPr>
          <p:cNvPr id="28678" name="Rectangle 12"/>
          <p:cNvSpPr>
            <a:spLocks noChangeArrowheads="1"/>
          </p:cNvSpPr>
          <p:nvPr/>
        </p:nvSpPr>
        <p:spPr bwMode="auto">
          <a:xfrm>
            <a:off x="533400" y="21336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zh-CN" sz="2000" b="1" dirty="0" smtClean="0"/>
              <a:t>Author(s):</a:t>
            </a:r>
            <a:endParaRPr lang="en-US" altLang="zh-CN" sz="2000" dirty="0"/>
          </a:p>
        </p:txBody>
      </p:sp>
      <p:sp>
        <p:nvSpPr>
          <p:cNvPr id="28679" name="Rectangle 2"/>
          <p:cNvSpPr txBox="1">
            <a:spLocks noChangeArrowheads="1"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zh-CN" sz="3200" b="1" dirty="0" smtClean="0">
                <a:solidFill>
                  <a:schemeClr val="tx2"/>
                </a:solidFill>
              </a:rPr>
              <a:t>P802.11aj Report to EC on </a:t>
            </a:r>
            <a:r>
              <a:rPr lang="en-US" altLang="zh-CN" sz="3200" b="1" dirty="0" smtClean="0"/>
              <a:t>Unco</a:t>
            </a:r>
            <a:r>
              <a:rPr lang="en-US" altLang="zh-CN" sz="3200" b="1" dirty="0" smtClean="0">
                <a:solidFill>
                  <a:schemeClr val="tx2"/>
                </a:solidFill>
              </a:rPr>
              <a:t>nditional Approval to go to Sponsor Ballot</a:t>
            </a:r>
            <a:endParaRPr lang="en-US" altLang="zh-CN" sz="3200" b="1" dirty="0">
              <a:solidFill>
                <a:schemeClr val="tx2"/>
              </a:solidFill>
            </a:endParaRPr>
          </a:p>
        </p:txBody>
      </p:sp>
      <p:graphicFrame>
        <p:nvGraphicFramePr>
          <p:cNvPr id="10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4050908867"/>
              </p:ext>
            </p:extLst>
          </p:nvPr>
        </p:nvGraphicFramePr>
        <p:xfrm>
          <a:off x="854075" y="3071813"/>
          <a:ext cx="7226300" cy="1450975"/>
        </p:xfrm>
        <a:graphic>
          <a:graphicData uri="http://schemas.openxmlformats.org/presentationml/2006/ole">
            <p:oleObj spid="_x0000_s28767" name="Document" r:id="rId4" imgW="9104835" imgH="1824715" progId="Word.Document.8">
              <p:embed/>
            </p:oleObj>
          </a:graphicData>
        </a:graphic>
      </p:graphicFrame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714876" y="6475413"/>
            <a:ext cx="3829049" cy="184666"/>
          </a:xfrm>
        </p:spPr>
        <p:txBody>
          <a:bodyPr/>
          <a:lstStyle/>
          <a:p>
            <a:pPr>
              <a:defRPr/>
            </a:pPr>
            <a:r>
              <a:rPr lang="en-US" dirty="0" err="1" smtClean="0"/>
              <a:t>Jiamin</a:t>
            </a:r>
            <a:r>
              <a:rPr lang="en-US" dirty="0" smtClean="0"/>
              <a:t> Chen (</a:t>
            </a:r>
            <a:r>
              <a:rPr lang="en-US" dirty="0" err="1" smtClean="0"/>
              <a:t>Huawei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endParaRPr lang="en-US" altLang="zh-CN" dirty="0" smtClean="0"/>
          </a:p>
          <a:p>
            <a:pPr algn="ctr">
              <a:buNone/>
            </a:pPr>
            <a:r>
              <a:rPr lang="en-US" altLang="zh-CN" sz="4400" dirty="0" smtClean="0"/>
              <a:t>Thank You</a:t>
            </a:r>
            <a:r>
              <a:rPr lang="zh-CN" altLang="en-US" sz="4400" dirty="0" smtClean="0"/>
              <a:t>！</a:t>
            </a:r>
            <a:endParaRPr lang="en-US" sz="4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3375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March 2017</a:t>
            </a:r>
            <a:endParaRPr lang="en-US" altLang="zh-C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 smtClean="0"/>
              <a:t>Slide </a:t>
            </a:r>
            <a:fld id="{200316B2-9C48-417E-82B7-1AE29C3B35FC}" type="slidenum">
              <a:rPr lang="en-US" altLang="zh-CN" smtClean="0"/>
              <a:pPr/>
              <a:t>10</a:t>
            </a:fld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Jiamin</a:t>
            </a:r>
            <a:r>
              <a:rPr lang="en-US" dirty="0" smtClean="0"/>
              <a:t> Chen (</a:t>
            </a:r>
            <a:r>
              <a:rPr lang="en-US" dirty="0" err="1" smtClean="0"/>
              <a:t>Huawei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995573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/>
              <a:t>Slide </a:t>
            </a:r>
            <a:fld id="{FD6BE815-0371-47F0-9123-A193831FD0E8}" type="slidenum">
              <a:rPr lang="en-US" altLang="zh-CN"/>
              <a:pPr/>
              <a:t>2</a:t>
            </a:fld>
            <a:endParaRPr lang="en-US" altLang="zh-CN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ctr" eaLnBrk="0" hangingPunct="0">
              <a:defRPr/>
            </a:pPr>
            <a:r>
              <a:rPr lang="en-US" sz="3200" b="1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Introduction</a:t>
            </a:r>
            <a:endParaRPr lang="en-US" sz="3200" b="1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381000" y="1844824"/>
            <a:ext cx="8458200" cy="460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lvl="0" indent="-342900">
              <a:spcBef>
                <a:spcPct val="20000"/>
              </a:spcBef>
              <a:buFontTx/>
              <a:buChar char="•"/>
            </a:pPr>
            <a:r>
              <a:rPr lang="en-GB" altLang="zh-CN" sz="2400" b="1" kern="0" dirty="0" smtClean="0">
                <a:solidFill>
                  <a:srgbClr val="000000"/>
                </a:solidFill>
                <a:latin typeface="Times New Roman"/>
                <a:ea typeface="ＭＳ Ｐゴシック" pitchFamily="34" charset="-128"/>
              </a:rPr>
              <a:t>This document contains the report to the IEEE 802 Executive Committee in support of a request for </a:t>
            </a:r>
            <a:r>
              <a:rPr lang="en-GB" altLang="zh-CN" sz="2400" b="1" kern="0" dirty="0" smtClean="0">
                <a:latin typeface="Times New Roman"/>
                <a:ea typeface="ＭＳ Ｐゴシック" pitchFamily="34" charset="-128"/>
              </a:rPr>
              <a:t>unco</a:t>
            </a:r>
            <a:r>
              <a:rPr lang="en-GB" altLang="zh-CN" sz="2400" b="1" kern="0" dirty="0" smtClean="0">
                <a:solidFill>
                  <a:srgbClr val="000000"/>
                </a:solidFill>
                <a:latin typeface="Times New Roman"/>
                <a:ea typeface="ＭＳ Ｐゴシック" pitchFamily="34" charset="-128"/>
              </a:rPr>
              <a:t>nditional approval to send IEEE P802.11aj Draft </a:t>
            </a:r>
            <a:r>
              <a:rPr lang="en-GB" altLang="zh-CN" sz="2400" b="1" kern="0" dirty="0" smtClean="0">
                <a:latin typeface="Times New Roman"/>
                <a:ea typeface="ＭＳ Ｐゴシック" pitchFamily="34" charset="-128"/>
              </a:rPr>
              <a:t>5</a:t>
            </a:r>
            <a:r>
              <a:rPr lang="en-GB" altLang="zh-CN" sz="2400" b="1" kern="0" dirty="0" smtClean="0">
                <a:solidFill>
                  <a:srgbClr val="000000"/>
                </a:solidFill>
                <a:latin typeface="Times New Roman"/>
                <a:ea typeface="ＭＳ Ｐゴシック" pitchFamily="34" charset="-128"/>
              </a:rPr>
              <a:t>.0 to Sponsor Ballot.</a:t>
            </a:r>
            <a:r>
              <a:rPr lang="en-GB" altLang="zh-CN" sz="2400" dirty="0" smtClean="0">
                <a:ea typeface="ＭＳ Ｐゴシック" pitchFamily="34" charset="-128"/>
              </a:rPr>
              <a:t> </a:t>
            </a:r>
            <a:endParaRPr lang="en-GB" altLang="zh-CN" sz="2400" b="1" kern="0" dirty="0" smtClean="0">
              <a:solidFill>
                <a:srgbClr val="000000"/>
              </a:solidFill>
              <a:latin typeface="Times New Roman"/>
              <a:ea typeface="ＭＳ Ｐゴシック" pitchFamily="34" charset="-128"/>
            </a:endParaRPr>
          </a:p>
          <a:p>
            <a:pPr marL="342900" lvl="0" indent="-342900">
              <a:spcBef>
                <a:spcPct val="20000"/>
              </a:spcBef>
              <a:buFontTx/>
              <a:buChar char="•"/>
            </a:pPr>
            <a:r>
              <a:rPr lang="en-GB" altLang="zh-CN" sz="2400" b="1" kern="0" dirty="0" smtClean="0">
                <a:solidFill>
                  <a:srgbClr val="000000"/>
                </a:solidFill>
                <a:latin typeface="Times New Roman"/>
                <a:ea typeface="ＭＳ Ｐゴシック" pitchFamily="34" charset="-128"/>
              </a:rPr>
              <a:t>This document was approved during the plenary session of the 802.11 working group on 17</a:t>
            </a:r>
            <a:r>
              <a:rPr lang="en-GB" altLang="zh-CN" sz="2400" b="1" kern="0" baseline="30000" dirty="0" smtClean="0">
                <a:solidFill>
                  <a:srgbClr val="000000"/>
                </a:solidFill>
                <a:latin typeface="Times New Roman"/>
                <a:ea typeface="ＭＳ Ｐゴシック" pitchFamily="34" charset="-128"/>
              </a:rPr>
              <a:t>th</a:t>
            </a:r>
            <a:r>
              <a:rPr lang="en-GB" altLang="zh-CN" sz="2400" b="1" kern="0" dirty="0" smtClean="0">
                <a:solidFill>
                  <a:srgbClr val="000000"/>
                </a:solidFill>
                <a:latin typeface="Times New Roman"/>
                <a:ea typeface="ＭＳ Ｐゴシック" pitchFamily="34" charset="-128"/>
              </a:rPr>
              <a:t> March 2017.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GB" altLang="zh-CN" sz="2000" kern="0" dirty="0" smtClean="0">
                <a:solidFill>
                  <a:srgbClr val="000000"/>
                </a:solidFill>
                <a:latin typeface="Times New Roman"/>
                <a:ea typeface="ＭＳ Ｐゴシック" pitchFamily="34" charset="-128"/>
              </a:rPr>
              <a:t>Passed in the Working Group xxx yes, xx no , xxx abstain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GB" altLang="zh-CN" sz="2400" b="1" kern="0" dirty="0" smtClean="0">
                <a:solidFill>
                  <a:srgbClr val="000000"/>
                </a:solidFill>
                <a:latin typeface="Times New Roman"/>
                <a:ea typeface="ＭＳ Ｐゴシック" pitchFamily="34" charset="-128"/>
              </a:rPr>
              <a:t>The </a:t>
            </a:r>
            <a:r>
              <a:rPr lang="en-GB" altLang="zh-CN" sz="2400" b="1" kern="0" dirty="0" err="1" smtClean="0">
                <a:solidFill>
                  <a:srgbClr val="000000"/>
                </a:solidFill>
                <a:latin typeface="Times New Roman"/>
                <a:ea typeface="ＭＳ Ｐゴシック" pitchFamily="34" charset="-128"/>
              </a:rPr>
              <a:t>TGaj</a:t>
            </a:r>
            <a:r>
              <a:rPr lang="en-GB" altLang="zh-CN" sz="2400" b="1" kern="0" dirty="0" smtClean="0">
                <a:solidFill>
                  <a:srgbClr val="000000"/>
                </a:solidFill>
                <a:latin typeface="Times New Roman"/>
                <a:ea typeface="ＭＳ Ｐゴシック" pitchFamily="34" charset="-128"/>
              </a:rPr>
              <a:t> 5C document (</a:t>
            </a:r>
            <a:r>
              <a:rPr lang="en-GB" altLang="zh-CN" sz="1800" b="1" dirty="0" smtClean="0">
                <a:hlinkClick r:id="rId3"/>
              </a:rPr>
              <a:t>https://mentor.ieee.org/802.11/dcn/12/11-12-0141-07-cmmw-ieee-802-11-cmww-sg-5c.doc</a:t>
            </a:r>
            <a:r>
              <a:rPr lang="en-GB" altLang="zh-CN" sz="1800" b="1" dirty="0" smtClean="0"/>
              <a:t> </a:t>
            </a:r>
            <a:r>
              <a:rPr lang="en-GB" altLang="zh-CN" sz="2400" b="1" kern="0" dirty="0" smtClean="0">
                <a:solidFill>
                  <a:srgbClr val="000000"/>
                </a:solidFill>
                <a:latin typeface="Times New Roman"/>
                <a:ea typeface="ＭＳ Ｐゴシック" pitchFamily="34" charset="-128"/>
              </a:rPr>
              <a:t>) was also approved during the plenary session of the 802.11 working group on 17</a:t>
            </a:r>
            <a:r>
              <a:rPr lang="en-GB" altLang="zh-CN" sz="2400" b="1" kern="0" baseline="30000" dirty="0" smtClean="0">
                <a:solidFill>
                  <a:srgbClr val="000000"/>
                </a:solidFill>
                <a:latin typeface="Times New Roman"/>
                <a:ea typeface="ＭＳ Ｐゴシック" pitchFamily="34" charset="-128"/>
              </a:rPr>
              <a:t>th</a:t>
            </a:r>
            <a:r>
              <a:rPr lang="en-GB" altLang="zh-CN" sz="2400" b="1" kern="0" dirty="0" smtClean="0">
                <a:solidFill>
                  <a:srgbClr val="000000"/>
                </a:solidFill>
                <a:latin typeface="Times New Roman"/>
                <a:ea typeface="ＭＳ Ｐゴシック" pitchFamily="34" charset="-128"/>
              </a:rPr>
              <a:t>  March 2017.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GB" altLang="zh-CN" sz="2000" kern="0" dirty="0" smtClean="0">
                <a:solidFill>
                  <a:srgbClr val="000000"/>
                </a:solidFill>
                <a:latin typeface="Times New Roman"/>
                <a:ea typeface="ＭＳ Ｐゴシック" pitchFamily="34" charset="-128"/>
              </a:rPr>
              <a:t>Passed in the Working Group xxx yes, xx no , xxx abstain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GB" altLang="zh-CN" sz="2400" b="1" kern="0" dirty="0" smtClean="0">
              <a:solidFill>
                <a:srgbClr val="000000"/>
              </a:solidFill>
              <a:latin typeface="Times New Roman"/>
              <a:ea typeface="ＭＳ Ｐゴシック" pitchFamily="34" charset="-128"/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28926" y="6475413"/>
            <a:ext cx="5614999" cy="184666"/>
          </a:xfrm>
        </p:spPr>
        <p:txBody>
          <a:bodyPr/>
          <a:lstStyle/>
          <a:p>
            <a:pPr>
              <a:defRPr/>
            </a:pPr>
            <a:r>
              <a:rPr lang="en-US" dirty="0" err="1" smtClean="0"/>
              <a:t>Jiamin</a:t>
            </a:r>
            <a:r>
              <a:rPr lang="en-US" dirty="0" smtClean="0"/>
              <a:t> Chen (</a:t>
            </a:r>
            <a:r>
              <a:rPr lang="en-US" dirty="0" err="1" smtClean="0"/>
              <a:t>Huawei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0725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182055" cy="276999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sz="1800" dirty="0" smtClean="0"/>
              <a:t>March 2017</a:t>
            </a:r>
            <a:endParaRPr lang="en-US" altLang="zh-CN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zh-CN" dirty="0" smtClean="0">
                <a:ea typeface="ＭＳ Ｐゴシック" pitchFamily="34" charset="-128"/>
              </a:rPr>
              <a:t>802.11 WG Letter Ballot Results – P802.11aj</a:t>
            </a:r>
            <a:endParaRPr lang="en-US" altLang="en-US" dirty="0"/>
          </a:p>
        </p:txBody>
      </p:sp>
      <p:sp>
        <p:nvSpPr>
          <p:cNvPr id="39940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/>
              <a:t>Slide </a:t>
            </a:r>
            <a:fld id="{FF4EBAD2-AA5D-4C35-9BE2-931023C6DE99}" type="slidenum">
              <a:rPr lang="en-US" altLang="zh-CN"/>
              <a:pPr/>
              <a:t>3</a:t>
            </a:fld>
            <a:endParaRPr lang="en-US" altLang="zh-CN"/>
          </a:p>
        </p:txBody>
      </p:sp>
      <p:sp>
        <p:nvSpPr>
          <p:cNvPr id="39942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182055" cy="276999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sz="1800" dirty="0" smtClean="0"/>
              <a:t>March 2017</a:t>
            </a:r>
            <a:endParaRPr lang="en-US" altLang="zh-CN" sz="1800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714876" y="6475413"/>
            <a:ext cx="3829049" cy="184666"/>
          </a:xfrm>
        </p:spPr>
        <p:txBody>
          <a:bodyPr/>
          <a:lstStyle/>
          <a:p>
            <a:pPr>
              <a:defRPr/>
            </a:pPr>
            <a:r>
              <a:rPr lang="en-US" dirty="0" err="1" smtClean="0"/>
              <a:t>Jiamin</a:t>
            </a:r>
            <a:r>
              <a:rPr lang="en-US" dirty="0" smtClean="0"/>
              <a:t> Chen (</a:t>
            </a:r>
            <a:r>
              <a:rPr lang="en-US" dirty="0" err="1" smtClean="0"/>
              <a:t>Huawei</a:t>
            </a:r>
            <a:r>
              <a:rPr lang="en-US" dirty="0" smtClean="0"/>
              <a:t>)</a:t>
            </a:r>
            <a:endParaRPr lang="en-US" dirty="0"/>
          </a:p>
        </p:txBody>
      </p:sp>
      <p:graphicFrame>
        <p:nvGraphicFramePr>
          <p:cNvPr id="11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196562576"/>
              </p:ext>
            </p:extLst>
          </p:nvPr>
        </p:nvGraphicFramePr>
        <p:xfrm>
          <a:off x="285720" y="1785926"/>
          <a:ext cx="8534400" cy="4272571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59479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01622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xmlns="" val="20010"/>
                    </a:ext>
                  </a:extLst>
                </a:gridCol>
                <a:gridCol w="450776">
                  <a:extLst>
                    <a:ext uri="{9D8B030D-6E8A-4147-A177-3AD203B41FA5}">
                      <a16:colId xmlns:a16="http://schemas.microsoft.com/office/drawing/2014/main" xmlns="" val="20011"/>
                    </a:ext>
                  </a:extLst>
                </a:gridCol>
              </a:tblGrid>
              <a:tr h="99059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ID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Close Date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Title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Type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Pool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Return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%Return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Abstain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%Abstain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Approve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Disapprove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%Approve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4426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217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2016-01-20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IEEE </a:t>
                      </a:r>
                      <a:r>
                        <a:rPr lang="en-GB" sz="14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802.11aj </a:t>
                      </a: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Draft 1.0 Technical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Technical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368</a:t>
                      </a:r>
                      <a:endParaRPr lang="en-GB" sz="1400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295</a:t>
                      </a:r>
                      <a:endParaRPr lang="en-GB" sz="1400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80</a:t>
                      </a:r>
                      <a:endParaRPr lang="en-GB" sz="1400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36</a:t>
                      </a:r>
                      <a:endParaRPr lang="en-GB" sz="1400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GB" sz="1400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221</a:t>
                      </a:r>
                      <a:endParaRPr lang="en-GB" sz="1400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  <a:endParaRPr lang="en-GB" sz="1400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88</a:t>
                      </a:r>
                      <a:endParaRPr lang="en-GB" sz="1400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4426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220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2016-06-30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IEEE </a:t>
                      </a:r>
                      <a:r>
                        <a:rPr lang="en-GB" sz="14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802.11aj </a:t>
                      </a: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Draft </a:t>
                      </a:r>
                      <a:r>
                        <a:rPr lang="en-GB" sz="14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2.0 </a:t>
                      </a:r>
                      <a:r>
                        <a:rPr lang="en-GB" altLang="zh-CN" sz="14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First Recirculation </a:t>
                      </a:r>
                      <a:r>
                        <a:rPr lang="en-GB" sz="14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Technical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altLang="zh-CN" sz="14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Recirculation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377</a:t>
                      </a:r>
                      <a:endParaRPr lang="en-GB" sz="1400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304</a:t>
                      </a:r>
                      <a:endParaRPr lang="en-GB" sz="1400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81</a:t>
                      </a:r>
                      <a:endParaRPr lang="en-GB" sz="1400" kern="12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53</a:t>
                      </a:r>
                      <a:endParaRPr lang="en-GB" sz="1400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en-GB" sz="1400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218</a:t>
                      </a:r>
                      <a:endParaRPr lang="en-GB" sz="1400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  <a:endParaRPr lang="en-GB" sz="1400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89</a:t>
                      </a:r>
                      <a:endParaRPr lang="en-GB" sz="1400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4426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223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2016-08-30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IEEE </a:t>
                      </a:r>
                      <a:r>
                        <a:rPr lang="en-GB" sz="14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802.11aj </a:t>
                      </a: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Draft </a:t>
                      </a:r>
                      <a:r>
                        <a:rPr lang="en-GB" sz="14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3.0 </a:t>
                      </a:r>
                      <a:r>
                        <a:rPr lang="en-GB" altLang="zh-CN" sz="14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Second </a:t>
                      </a:r>
                      <a:r>
                        <a:rPr lang="en-GB" sz="14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Recirculation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Recirculation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377</a:t>
                      </a:r>
                      <a:endParaRPr lang="en-GB" sz="1400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308</a:t>
                      </a:r>
                      <a:endParaRPr lang="en-GB" sz="1400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82</a:t>
                      </a:r>
                      <a:endParaRPr lang="en-GB" sz="1400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57</a:t>
                      </a:r>
                      <a:endParaRPr lang="en-GB" sz="1400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  <a:endParaRPr lang="en-GB" sz="1400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221</a:t>
                      </a:r>
                      <a:endParaRPr lang="en-GB" sz="1400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  <a:endParaRPr lang="en-GB" sz="1400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89</a:t>
                      </a:r>
                      <a:endParaRPr lang="en-GB" sz="1400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4426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226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2016-12-21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IEEE </a:t>
                      </a:r>
                      <a:r>
                        <a:rPr lang="en-GB" sz="14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802.11aj </a:t>
                      </a: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Draft </a:t>
                      </a:r>
                      <a:r>
                        <a:rPr lang="en-GB" sz="14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4.0 Third Recirculation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4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Recirculation</a:t>
                      </a: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377</a:t>
                      </a:r>
                      <a:endParaRPr lang="en-GB" sz="1400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313</a:t>
                      </a:r>
                      <a:endParaRPr lang="en-GB" sz="1400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83</a:t>
                      </a:r>
                      <a:endParaRPr lang="en-GB" sz="1400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55</a:t>
                      </a:r>
                      <a:endParaRPr lang="en-GB" sz="1400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  <a:endParaRPr lang="en-GB" sz="1400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234</a:t>
                      </a:r>
                      <a:endParaRPr lang="en-GB" sz="1400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  <a:endParaRPr lang="en-GB" sz="1400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92</a:t>
                      </a:r>
                      <a:endParaRPr lang="en-GB" sz="1400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4426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228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2017-03-04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IEEE </a:t>
                      </a:r>
                      <a:r>
                        <a:rPr lang="en-GB" sz="14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802.11aj </a:t>
                      </a: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Draft </a:t>
                      </a:r>
                      <a:r>
                        <a:rPr lang="en-GB" sz="14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5.0 Fourth Recirculation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4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Recirculation</a:t>
                      </a: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377</a:t>
                      </a:r>
                      <a:endParaRPr lang="en-GB" sz="1400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315</a:t>
                      </a:r>
                      <a:endParaRPr lang="en-GB" sz="1400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84</a:t>
                      </a:r>
                      <a:endParaRPr lang="en-GB" sz="1400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51</a:t>
                      </a:r>
                      <a:endParaRPr lang="en-GB" sz="1400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GB" sz="1400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247</a:t>
                      </a:r>
                      <a:endParaRPr lang="en-GB" sz="1400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GB" sz="1400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95</a:t>
                      </a:r>
                      <a:endParaRPr lang="en-GB" sz="1400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4516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228.1</a:t>
                      </a:r>
                      <a:endParaRPr lang="en-GB" sz="1400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400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LB 228 Post-Ballot vote change*</a:t>
                      </a:r>
                      <a:endParaRPr lang="en-GB" sz="1400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endParaRPr lang="en-GB" sz="1400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377</a:t>
                      </a:r>
                      <a:endParaRPr lang="en-GB" sz="1400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315</a:t>
                      </a:r>
                      <a:endParaRPr lang="en-GB" sz="1400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84</a:t>
                      </a:r>
                      <a:endParaRPr lang="en-GB" sz="1400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51</a:t>
                      </a:r>
                      <a:endParaRPr lang="en-GB" sz="1400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GB" sz="1400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249</a:t>
                      </a:r>
                      <a:endParaRPr lang="en-GB" sz="1400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GB" sz="1400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95</a:t>
                      </a:r>
                      <a:endParaRPr lang="en-GB" sz="1400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00034" y="6121619"/>
            <a:ext cx="61772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 Email indication of “Approve” from </a:t>
            </a:r>
            <a:r>
              <a:rPr lang="en-US" dirty="0" err="1" smtClean="0"/>
              <a:t>Ganesh</a:t>
            </a:r>
            <a:r>
              <a:rPr lang="en-US" dirty="0" smtClean="0"/>
              <a:t> </a:t>
            </a:r>
            <a:r>
              <a:rPr lang="en-US" dirty="0" err="1" smtClean="0"/>
              <a:t>Venkatesan</a:t>
            </a:r>
            <a:r>
              <a:rPr lang="en-US" dirty="0" smtClean="0"/>
              <a:t> and </a:t>
            </a:r>
            <a:r>
              <a:rPr lang="en-US" dirty="0" err="1" smtClean="0"/>
              <a:t>Yongho</a:t>
            </a:r>
            <a:r>
              <a:rPr lang="en-US" dirty="0" smtClean="0"/>
              <a:t> </a:t>
            </a:r>
            <a:r>
              <a:rPr lang="en-US" dirty="0" err="1" smtClean="0"/>
              <a:t>Seok</a:t>
            </a:r>
            <a:r>
              <a:rPr lang="en-US" sz="1400" dirty="0" smtClean="0"/>
              <a:t>.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zh-CN" dirty="0" smtClean="0">
                <a:solidFill>
                  <a:schemeClr val="tx1"/>
                </a:solidFill>
                <a:ea typeface="ＭＳ Ｐゴシック" pitchFamily="34" charset="-128"/>
              </a:rPr>
              <a:t>802.11 WG Letter Ballot Comments – P802.11aj</a:t>
            </a:r>
            <a:endParaRPr lang="en-US" altLang="en-US" dirty="0"/>
          </a:p>
        </p:txBody>
      </p:sp>
      <p:sp>
        <p:nvSpPr>
          <p:cNvPr id="39940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/>
              <a:t>Slide </a:t>
            </a:r>
            <a:fld id="{FF4EBAD2-AA5D-4C35-9BE2-931023C6DE99}" type="slidenum">
              <a:rPr lang="en-US" altLang="zh-CN"/>
              <a:pPr/>
              <a:t>4</a:t>
            </a:fld>
            <a:endParaRPr lang="en-US" altLang="zh-CN"/>
          </a:p>
        </p:txBody>
      </p:sp>
      <p:sp>
        <p:nvSpPr>
          <p:cNvPr id="39942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182055" cy="276999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sz="1800" dirty="0" smtClean="0"/>
              <a:t>March 2017</a:t>
            </a:r>
            <a:endParaRPr lang="en-US" altLang="zh-CN" sz="1800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714876" y="6475413"/>
            <a:ext cx="3829049" cy="184666"/>
          </a:xfrm>
        </p:spPr>
        <p:txBody>
          <a:bodyPr/>
          <a:lstStyle/>
          <a:p>
            <a:pPr>
              <a:defRPr/>
            </a:pPr>
            <a:r>
              <a:rPr lang="en-US" dirty="0" err="1" smtClean="0"/>
              <a:t>Jiamin</a:t>
            </a:r>
            <a:r>
              <a:rPr lang="en-US" dirty="0" smtClean="0"/>
              <a:t> Chen (</a:t>
            </a:r>
            <a:r>
              <a:rPr lang="en-US" dirty="0" err="1" smtClean="0"/>
              <a:t>Huawei</a:t>
            </a:r>
            <a:r>
              <a:rPr lang="en-US" dirty="0" smtClean="0"/>
              <a:t>)</a:t>
            </a:r>
            <a:endParaRPr lang="en-US" dirty="0"/>
          </a:p>
        </p:txBody>
      </p:sp>
      <p:graphicFrame>
        <p:nvGraphicFramePr>
          <p:cNvPr id="7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43236587"/>
              </p:ext>
            </p:extLst>
          </p:nvPr>
        </p:nvGraphicFramePr>
        <p:xfrm>
          <a:off x="762000" y="1905000"/>
          <a:ext cx="7162800" cy="3711939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75969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6615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58435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5526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99059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ID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Close Date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Title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Total Number of Comments received (Yes and No votes)</a:t>
                      </a: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4426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217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2016-01-20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zh-CN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Technical Letter Ballot for </a:t>
                      </a:r>
                      <a:r>
                        <a:rPr kumimoji="0" lang="en-GB" altLang="zh-CN" sz="14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TGaj</a:t>
                      </a:r>
                      <a:r>
                        <a:rPr kumimoji="0" lang="en-GB" altLang="zh-CN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draft 1.0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174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4426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220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2016-06-30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zh-CN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First Recirculation Ballot for </a:t>
                      </a:r>
                      <a:r>
                        <a:rPr kumimoji="0" lang="en-GB" altLang="zh-CN" sz="14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TGaj</a:t>
                      </a:r>
                      <a:r>
                        <a:rPr kumimoji="0" lang="en-GB" altLang="zh-CN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draft 2.0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38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4426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223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2016-08-30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altLang="zh-CN" sz="14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Second </a:t>
                      </a:r>
                      <a:r>
                        <a:rPr lang="en-GB" sz="14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Recirculation </a:t>
                      </a:r>
                      <a:r>
                        <a:rPr kumimoji="0" lang="en-GB" altLang="zh-CN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for </a:t>
                      </a:r>
                      <a:r>
                        <a:rPr kumimoji="0" lang="en-GB" altLang="zh-CN" sz="14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TGaj</a:t>
                      </a:r>
                      <a:r>
                        <a:rPr kumimoji="0" lang="en-GB" altLang="zh-CN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draft 3.0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4426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226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2016-12-21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Third Recirculation </a:t>
                      </a:r>
                      <a:r>
                        <a:rPr kumimoji="0" lang="en-GB" altLang="zh-CN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for </a:t>
                      </a:r>
                      <a:r>
                        <a:rPr kumimoji="0" lang="en-GB" altLang="zh-CN" sz="14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TGaj</a:t>
                      </a:r>
                      <a:r>
                        <a:rPr kumimoji="0" lang="en-GB" altLang="zh-CN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draft 4.0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4426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228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2017-03-04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Fourth Recirculation </a:t>
                      </a:r>
                      <a:r>
                        <a:rPr kumimoji="0" lang="en-GB" altLang="zh-CN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for </a:t>
                      </a:r>
                      <a:r>
                        <a:rPr kumimoji="0" lang="en-GB" altLang="zh-CN" sz="14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TGaj</a:t>
                      </a:r>
                      <a:r>
                        <a:rPr kumimoji="0" lang="en-GB" altLang="zh-CN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draft 5.0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(*)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10" name="矩形 9"/>
          <p:cNvSpPr/>
          <p:nvPr/>
        </p:nvSpPr>
        <p:spPr>
          <a:xfrm>
            <a:off x="755576" y="5877272"/>
            <a:ext cx="4572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zh-CN" dirty="0" smtClean="0"/>
              <a:t>(*)  The commenter withdraws the comment.</a:t>
            </a:r>
            <a:endParaRPr lang="en-US" altLang="ko-K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/>
              <a:t>Slide </a:t>
            </a:r>
            <a:fld id="{FD6BE815-0371-47F0-9123-A193831FD0E8}" type="slidenum">
              <a:rPr lang="en-US" altLang="zh-CN"/>
              <a:pPr/>
              <a:t>5</a:t>
            </a:fld>
            <a:endParaRPr lang="en-US" altLang="zh-CN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ctr" eaLnBrk="0" hangingPunct="0">
              <a:defRPr/>
            </a:pPr>
            <a:r>
              <a:rPr lang="en-GB" altLang="zh-CN" sz="3200" b="1" kern="0" dirty="0" smtClean="0">
                <a:solidFill>
                  <a:srgbClr val="000000"/>
                </a:solidFill>
                <a:latin typeface="Times New Roman"/>
                <a:ea typeface="ＭＳ Ｐゴシック" pitchFamily="34" charset="-128"/>
              </a:rPr>
              <a:t>Letter Ballot 228</a:t>
            </a:r>
            <a:endParaRPr lang="en-US" sz="3200" b="1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381000" y="1844824"/>
            <a:ext cx="8458200" cy="4536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altLang="zh-CN" sz="2000" b="1" kern="0" dirty="0" smtClean="0">
                <a:solidFill>
                  <a:srgbClr val="000000"/>
                </a:solidFill>
                <a:latin typeface="Times New Roman"/>
                <a:ea typeface="ＭＳ Ｐゴシック" pitchFamily="34" charset="-128"/>
              </a:rPr>
              <a:t>A single comment was received that was not "must be satisfied" (and was from a "yes" voter). 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altLang="zh-CN" sz="2000" b="1" kern="0" dirty="0" smtClean="0">
                <a:solidFill>
                  <a:srgbClr val="000000"/>
                </a:solidFill>
                <a:latin typeface="Times New Roman"/>
                <a:ea typeface="ＭＳ Ｐゴシック" pitchFamily="34" charset="-128"/>
              </a:rPr>
              <a:t>The commenter subsequently stated by email to the WG chair that he wished to withdraw the comment.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altLang="zh-CN" sz="2000" b="1" kern="0" dirty="0" smtClean="0">
                <a:solidFill>
                  <a:srgbClr val="000000"/>
                </a:solidFill>
                <a:latin typeface="Times New Roman"/>
                <a:ea typeface="ＭＳ Ｐゴシック" pitchFamily="34" charset="-128"/>
              </a:rPr>
              <a:t>The comment was discussed and resolved during the March session. That discussion and resolution was notified to the WG members as usual in the comment resolution </a:t>
            </a:r>
            <a:r>
              <a:rPr lang="en-US" altLang="zh-CN" sz="2000" b="1" kern="0" dirty="0" smtClean="0">
                <a:latin typeface="Times New Roman"/>
                <a:ea typeface="ＭＳ Ｐゴシック" pitchFamily="34" charset="-128"/>
              </a:rPr>
              <a:t>spreadsheet (</a:t>
            </a:r>
            <a:r>
              <a:rPr lang="en-US" altLang="zh-CN" sz="1800" b="1" kern="0" dirty="0" smtClean="0">
                <a:latin typeface="Times New Roman"/>
                <a:ea typeface="ＭＳ Ｐゴシック" pitchFamily="34" charset="-128"/>
                <a:hlinkClick r:id="rId3"/>
              </a:rPr>
              <a:t>https://mentor.ieee.org/802.11/dcn/17/11-17-0390-01-00aj-lb228-comment-database.xlsx</a:t>
            </a:r>
            <a:r>
              <a:rPr lang="en-US" altLang="zh-CN" sz="2000" b="1" kern="0" dirty="0" smtClean="0">
                <a:latin typeface="Times New Roman"/>
                <a:ea typeface="ＭＳ Ｐゴシック" pitchFamily="34" charset="-128"/>
              </a:rPr>
              <a:t>),  and </a:t>
            </a:r>
            <a:r>
              <a:rPr lang="en-US" altLang="zh-CN" sz="2000" b="1" kern="0" dirty="0" smtClean="0">
                <a:solidFill>
                  <a:srgbClr val="000000"/>
                </a:solidFill>
                <a:latin typeface="Times New Roman"/>
                <a:ea typeface="ＭＳ Ｐゴシック" pitchFamily="34" charset="-128"/>
              </a:rPr>
              <a:t>the approval recorded in the task group minutes (to be posted). This satisfies the IEEE-SA OM requirement "shall provide evidence of the consideration of each comment" (OM 5.4.3.3).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altLang="zh-CN" sz="2000" b="1" kern="0" dirty="0" smtClean="0">
                <a:solidFill>
                  <a:srgbClr val="000000"/>
                </a:solidFill>
                <a:latin typeface="Times New Roman"/>
                <a:ea typeface="ＭＳ Ｐゴシック" pitchFamily="34" charset="-128"/>
              </a:rPr>
              <a:t>Because this is not a comment that "must be satisfied",  and because no changes were made since the previous ballot,  no recirculation is needed.</a:t>
            </a:r>
            <a:endParaRPr lang="en-GB" altLang="zh-CN" sz="2000" b="1" kern="0" dirty="0" smtClean="0">
              <a:solidFill>
                <a:srgbClr val="000000"/>
              </a:solidFill>
              <a:latin typeface="Times New Roman"/>
              <a:ea typeface="ＭＳ Ｐゴシック" pitchFamily="34" charset="-128"/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28926" y="6475413"/>
            <a:ext cx="5614999" cy="184666"/>
          </a:xfrm>
        </p:spPr>
        <p:txBody>
          <a:bodyPr/>
          <a:lstStyle/>
          <a:p>
            <a:pPr>
              <a:defRPr/>
            </a:pPr>
            <a:r>
              <a:rPr lang="en-US" dirty="0" err="1" smtClean="0"/>
              <a:t>Jiamin</a:t>
            </a:r>
            <a:r>
              <a:rPr lang="en-US" dirty="0" smtClean="0"/>
              <a:t> Chen (</a:t>
            </a:r>
            <a:r>
              <a:rPr lang="en-US" dirty="0" err="1" smtClean="0"/>
              <a:t>Huawei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0725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182055" cy="276999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sz="1800" dirty="0" smtClean="0"/>
              <a:t>March 2017</a:t>
            </a:r>
            <a:endParaRPr lang="en-US" altLang="zh-CN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0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/>
              <a:t>Slide </a:t>
            </a:r>
            <a:fld id="{FF4EBAD2-AA5D-4C35-9BE2-931023C6DE99}" type="slidenum">
              <a:rPr lang="en-US" altLang="zh-CN"/>
              <a:pPr/>
              <a:t>6</a:t>
            </a:fld>
            <a:endParaRPr lang="en-US" altLang="zh-CN"/>
          </a:p>
        </p:txBody>
      </p:sp>
      <p:sp>
        <p:nvSpPr>
          <p:cNvPr id="39942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182055" cy="276999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sz="1800" dirty="0" smtClean="0"/>
              <a:t>March 2017</a:t>
            </a:r>
            <a:endParaRPr lang="en-US" altLang="zh-CN" sz="1800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714876" y="6475413"/>
            <a:ext cx="3829049" cy="184666"/>
          </a:xfrm>
        </p:spPr>
        <p:txBody>
          <a:bodyPr/>
          <a:lstStyle/>
          <a:p>
            <a:pPr>
              <a:defRPr/>
            </a:pPr>
            <a:r>
              <a:rPr lang="en-US" dirty="0" err="1" smtClean="0"/>
              <a:t>Jiamin</a:t>
            </a:r>
            <a:r>
              <a:rPr lang="en-US" dirty="0" smtClean="0"/>
              <a:t> Chen (</a:t>
            </a:r>
            <a:r>
              <a:rPr lang="en-US" dirty="0" err="1" smtClean="0"/>
              <a:t>Huawei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323528" y="829816"/>
            <a:ext cx="8496944" cy="510952"/>
          </a:xfrm>
        </p:spPr>
        <p:txBody>
          <a:bodyPr/>
          <a:lstStyle/>
          <a:p>
            <a:r>
              <a:rPr lang="en-GB" sz="2800" dirty="0">
                <a:ea typeface="ＭＳ Ｐゴシック" pitchFamily="34" charset="-128"/>
              </a:rPr>
              <a:t>Unsatisfied </a:t>
            </a:r>
            <a:r>
              <a:rPr lang="en-GB" sz="2800" dirty="0" smtClean="0">
                <a:ea typeface="ＭＳ Ｐゴシック" pitchFamily="34" charset="-128"/>
              </a:rPr>
              <a:t>comments </a:t>
            </a:r>
            <a:r>
              <a:rPr lang="en-GB" sz="2800" dirty="0">
                <a:ea typeface="ＭＳ Ｐゴシック" pitchFamily="34" charset="-128"/>
              </a:rPr>
              <a:t>by </a:t>
            </a:r>
            <a:r>
              <a:rPr lang="en-GB" sz="2800" dirty="0" smtClean="0">
                <a:ea typeface="ＭＳ Ｐゴシック" pitchFamily="34" charset="-128"/>
              </a:rPr>
              <a:t>commenter</a:t>
            </a:r>
            <a:endParaRPr lang="en-CA" sz="2800" dirty="0"/>
          </a:p>
        </p:txBody>
      </p:sp>
      <p:graphicFrame>
        <p:nvGraphicFramePr>
          <p:cNvPr id="11" name="Table 5"/>
          <p:cNvGraphicFramePr>
            <a:graphicFrameLocks noGrp="1"/>
          </p:cNvGraphicFramePr>
          <p:nvPr>
            <p:extLst/>
          </p:nvPr>
        </p:nvGraphicFramePr>
        <p:xfrm>
          <a:off x="857224" y="1412776"/>
          <a:ext cx="7386044" cy="3962382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168172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92683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99813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998131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926836"/>
                <a:gridCol w="926836"/>
                <a:gridCol w="927547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385811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Voter</a:t>
                      </a: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LB217</a:t>
                      </a:r>
                      <a:endParaRPr kumimoji="0" lang="en-GB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LB220</a:t>
                      </a:r>
                      <a:endParaRPr kumimoji="0" lang="en-GB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LB223</a:t>
                      </a:r>
                      <a:endParaRPr kumimoji="0" lang="en-GB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LB226</a:t>
                      </a:r>
                      <a:endParaRPr kumimoji="0" lang="en-GB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LB228</a:t>
                      </a:r>
                      <a:endParaRPr kumimoji="0" lang="en-GB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36575" algn="l"/>
                        </a:tabLst>
                      </a:pPr>
                      <a: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Total</a:t>
                      </a:r>
                      <a:endParaRPr kumimoji="0" lang="en-GB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1" marB="45711" horzOverflow="overflow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6711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kern="1200" dirty="0" err="1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Bazhong</a:t>
                      </a:r>
                      <a:r>
                        <a:rPr lang="en-US" sz="1200" u="none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1200" u="none" kern="1200" dirty="0" err="1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Shen</a:t>
                      </a:r>
                      <a:r>
                        <a:rPr lang="en-US" sz="1200" u="none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altLang="zh-CN" sz="1200" u="none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(*)</a:t>
                      </a:r>
                      <a:endParaRPr lang="en-US" sz="1200" u="none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u="none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</a:t>
                      </a:r>
                      <a:endParaRPr lang="en-GB" sz="1200" u="none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u="none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u="none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u="none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u="none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u="none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</a:t>
                      </a:r>
                      <a:endParaRPr lang="en-GB" sz="1200" u="none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67112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kern="1200" dirty="0" err="1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Brima</a:t>
                      </a:r>
                      <a:r>
                        <a:rPr lang="en-US" sz="1200" u="none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Ibrahim </a:t>
                      </a:r>
                      <a:r>
                        <a:rPr lang="en-US" altLang="zh-CN" sz="1200" u="none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(*)</a:t>
                      </a:r>
                      <a:endParaRPr lang="en-US" sz="1200" u="none" kern="1200" dirty="0" smtClean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u="none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  <a:endParaRPr lang="en-GB" sz="1200" u="none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u="none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u="none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u="none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u="none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u="none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  <a:endParaRPr lang="en-US" sz="1200" u="none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67112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200" u="none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Jonathan </a:t>
                      </a:r>
                      <a:r>
                        <a:rPr lang="en-CA" sz="1200" u="none" kern="1200" dirty="0" err="1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Segev</a:t>
                      </a:r>
                      <a:r>
                        <a:rPr lang="en-CA" sz="1200" u="none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altLang="zh-CN" sz="1200" u="none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(*)</a:t>
                      </a:r>
                      <a:endParaRPr lang="en-CA" sz="1200" u="none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u="none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  <a:endParaRPr lang="en-GB" sz="1200" u="none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u="none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u="none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u="none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u="none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u="none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  <a:endParaRPr lang="en-US" sz="1200" u="none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67112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 dirty="0">
                          <a:latin typeface="Arial"/>
                        </a:rPr>
                        <a:t>Matthew </a:t>
                      </a:r>
                      <a:r>
                        <a:rPr lang="en-US" sz="1200" b="0" i="0" u="none" strike="noStrike" dirty="0" smtClean="0">
                          <a:latin typeface="Arial"/>
                        </a:rPr>
                        <a:t>Fischer </a:t>
                      </a:r>
                      <a:r>
                        <a:rPr lang="en-US" altLang="zh-CN" sz="1200" u="none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(*)</a:t>
                      </a:r>
                      <a:endParaRPr lang="en-US" sz="1200" b="0" i="0" u="none" strike="noStrike" dirty="0">
                        <a:latin typeface="Arial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u="none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14</a:t>
                      </a:r>
                      <a:endParaRPr lang="en-GB" sz="1200" u="none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u="none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u="none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u="none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22</a:t>
                      </a:r>
                      <a:endParaRPr lang="en-US" sz="1200" u="none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u="none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u="none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36</a:t>
                      </a:r>
                      <a:endParaRPr lang="en-US" sz="1200" u="none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67112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Nehru </a:t>
                      </a:r>
                      <a:r>
                        <a:rPr lang="en-US" sz="1200" u="none" kern="1200" dirty="0" err="1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Bhandaru</a:t>
                      </a:r>
                      <a:r>
                        <a:rPr lang="en-US" sz="1200" u="none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altLang="zh-CN" sz="1200" u="none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(*)</a:t>
                      </a:r>
                      <a:endParaRPr lang="en-US" sz="1200" u="none" kern="1200" dirty="0" smtClean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u="none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  <a:endParaRPr lang="en-GB" sz="1200" u="none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u="none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u="none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u="none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u="none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u="none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  <a:endParaRPr lang="en-US" sz="1200" u="none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67112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kern="1200" dirty="0" err="1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Payam</a:t>
                      </a:r>
                      <a:r>
                        <a:rPr lang="en-US" sz="1200" u="none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1200" u="none" kern="1200" dirty="0" err="1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TorabJahromi</a:t>
                      </a:r>
                      <a:r>
                        <a:rPr lang="en-US" altLang="zh-CN" sz="1200" u="none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(*)</a:t>
                      </a:r>
                      <a:endParaRPr lang="en-US" sz="1200" u="none" kern="1200" dirty="0" smtClean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u="none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6</a:t>
                      </a:r>
                      <a:endParaRPr lang="en-GB" sz="1200" u="none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u="none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</a:t>
                      </a:r>
                      <a:endParaRPr lang="en-US" sz="1200" u="none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u="none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u="none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u="none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u="none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10</a:t>
                      </a:r>
                      <a:endParaRPr lang="en-US" sz="1200" u="none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67112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kern="1200" dirty="0" err="1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Qi</a:t>
                      </a:r>
                      <a:r>
                        <a:rPr lang="en-US" sz="1200" u="none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Wang </a:t>
                      </a:r>
                      <a:r>
                        <a:rPr lang="en-US" altLang="zh-CN" sz="1200" u="none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(*)</a:t>
                      </a:r>
                      <a:endParaRPr lang="en-US" sz="1200" u="none" kern="1200" dirty="0" smtClean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u="none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  <a:endParaRPr lang="en-GB" sz="1200" u="none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u="none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u="none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u="none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u="none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u="none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  <a:endParaRPr lang="en-US" sz="1200" u="none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67112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Solomon </a:t>
                      </a:r>
                      <a:r>
                        <a:rPr lang="en-US" sz="1200" u="none" kern="1200" dirty="0" err="1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Trainin</a:t>
                      </a:r>
                      <a:r>
                        <a:rPr lang="en-US" sz="1200" u="none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altLang="zh-CN" sz="1200" u="none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(*)</a:t>
                      </a:r>
                      <a:endParaRPr lang="en-US" sz="1200" u="none" kern="1200" dirty="0" smtClean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u="none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  <a:endParaRPr lang="en-GB" sz="1200" u="none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u="none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u="none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u="none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u="none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u="none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  <a:endParaRPr lang="en-US" sz="1200" u="none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267112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Victor </a:t>
                      </a:r>
                      <a:r>
                        <a:rPr lang="en-US" sz="1200" u="none" kern="1200" dirty="0" err="1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Hou</a:t>
                      </a:r>
                      <a:r>
                        <a:rPr lang="en-US" sz="1200" u="none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altLang="zh-CN" sz="1200" u="none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(*)</a:t>
                      </a:r>
                      <a:endParaRPr lang="en-US" sz="1200" u="none" kern="1200" dirty="0" smtClean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u="none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</a:t>
                      </a:r>
                      <a:endParaRPr lang="en-GB" sz="1200" u="none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u="none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u="none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u="none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u="none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u="none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</a:t>
                      </a:r>
                      <a:endParaRPr lang="en-US" sz="1200" u="none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67112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Vijay </a:t>
                      </a:r>
                      <a:r>
                        <a:rPr lang="en-US" sz="1200" u="none" kern="1200" dirty="0" err="1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Auluck</a:t>
                      </a:r>
                      <a:r>
                        <a:rPr lang="en-US" sz="1200" u="none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altLang="zh-CN" sz="1200" u="none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(*)</a:t>
                      </a:r>
                      <a:endParaRPr lang="en-US" sz="1200" u="none" kern="1200" dirty="0" smtClean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u="none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  <a:endParaRPr lang="en-GB" sz="1200" u="none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u="none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u="none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u="none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u="none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u="none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  <a:endParaRPr lang="en-US" sz="1200" u="none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267112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kern="1200" dirty="0" err="1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Vinko</a:t>
                      </a:r>
                      <a:r>
                        <a:rPr lang="en-US" sz="1200" u="none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1200" u="none" kern="1200" dirty="0" err="1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Erceg</a:t>
                      </a:r>
                      <a:r>
                        <a:rPr lang="en-US" sz="1200" u="none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altLang="zh-CN" sz="1200" u="none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(*)</a:t>
                      </a:r>
                      <a:endParaRPr lang="en-US" sz="1200" u="none" kern="1200" dirty="0" smtClean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u="none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  <a:endParaRPr lang="en-GB" sz="1200" u="none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u="none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u="none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u="none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u="none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u="none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  <a:endParaRPr lang="en-US" sz="1200" u="none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267112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kern="1200" dirty="0" err="1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Yakun</a:t>
                      </a:r>
                      <a:r>
                        <a:rPr lang="en-US" sz="1200" u="none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Sun </a:t>
                      </a:r>
                      <a:r>
                        <a:rPr lang="en-US" altLang="zh-CN" sz="1200" u="none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(*)</a:t>
                      </a:r>
                      <a:endParaRPr lang="en-US" sz="1200" u="none" kern="1200" dirty="0" smtClean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u="none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</a:t>
                      </a:r>
                      <a:endParaRPr lang="en-GB" sz="1200" u="none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u="none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u="none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u="none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u="none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u="none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</a:t>
                      </a:r>
                      <a:endParaRPr lang="en-US" sz="1200" u="none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26711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Total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41</a:t>
                      </a:r>
                      <a:endParaRPr kumimoji="0" lang="en-GB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4</a:t>
                      </a: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22</a:t>
                      </a: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67</a:t>
                      </a:r>
                      <a:endParaRPr kumimoji="0" lang="en-US" sz="12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feld 8"/>
          <p:cNvSpPr txBox="1"/>
          <p:nvPr/>
        </p:nvSpPr>
        <p:spPr>
          <a:xfrm>
            <a:off x="683568" y="5715016"/>
            <a:ext cx="78488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-103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-103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-103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-103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-103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pitchFamily="-103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pitchFamily="-103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pitchFamily="-103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pitchFamily="-103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(*) Commenter provided no response for a contact </a:t>
            </a:r>
            <a:r>
              <a:rPr lang="en-US" altLang="ko-KR" dirty="0" smtClean="0"/>
              <a:t>to </a:t>
            </a:r>
            <a:r>
              <a:rPr lang="en-US" altLang="ko-KR" dirty="0"/>
              <a:t>ask which comments are satisfied or unsatisfied</a:t>
            </a:r>
            <a:r>
              <a:rPr lang="en-US" altLang="ko-KR" dirty="0" smtClean="0"/>
              <a:t>.</a:t>
            </a:r>
          </a:p>
          <a:p>
            <a:r>
              <a:rPr lang="en-US" altLang="ko-KR" b="1" dirty="0"/>
              <a:t>Total number of unsatisfied comments based on feedback from commenter: </a:t>
            </a:r>
            <a:r>
              <a:rPr lang="en-US" altLang="ko-KR" b="1" dirty="0" smtClean="0"/>
              <a:t>0</a:t>
            </a:r>
            <a:r>
              <a:rPr lang="en-US" altLang="ko-KR" dirty="0" smtClean="0"/>
              <a:t> </a:t>
            </a:r>
            <a:endParaRPr lang="en-US" dirty="0" smtClean="0"/>
          </a:p>
          <a:p>
            <a:r>
              <a:rPr lang="en-US" b="1" dirty="0" smtClean="0"/>
              <a:t>Total number of unsatisfied comments from </a:t>
            </a:r>
            <a:r>
              <a:rPr lang="en-US" b="1" u="sng" dirty="0" smtClean="0"/>
              <a:t>unresponsive </a:t>
            </a:r>
            <a:r>
              <a:rPr lang="en-US" b="1" dirty="0" smtClean="0"/>
              <a:t>commenter:  67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itle 1"/>
          <p:cNvSpPr>
            <a:spLocks noGrp="1"/>
          </p:cNvSpPr>
          <p:nvPr>
            <p:ph type="title"/>
          </p:nvPr>
        </p:nvSpPr>
        <p:spPr>
          <a:xfrm>
            <a:off x="685800" y="901824"/>
            <a:ext cx="7772400" cy="654968"/>
          </a:xfrm>
        </p:spPr>
        <p:txBody>
          <a:bodyPr/>
          <a:lstStyle/>
          <a:p>
            <a:r>
              <a:rPr lang="en-GB" altLang="zh-CN" dirty="0" smtClean="0">
                <a:ea typeface="ＭＳ Ｐゴシック" pitchFamily="34" charset="-128"/>
              </a:rPr>
              <a:t>Unsatisfied comments by commenter</a:t>
            </a:r>
            <a:br>
              <a:rPr lang="en-GB" altLang="zh-CN" dirty="0" smtClean="0">
                <a:ea typeface="ＭＳ Ｐゴシック" pitchFamily="34" charset="-128"/>
              </a:rPr>
            </a:br>
            <a:r>
              <a:rPr lang="en-GB" altLang="zh-CN" dirty="0" smtClean="0">
                <a:ea typeface="ＭＳ Ｐゴシック" pitchFamily="34" charset="-128"/>
              </a:rPr>
              <a:t>– Topics</a:t>
            </a:r>
            <a:endParaRPr lang="en-US" altLang="zh-CN" dirty="0" smtClean="0"/>
          </a:p>
        </p:txBody>
      </p:sp>
      <p:sp>
        <p:nvSpPr>
          <p:cNvPr id="39940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/>
              <a:t>Slide </a:t>
            </a:r>
            <a:fld id="{FF4EBAD2-AA5D-4C35-9BE2-931023C6DE99}" type="slidenum">
              <a:rPr lang="en-US" altLang="zh-CN"/>
              <a:pPr/>
              <a:t>7</a:t>
            </a:fld>
            <a:endParaRPr lang="en-US" altLang="zh-CN"/>
          </a:p>
        </p:txBody>
      </p:sp>
      <p:sp>
        <p:nvSpPr>
          <p:cNvPr id="39942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182055" cy="276999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sz="1800" dirty="0" smtClean="0"/>
              <a:t>March 2017</a:t>
            </a:r>
            <a:endParaRPr lang="en-US" altLang="zh-CN" sz="1800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714876" y="6475413"/>
            <a:ext cx="3829049" cy="184666"/>
          </a:xfrm>
        </p:spPr>
        <p:txBody>
          <a:bodyPr/>
          <a:lstStyle/>
          <a:p>
            <a:pPr>
              <a:defRPr/>
            </a:pPr>
            <a:r>
              <a:rPr lang="en-US" dirty="0" err="1" smtClean="0"/>
              <a:t>Jiamin</a:t>
            </a:r>
            <a:r>
              <a:rPr lang="en-US" dirty="0" smtClean="0"/>
              <a:t> Chen (</a:t>
            </a:r>
            <a:r>
              <a:rPr lang="en-US" dirty="0" err="1" smtClean="0"/>
              <a:t>Huawei</a:t>
            </a:r>
            <a:r>
              <a:rPr lang="en-US" dirty="0" smtClean="0"/>
              <a:t>)</a:t>
            </a:r>
            <a:endParaRPr lang="en-US" dirty="0"/>
          </a:p>
        </p:txBody>
      </p:sp>
      <p:graphicFrame>
        <p:nvGraphicFramePr>
          <p:cNvPr id="8" name="Group 71"/>
          <p:cNvGraphicFramePr>
            <a:graphicFrameLocks/>
          </p:cNvGraphicFramePr>
          <p:nvPr/>
        </p:nvGraphicFramePr>
        <p:xfrm>
          <a:off x="827584" y="1926704"/>
          <a:ext cx="7632848" cy="3402320"/>
        </p:xfrm>
        <a:graphic>
          <a:graphicData uri="http://schemas.openxmlformats.org/drawingml/2006/table">
            <a:tbl>
              <a:tblPr/>
              <a:tblGrid>
                <a:gridCol w="525658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37626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6004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Topic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#Comments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600" dirty="0" smtClean="0"/>
                        <a:t>Definitions/acronyms, General</a:t>
                      </a:r>
                      <a:r>
                        <a:rPr lang="en-US" sz="1600" baseline="0" dirty="0" smtClean="0"/>
                        <a:t> description </a:t>
                      </a:r>
                      <a:r>
                        <a:rPr lang="en-US" sz="1600" dirty="0" smtClean="0"/>
                        <a:t>(</a:t>
                      </a:r>
                      <a:r>
                        <a:rPr lang="en-US" sz="1600" dirty="0" err="1" smtClean="0"/>
                        <a:t>Cls</a:t>
                      </a:r>
                      <a:r>
                        <a:rPr lang="en-US" sz="1600" dirty="0" smtClean="0"/>
                        <a:t>. 3, 4) 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</a:rPr>
                        <a:t>2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16024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600" dirty="0" smtClean="0"/>
                        <a:t>Layer management </a:t>
                      </a:r>
                      <a:r>
                        <a:rPr lang="en-US" sz="1600" dirty="0"/>
                        <a:t>(</a:t>
                      </a:r>
                      <a:r>
                        <a:rPr lang="en-US" sz="1600" dirty="0" err="1"/>
                        <a:t>Cls</a:t>
                      </a:r>
                      <a:r>
                        <a:rPr lang="en-US" sz="1600" dirty="0"/>
                        <a:t>. 6</a:t>
                      </a:r>
                      <a:r>
                        <a:rPr lang="en-US" sz="1600" dirty="0" smtClean="0"/>
                        <a:t>)  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</a:rPr>
                        <a:t>1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27248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600" dirty="0"/>
                        <a:t>Frame Formats (</a:t>
                      </a:r>
                      <a:r>
                        <a:rPr lang="en-US" sz="1600" dirty="0" err="1" smtClean="0"/>
                        <a:t>Cls</a:t>
                      </a:r>
                      <a:r>
                        <a:rPr lang="en-US" sz="1600" dirty="0" smtClean="0"/>
                        <a:t>. 9) 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</a:rPr>
                        <a:t>16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54496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</a:rPr>
                        <a:t>MAC </a:t>
                      </a:r>
                      <a:r>
                        <a:rPr kumimoji="0" lang="en-GB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</a:rPr>
                        <a:t>sublayer</a:t>
                      </a: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</a:rPr>
                        <a:t> functional description (</a:t>
                      </a:r>
                      <a:r>
                        <a:rPr kumimoji="0" lang="en-GB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</a:rPr>
                        <a:t>Cls</a:t>
                      </a: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</a:rPr>
                        <a:t>. 10)</a:t>
                      </a:r>
                      <a:r>
                        <a:rPr lang="en-US" altLang="zh-CN" sz="1600" dirty="0" smtClean="0"/>
                        <a:t> 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</a:rPr>
                        <a:t>18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7728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600" dirty="0"/>
                        <a:t>MLME procedures </a:t>
                      </a:r>
                      <a:r>
                        <a:rPr lang="en-US" sz="1600" dirty="0" smtClean="0"/>
                        <a:t>/ Security (</a:t>
                      </a:r>
                      <a:r>
                        <a:rPr lang="en-US" sz="1600" dirty="0" err="1" smtClean="0"/>
                        <a:t>Cls</a:t>
                      </a:r>
                      <a:r>
                        <a:rPr lang="en-US" sz="1600" dirty="0"/>
                        <a:t>. </a:t>
                      </a:r>
                      <a:r>
                        <a:rPr lang="en-US" sz="1600" dirty="0" smtClean="0"/>
                        <a:t>11, 12) 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</a:rPr>
                        <a:t>4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48952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600" dirty="0"/>
                        <a:t>PICS, MIB, </a:t>
                      </a:r>
                      <a:r>
                        <a:rPr lang="en-US" sz="1600" dirty="0" smtClean="0"/>
                        <a:t>Country elements etc. </a:t>
                      </a:r>
                      <a:r>
                        <a:rPr lang="en-US" sz="1600" dirty="0"/>
                        <a:t>(Annex B, C, </a:t>
                      </a:r>
                      <a:r>
                        <a:rPr lang="en-US" sz="1600" dirty="0" smtClean="0"/>
                        <a:t>E)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</a:rPr>
                        <a:t>2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32184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600" dirty="0"/>
                        <a:t>General </a:t>
                      </a:r>
                      <a:r>
                        <a:rPr lang="en-US" sz="1600" dirty="0" smtClean="0"/>
                        <a:t>(or no </a:t>
                      </a:r>
                      <a:r>
                        <a:rPr lang="en-US" sz="1600" dirty="0" err="1"/>
                        <a:t>Cls</a:t>
                      </a:r>
                      <a:r>
                        <a:rPr lang="en-US" sz="1600" dirty="0"/>
                        <a:t>. specified) </a:t>
                      </a:r>
                      <a:r>
                        <a:rPr lang="en-US" sz="1600" dirty="0" smtClean="0"/>
                        <a:t>, </a:t>
                      </a:r>
                      <a:r>
                        <a:rPr lang="en-US" sz="1600" dirty="0" smtClean="0"/>
                        <a:t>5C </a:t>
                      </a:r>
                      <a:r>
                        <a:rPr lang="en-US" sz="1600" dirty="0" smtClean="0"/>
                        <a:t>doc 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</a:rPr>
                        <a:t>2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15524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</a:rPr>
                        <a:t>PHY (</a:t>
                      </a:r>
                      <a:r>
                        <a:rPr kumimoji="0" lang="en-GB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</a:rPr>
                        <a:t>Cls</a:t>
                      </a: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</a:rPr>
                        <a:t>. 24, 25)</a:t>
                      </a:r>
                      <a:r>
                        <a:rPr lang="en-US" altLang="zh-CN" sz="1600" dirty="0" smtClean="0"/>
                        <a:t> 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</a:rPr>
                        <a:t>22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</a:rPr>
                        <a:t>Total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</a:rPr>
                        <a:t>67</a:t>
                      </a: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/>
              <a:t>Slide </a:t>
            </a:r>
            <a:fld id="{FD6BE815-0371-47F0-9123-A193831FD0E8}" type="slidenum">
              <a:rPr lang="en-US" altLang="zh-CN"/>
              <a:pPr/>
              <a:t>8</a:t>
            </a:fld>
            <a:endParaRPr lang="en-US" altLang="zh-CN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ctr" eaLnBrk="0" hangingPunct="0">
              <a:defRPr/>
            </a:pPr>
            <a:r>
              <a:rPr lang="en-GB" altLang="zh-CN" sz="3200" b="1" kern="0" dirty="0" smtClean="0">
                <a:solidFill>
                  <a:srgbClr val="000000"/>
                </a:solidFill>
                <a:latin typeface="Times New Roman"/>
                <a:ea typeface="ＭＳ Ｐゴシック" pitchFamily="34" charset="-128"/>
              </a:rPr>
              <a:t>Unsatisfied comments</a:t>
            </a:r>
            <a:endParaRPr lang="en-US" sz="3200" b="1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28926" y="6475413"/>
            <a:ext cx="5614999" cy="184666"/>
          </a:xfrm>
        </p:spPr>
        <p:txBody>
          <a:bodyPr/>
          <a:lstStyle/>
          <a:p>
            <a:pPr>
              <a:defRPr/>
            </a:pPr>
            <a:r>
              <a:rPr lang="en-US" dirty="0" err="1" smtClean="0"/>
              <a:t>Jiamin</a:t>
            </a:r>
            <a:r>
              <a:rPr lang="en-US" dirty="0" smtClean="0"/>
              <a:t> Chen (</a:t>
            </a:r>
            <a:r>
              <a:rPr lang="en-US" dirty="0" err="1" smtClean="0"/>
              <a:t>Huawei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0725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182055" cy="276999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sz="1800" dirty="0" smtClean="0"/>
              <a:t>March 2017</a:t>
            </a:r>
            <a:endParaRPr lang="en-US" altLang="zh-CN" sz="1800" dirty="0"/>
          </a:p>
        </p:txBody>
      </p:sp>
      <p:sp>
        <p:nvSpPr>
          <p:cNvPr id="8" name="Content Placeholder 5"/>
          <p:cNvSpPr txBox="1">
            <a:spLocks/>
          </p:cNvSpPr>
          <p:nvPr/>
        </p:nvSpPr>
        <p:spPr>
          <a:xfrm>
            <a:off x="685800" y="1700808"/>
            <a:ext cx="4102224" cy="648072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0" fontAlgn="base" latinLnBrk="0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1800" b="1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MS PGothic" panose="020B0600070205080204" pitchFamily="34" charset="-128"/>
              </a:rPr>
              <a:t>There is no unsatisfied comment from responsive commenter.</a:t>
            </a:r>
            <a:endParaRPr kumimoji="0" lang="en-US" sz="18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pitchFamily="34" charset="-128"/>
              <a:cs typeface="MS PGothic" panose="020B0600070205080204" pitchFamily="34" charset="-128"/>
            </a:endParaRPr>
          </a:p>
        </p:txBody>
      </p:sp>
      <p:sp>
        <p:nvSpPr>
          <p:cNvPr id="9" name="Content Placeholder 5"/>
          <p:cNvSpPr txBox="1">
            <a:spLocks/>
          </p:cNvSpPr>
          <p:nvPr/>
        </p:nvSpPr>
        <p:spPr bwMode="auto">
          <a:xfrm>
            <a:off x="683568" y="2852936"/>
            <a:ext cx="4102224" cy="29969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18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pitchFamily="34" charset="-128"/>
              <a:cs typeface="MS PGothic" panose="020B0600070205080204" pitchFamily="34" charset="-128"/>
            </a:endParaRPr>
          </a:p>
          <a:p>
            <a:pPr marL="342900" indent="-342900" eaLnBrk="0" hangingPunct="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kumimoji="0" lang="en-GB" altLang="ko-KR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MS PGothic" panose="020B0600070205080204" pitchFamily="34" charset="-128"/>
              </a:rPr>
              <a:t>The composite </a:t>
            </a:r>
            <a:r>
              <a:rPr kumimoji="0" lang="en-GB" altLang="ko-KR" sz="1800" b="1" i="0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MS PGothic" panose="020B0600070205080204" pitchFamily="34" charset="-128"/>
              </a:rPr>
              <a:t>of all unsatisfied </a:t>
            </a:r>
            <a:r>
              <a:rPr lang="en-GB" altLang="ko-KR" sz="1800" b="1" kern="0" dirty="0" smtClean="0">
                <a:latin typeface="+mn-lt"/>
                <a:cs typeface="MS PGothic" panose="020B0600070205080204" pitchFamily="34" charset="-128"/>
              </a:rPr>
              <a:t>comments </a:t>
            </a:r>
            <a:r>
              <a:rPr lang="en-US" altLang="ko-KR" sz="1800" b="1" kern="0" dirty="0" smtClean="0">
                <a:latin typeface="+mn-lt"/>
                <a:cs typeface="MS PGothic" panose="020B0600070205080204" pitchFamily="34" charset="-128"/>
              </a:rPr>
              <a:t>from unresponsive commenter </a:t>
            </a:r>
            <a:r>
              <a:rPr lang="en-GB" altLang="ko-KR" sz="1800" b="1" kern="0" dirty="0" smtClean="0">
                <a:latin typeface="+mn-lt"/>
                <a:cs typeface="MS PGothic" panose="020B0600070205080204" pitchFamily="34" charset="-128"/>
              </a:rPr>
              <a:t>and the resolutions approved by </a:t>
            </a:r>
            <a:r>
              <a:rPr lang="en-GB" altLang="zh-CN" sz="1800" b="1" kern="0" dirty="0" smtClean="0">
                <a:latin typeface="+mn-lt"/>
                <a:cs typeface="MS PGothic" panose="020B0600070205080204" pitchFamily="34" charset="-128"/>
              </a:rPr>
              <a:t>the comment resolution committee received during </a:t>
            </a:r>
            <a:r>
              <a:rPr lang="en-GB" altLang="ko-KR" sz="1800" b="1" kern="0" dirty="0" smtClean="0">
                <a:latin typeface="+mn-lt"/>
                <a:cs typeface="MS PGothic" panose="020B0600070205080204" pitchFamily="34" charset="-128"/>
              </a:rPr>
              <a:t>working group ballot may be found in the embedded document </a:t>
            </a:r>
            <a:r>
              <a:rPr kumimoji="0" lang="en-GB" altLang="ko-KR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MS PGothic" panose="020B0600070205080204" pitchFamily="34" charset="-128"/>
              </a:rPr>
              <a:t>on the right:</a:t>
            </a:r>
          </a:p>
          <a:p>
            <a:pPr marL="742950" marR="0" lvl="1" indent="-285750" algn="l" defTabSz="914400" rtl="0" eaLnBrk="0" fontAlgn="base" latinLnBrk="0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GB" altLang="ko-KR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MS PGothic" charset="0"/>
              </a:rPr>
              <a:t>Double click on the icon to the right to open this.</a:t>
            </a:r>
            <a:endParaRPr kumimoji="0" lang="en-GB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pitchFamily="34" charset="-128"/>
              <a:cs typeface="MS PGothic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GB" sz="18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pitchFamily="34" charset="-128"/>
              <a:cs typeface="MS PGothic" panose="020B0600070205080204" pitchFamily="34" charset="-128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CA" sz="24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MS PGothic" panose="020B0600070205080204" pitchFamily="34" charset="-128"/>
              <a:cs typeface="MS PGothic" panose="020B0600070205080204" pitchFamily="34" charset="-128"/>
            </a:endParaRPr>
          </a:p>
        </p:txBody>
      </p:sp>
      <p:graphicFrame>
        <p:nvGraphicFramePr>
          <p:cNvPr id="10" name="对象 9"/>
          <p:cNvGraphicFramePr>
            <a:graphicFrameLocks noChangeAspect="1"/>
          </p:cNvGraphicFramePr>
          <p:nvPr/>
        </p:nvGraphicFramePr>
        <p:xfrm>
          <a:off x="6143636" y="3643314"/>
          <a:ext cx="914400" cy="792163"/>
        </p:xfrm>
        <a:graphic>
          <a:graphicData uri="http://schemas.openxmlformats.org/presentationml/2006/ole">
            <p:oleObj spid="_x0000_s47109" name="工作表" showAsIcon="1" r:id="rId4" imgW="914400" imgH="792360" progId="Excel.Shee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54968"/>
          </a:xfrm>
        </p:spPr>
        <p:txBody>
          <a:bodyPr/>
          <a:lstStyle/>
          <a:p>
            <a:r>
              <a:rPr lang="en-US" altLang="zh-CN" dirty="0" err="1" smtClean="0"/>
              <a:t>TGaj</a:t>
            </a:r>
            <a:r>
              <a:rPr lang="en-US" altLang="zh-CN" dirty="0" smtClean="0"/>
              <a:t> Timeline</a:t>
            </a:r>
          </a:p>
        </p:txBody>
      </p:sp>
      <p:sp>
        <p:nvSpPr>
          <p:cNvPr id="39940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/>
              <a:t>Slide </a:t>
            </a:r>
            <a:fld id="{FF4EBAD2-AA5D-4C35-9BE2-931023C6DE99}" type="slidenum">
              <a:rPr lang="en-US" altLang="zh-CN"/>
              <a:pPr/>
              <a:t>9</a:t>
            </a:fld>
            <a:endParaRPr lang="en-US" altLang="zh-CN"/>
          </a:p>
        </p:txBody>
      </p:sp>
      <p:sp>
        <p:nvSpPr>
          <p:cNvPr id="39942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182055" cy="276999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sz="1800" dirty="0" smtClean="0"/>
              <a:t>March 2017</a:t>
            </a:r>
            <a:endParaRPr lang="en-US" altLang="zh-CN" sz="1800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714876" y="6475413"/>
            <a:ext cx="3829049" cy="184666"/>
          </a:xfrm>
        </p:spPr>
        <p:txBody>
          <a:bodyPr/>
          <a:lstStyle/>
          <a:p>
            <a:pPr>
              <a:defRPr/>
            </a:pPr>
            <a:r>
              <a:rPr lang="en-US" dirty="0" err="1" smtClean="0"/>
              <a:t>Jiamin</a:t>
            </a:r>
            <a:r>
              <a:rPr lang="en-US" dirty="0" smtClean="0"/>
              <a:t> Chen (</a:t>
            </a:r>
            <a:r>
              <a:rPr lang="en-US" dirty="0" err="1" smtClean="0"/>
              <a:t>Huawei</a:t>
            </a:r>
            <a:r>
              <a:rPr lang="en-US" dirty="0" smtClean="0"/>
              <a:t>)</a:t>
            </a:r>
            <a:endParaRPr lang="en-US" dirty="0"/>
          </a:p>
        </p:txBody>
      </p:sp>
      <p:graphicFrame>
        <p:nvGraphicFramePr>
          <p:cNvPr id="8" name="Group 155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2774308135"/>
              </p:ext>
            </p:extLst>
          </p:nvPr>
        </p:nvGraphicFramePr>
        <p:xfrm>
          <a:off x="1000100" y="1748258"/>
          <a:ext cx="7000924" cy="3609568"/>
        </p:xfrm>
        <a:graphic>
          <a:graphicData uri="http://schemas.openxmlformats.org/drawingml/2006/table">
            <a:tbl>
              <a:tblPr/>
              <a:tblGrid>
                <a:gridCol w="314327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14314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71451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endParaRPr kumimoji="0" lang="en-US" sz="4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Open</a:t>
                      </a:r>
                      <a:endParaRPr kumimoji="0" lang="en-US" sz="4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Close</a:t>
                      </a:r>
                      <a:endParaRPr kumimoji="0" lang="en-US" sz="4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First sponsor ballot</a:t>
                      </a:r>
                      <a:endParaRPr kumimoji="0" lang="en-US" sz="4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23-Mar-17</a:t>
                      </a:r>
                      <a:endParaRPr kumimoji="0" lang="en-US" sz="4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23-Apr-17</a:t>
                      </a:r>
                      <a:endParaRPr kumimoji="0" lang="en-US" sz="4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Second sponsor ballot</a:t>
                      </a:r>
                      <a:endParaRPr kumimoji="0" lang="en-US" sz="4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14-</a:t>
                      </a:r>
                      <a:r>
                        <a:rPr kumimoji="0" lang="en-US" altLang="zh-CN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Jun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-17</a:t>
                      </a:r>
                      <a:endParaRPr kumimoji="0" lang="en-US" sz="4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30-</a:t>
                      </a:r>
                      <a:r>
                        <a:rPr kumimoji="0" lang="en-US" altLang="zh-CN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Jun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-17</a:t>
                      </a:r>
                      <a:endParaRPr kumimoji="0" lang="en-US" sz="4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Third sponsor ballot</a:t>
                      </a:r>
                      <a:endParaRPr kumimoji="0" lang="en-US" sz="4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27-Jul-17</a:t>
                      </a:r>
                      <a:endParaRPr kumimoji="0" lang="en-US" sz="4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10-Aug-17</a:t>
                      </a:r>
                      <a:endParaRPr kumimoji="0" lang="en-US" sz="4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Fourth 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sponsor ballot</a:t>
                      </a:r>
                      <a:endParaRPr kumimoji="0" lang="en-US" sz="4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22-Aug-17</a:t>
                      </a:r>
                      <a:endParaRPr kumimoji="0" lang="en-US" sz="4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6-Sept-17</a:t>
                      </a:r>
                      <a:endParaRPr kumimoji="0" lang="en-US" sz="4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RevCom</a:t>
                      </a:r>
                      <a:r>
                        <a:rPr kumimoji="0" lang="en-US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 Submittal deadline</a:t>
                      </a:r>
                      <a:endParaRPr kumimoji="0" lang="en-US" sz="1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16-Oct-17</a:t>
                      </a:r>
                      <a:endParaRPr kumimoji="0" lang="en-US" sz="1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EC </a:t>
                      </a:r>
                      <a:r>
                        <a:rPr kumimoji="0" lang="en-US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Approval </a:t>
                      </a:r>
                      <a:r>
                        <a:rPr kumimoji="0" lang="en-US" altLang="zh-CN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Nov </a:t>
                      </a:r>
                      <a:endParaRPr kumimoji="0" lang="en-US" sz="1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10-Nov-17 </a:t>
                      </a:r>
                      <a:endParaRPr kumimoji="0" lang="en-US" sz="1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409168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RevCom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 SASB Dec </a:t>
                      </a:r>
                      <a:endParaRPr kumimoji="0" lang="en-US" sz="4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5-6-Dec-17   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UIDATA" val="&lt;database version=&quot;7.0&quot;&gt;&lt;object type=&quot;1&quot; unique_id=&quot;10001&quot;&gt;&lt;object type=&quot;2&quot; unique_id=&quot;13059&quot;&gt;&lt;object type=&quot;3&quot; unique_id=&quot;13060&quot;&gt;&lt;property id=&quot;20148&quot; value=&quot;5&quot;/&gt;&lt;property id=&quot;20300&quot; value=&quot;Slide 1&quot;/&gt;&lt;property id=&quot;20307&quot; value=&quot;448&quot;/&gt;&lt;/object&gt;&lt;object type=&quot;3&quot; unique_id=&quot;13061&quot;&gt;&lt;property id=&quot;20148&quot; value=&quot;5&quot;/&gt;&lt;property id=&quot;20300&quot; value=&quot;Slide 2&quot;/&gt;&lt;property id=&quot;20307&quot; value=&quot;449&quot;/&gt;&lt;/object&gt;&lt;object type=&quot;3&quot; unique_id=&quot;13062&quot;&gt;&lt;property id=&quot;20148&quot; value=&quot;5&quot;/&gt;&lt;property id=&quot;20300&quot; value=&quot;Slide 3&quot;/&gt;&lt;property id=&quot;20307&quot; value=&quot;451&quot;/&gt;&lt;/object&gt;&lt;object type=&quot;3&quot; unique_id=&quot;13063&quot;&gt;&lt;property id=&quot;20148&quot; value=&quot;5&quot;/&gt;&lt;property id=&quot;20300&quot; value=&quot;Slide 4&quot;/&gt;&lt;property id=&quot;20307&quot; value=&quot;452&quot;/&gt;&lt;/object&gt;&lt;object type=&quot;3&quot; unique_id=&quot;13064&quot;&gt;&lt;property id=&quot;20148&quot; value=&quot;5&quot;/&gt;&lt;property id=&quot;20300&quot; value=&quot;Slide 5&quot;/&gt;&lt;property id=&quot;20307&quot; value=&quot;453&quot;/&gt;&lt;/object&gt;&lt;object type=&quot;3&quot; unique_id=&quot;13065&quot;&gt;&lt;property id=&quot;20148&quot; value=&quot;5&quot;/&gt;&lt;property id=&quot;20300&quot; value=&quot;Slide 6&quot;/&gt;&lt;property id=&quot;20307&quot; value=&quot;454&quot;/&gt;&lt;/object&gt;&lt;object type=&quot;3&quot; unique_id=&quot;13066&quot;&gt;&lt;property id=&quot;20148&quot; value=&quot;5&quot;/&gt;&lt;property id=&quot;20300&quot; value=&quot;Slide 7&quot;/&gt;&lt;property id=&quot;20307&quot; value=&quot;455&quot;/&gt;&lt;/object&gt;&lt;object type=&quot;3&quot; unique_id=&quot;13067&quot;&gt;&lt;property id=&quot;20148&quot; value=&quot;5&quot;/&gt;&lt;property id=&quot;20300&quot; value=&quot;Slide 8&quot;/&gt;&lt;property id=&quot;20307&quot; value=&quot;457&quot;/&gt;&lt;/object&gt;&lt;object type=&quot;3&quot; unique_id=&quot;13068&quot;&gt;&lt;property id=&quot;20148&quot; value=&quot;5&quot;/&gt;&lt;property id=&quot;20300&quot; value=&quot;Slide 9&quot;/&gt;&lt;property id=&quot;20307&quot; value=&quot;456&quot;/&gt;&lt;/object&gt;&lt;object type=&quot;3&quot; unique_id=&quot;13069&quot;&gt;&lt;property id=&quot;20148&quot; value=&quot;5&quot;/&gt;&lt;property id=&quot;20300&quot; value=&quot;Slide 10 - &amp;quot;Agenda Items for the Week&amp;quot;&quot;/&gt;&lt;property id=&quot;20307&quot; value=&quot;458&quot;/&gt;&lt;/object&gt;&lt;object type=&quot;3&quot; unique_id=&quot;13070&quot;&gt;&lt;property id=&quot;20148&quot; value=&quot;5&quot;/&gt;&lt;property id=&quot;20300&quot; value=&quot;Slide 11 - &amp;quot;Tentative IEEE 802.11aj Agenda for the Week&amp;quot;&quot;/&gt;&lt;property id=&quot;20307&quot; value=&quot;460&quot;/&gt;&lt;/object&gt;&lt;object type=&quot;3&quot; unique_id=&quot;13071&quot;&gt;&lt;property id=&quot;20148&quot; value=&quot;5&quot;/&gt;&lt;property id=&quot;20300&quot; value=&quot;Slide 12 - &amp;quot;Tentative IEEE 802.11aj Agenda for the Week&amp;quot;&quot;/&gt;&lt;property id=&quot;20307&quot; value=&quot;558&quot;/&gt;&lt;/object&gt;&lt;object type=&quot;3&quot; unique_id=&quot;13072&quot;&gt;&lt;property id=&quot;20148&quot; value=&quot;5&quot;/&gt;&lt;property id=&quot;20300&quot; value=&quot;Slide 13 - &amp;quot;Tentative IEEE 802.11aj Agenda for the Week&amp;quot;&quot;/&gt;&lt;property id=&quot;20307&quot; value=&quot;559&quot;/&gt;&lt;/object&gt;&lt;object type=&quot;3&quot; unique_id=&quot;13073&quot;&gt;&lt;property id=&quot;20148&quot; value=&quot;5&quot;/&gt;&lt;property id=&quot;20300&quot; value=&quot;Slide 14 - &amp;quot;Work Completed (1/4) &amp;quot;&quot;/&gt;&lt;property id=&quot;20307&quot; value=&quot;565&quot;/&gt;&lt;/object&gt;&lt;object type=&quot;3&quot; unique_id=&quot;13074&quot;&gt;&lt;property id=&quot;20148&quot; value=&quot;5&quot;/&gt;&lt;property id=&quot;20300&quot; value=&quot;Slide 15 - &amp;quot;Work Completed (2/4)&amp;quot;&quot;/&gt;&lt;property id=&quot;20307&quot; value=&quot;566&quot;/&gt;&lt;/object&gt;&lt;object type=&quot;3&quot; unique_id=&quot;13075&quot;&gt;&lt;property id=&quot;20148&quot; value=&quot;5&quot;/&gt;&lt;property id=&quot;20300&quot; value=&quot;Slide 16 - &amp;quot;Work Completed (3/4)&amp;quot;&quot;/&gt;&lt;property id=&quot;20307&quot; value=&quot;567&quot;/&gt;&lt;/object&gt;&lt;object type=&quot;3&quot; unique_id=&quot;13076&quot;&gt;&lt;property id=&quot;20148&quot; value=&quot;5&quot;/&gt;&lt;property id=&quot;20300&quot; value=&quot;Slide 17 - &amp;quot;Work Completed (4/4)&amp;quot;&quot;/&gt;&lt;property id=&quot;20307&quot; value=&quot;568&quot;/&gt;&lt;/object&gt;&lt;object type=&quot;3&quot; unique_id=&quot;13077&quot;&gt;&lt;property id=&quot;20148&quot; value=&quot;5&quot;/&gt;&lt;property id=&quot;20300&quot; value=&quot;Slide 18 - &amp;quot;Approve the meeting minutes&amp;quot;&quot;/&gt;&lt;property id=&quot;20307&quot; value=&quot;519&quot;/&gt;&lt;/object&gt;&lt;object type=&quot;3&quot; unique_id=&quot;13078&quot;&gt;&lt;property id=&quot;20148&quot; value=&quot;5&quot;/&gt;&lt;property id=&quot;20300&quot; value=&quot;Slide 19 - &amp;quot;Notes for Tuesday Sept 09, 2014 10:30 – 12:30&amp;quot;&quot;/&gt;&lt;property id=&quot;20307&quot; value=&quot;503&quot;/&gt;&lt;/object&gt;&lt;object type=&quot;3&quot; unique_id=&quot;13079&quot;&gt;&lt;property id=&quot;20148&quot; value=&quot;5&quot;/&gt;&lt;property id=&quot;20300&quot; value=&quot;Slide 20 - &amp;quot;Notes for Tuesday Sept 09, 2014 13:30 – 15:30&amp;quot;&quot;/&gt;&lt;property id=&quot;20307&quot; value=&quot;543&quot;/&gt;&lt;/object&gt;&lt;object type=&quot;3&quot; unique_id=&quot;13080&quot;&gt;&lt;property id=&quot;20148&quot; value=&quot;5&quot;/&gt;&lt;property id=&quot;20300&quot; value=&quot;Slide 21 - &amp;quot;Notes for Tuesday Sept 09, 2014 16:00 – 18:00&amp;quot;&quot;/&gt;&lt;property id=&quot;20307&quot; value=&quot;546&quot;/&gt;&lt;/object&gt;&lt;object type=&quot;3&quot; unique_id=&quot;13081&quot;&gt;&lt;property id=&quot;20148&quot; value=&quot;5&quot;/&gt;&lt;property id=&quot;20300&quot; value=&quot;Slide 22 - &amp;quot;Notes for Wednesday Sept 10, 2014 09:00 – 10:00&amp;quot;&quot;/&gt;&lt;property id=&quot;20307&quot; value=&quot;560&quot;/&gt;&lt;/object&gt;&lt;object type=&quot;3&quot; unique_id=&quot;13082&quot;&gt;&lt;property id=&quot;20148&quot; value=&quot;5&quot;/&gt;&lt;property id=&quot;20300&quot; value=&quot;Slide 23 - &amp;quot;Goals for November 2014 Meeting&amp;quot;&quot;/&gt;&lt;property id=&quot;20307&quot; value=&quot;470&quot;/&gt;&lt;/object&gt;&lt;object type=&quot;3&quot; unique_id=&quot;13083&quot;&gt;&lt;property id=&quot;20148&quot; value=&quot;5&quot;/&gt;&lt;property id=&quot;20300&quot; value=&quot;Slide 24 - &amp;quot;Conference call times&amp;quot;&quot;/&gt;&lt;property id=&quot;20307&quot; value=&quot;475&quot;/&gt;&lt;/object&gt;&lt;/object&gt;&lt;object type=&quot;8&quot; unique_id=&quot;13109&quot;&gt;&lt;/object&gt;&lt;/object&gt;&lt;/database&gt;"/>
  <p:tag name="MMPROD_NEXTUNIQUEID" val="10010"/>
  <p:tag name="SECTOMILLISECCONVERTED" val="1"/>
</p:tagLst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145641</TotalTime>
  <Words>931</Words>
  <Application>Microsoft Office PowerPoint</Application>
  <PresentationFormat>全屏显示(4:3)</PresentationFormat>
  <Paragraphs>300</Paragraphs>
  <Slides>10</Slides>
  <Notes>10</Notes>
  <HiddenSlides>0</HiddenSlides>
  <MMClips>0</MMClips>
  <ScaleCrop>false</ScaleCrop>
  <HeadingPairs>
    <vt:vector size="6" baseType="variant"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10</vt:i4>
      </vt:variant>
    </vt:vector>
  </HeadingPairs>
  <TitlesOfParts>
    <vt:vector size="13" baseType="lpstr">
      <vt:lpstr>802-11-Submission</vt:lpstr>
      <vt:lpstr>Document</vt:lpstr>
      <vt:lpstr>Microsoft Office Excel 工作表</vt:lpstr>
      <vt:lpstr>幻灯片 1</vt:lpstr>
      <vt:lpstr>幻灯片 2</vt:lpstr>
      <vt:lpstr>802.11 WG Letter Ballot Results – P802.11aj</vt:lpstr>
      <vt:lpstr>802.11 WG Letter Ballot Comments – P802.11aj</vt:lpstr>
      <vt:lpstr>幻灯片 5</vt:lpstr>
      <vt:lpstr>Unsatisfied comments by commenter</vt:lpstr>
      <vt:lpstr>Unsatisfied comments by commenter – Topics</vt:lpstr>
      <vt:lpstr>幻灯片 8</vt:lpstr>
      <vt:lpstr>TGaj Timeline</vt:lpstr>
      <vt:lpstr> </vt:lpstr>
    </vt:vector>
  </TitlesOfParts>
  <Company>Huawei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Jiamin CHEN</dc:creator>
  <cp:lastModifiedBy>sks</cp:lastModifiedBy>
  <cp:revision>4102</cp:revision>
  <cp:lastPrinted>1998-02-10T13:28:06Z</cp:lastPrinted>
  <dcterms:created xsi:type="dcterms:W3CDTF">2007-04-17T18:10:23Z</dcterms:created>
  <dcterms:modified xsi:type="dcterms:W3CDTF">2017-03-16T12:00:37Z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1481168070</vt:lpwstr>
  </property>
  <property fmtid="{D5CDD505-2E9C-101B-9397-08002B2CF9AE}" pid="6" name="_2015_ms_pID_725343">
    <vt:lpwstr>(2)jbHSzJDa6Rhy9q4/zuB32HRJ36E0OepcSEshbN/1hn83gYqAkPyXAVYM8TZFHxviO8r3rztp
59Y5vlrfdwlj03TXd8uhTt2C6yAxgSgH4s2xvGCNfv7aQprY9C3lgiCrjIKhGqn+P2UjoyTY
ux/CQVrp6a/lhAD2lgUTNDQHzTdazPPaAOq60cpDZ3hy8mtpzZdK47rYpR2af8CgWBn7cGmp
6bmhnApWu64G25sVAl</vt:lpwstr>
  </property>
  <property fmtid="{D5CDD505-2E9C-101B-9397-08002B2CF9AE}" pid="7" name="_2015_ms_pID_7253431">
    <vt:lpwstr>vtAqIqK/M6Qct9Zq/8JcSMgjYqlJccZEGu6YOGcR9LDb+Hg4wh/OHB
40Fws+KVLz8nYZDvoJaMM+BG0egOnSj5I0r7YEFA1WR+XGXPIoohQXONYy0CicWa0zDhBEU7
xoBwTlT5efCyxGu13lC2WZNX3kBxFzX7l02JyQfquo0ExZk3XdBPEZZNsdVeDvVkh3jrWUmx
ugJdnyW9Js5o644E</vt:lpwstr>
  </property>
</Properties>
</file>