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393" r:id="rId3"/>
    <p:sldId id="324" r:id="rId4"/>
    <p:sldId id="352" r:id="rId5"/>
    <p:sldId id="317" r:id="rId6"/>
    <p:sldId id="544" r:id="rId7"/>
    <p:sldId id="545" r:id="rId8"/>
    <p:sldId id="546" r:id="rId9"/>
    <p:sldId id="547" r:id="rId10"/>
    <p:sldId id="548" r:id="rId11"/>
    <p:sldId id="549" r:id="rId12"/>
    <p:sldId id="433" r:id="rId13"/>
    <p:sldId id="435" r:id="rId14"/>
    <p:sldId id="554" r:id="rId15"/>
    <p:sldId id="552"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87" autoAdjust="0"/>
    <p:restoredTop sz="94660"/>
  </p:normalViewPr>
  <p:slideViewPr>
    <p:cSldViewPr>
      <p:cViewPr varScale="1">
        <p:scale>
          <a:sx n="72" d="100"/>
          <a:sy n="72" d="100"/>
        </p:scale>
        <p:origin x="1326"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1866" y="-127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a:t>Brian Hart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a:t>Brian Hart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40332336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xfrm>
            <a:off x="0" y="0"/>
            <a:ext cx="3005138" cy="463550"/>
          </a:xfrm>
          <a:prstGeom prst="rect">
            <a:avLst/>
          </a:prstGeom>
          <a:noFill/>
        </p:spPr>
        <p:txBody>
          <a:bodyPr/>
          <a:lstStyle/>
          <a:p>
            <a:r>
              <a:rPr lang="en-US" altLang="en-US">
                <a:ea typeface="MS PGothic" pitchFamily="34" charset="-128"/>
              </a:rPr>
              <a:t>doc.: IEEE 802.11-12/xxxxr0</a:t>
            </a:r>
          </a:p>
        </p:txBody>
      </p:sp>
      <p:sp>
        <p:nvSpPr>
          <p:cNvPr id="21507"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a:ea typeface="MS PGothic" pitchFamily="34" charset="-128"/>
              </a:rPr>
              <a:t>January 2014</a:t>
            </a:r>
          </a:p>
        </p:txBody>
      </p:sp>
      <p:sp>
        <p:nvSpPr>
          <p:cNvPr id="21508" name="Rectangle 6"/>
          <p:cNvSpPr>
            <a:spLocks noGrp="1" noChangeArrowheads="1"/>
          </p:cNvSpPr>
          <p:nvPr>
            <p:ph type="ftr" sz="quarter" idx="4"/>
          </p:nvPr>
        </p:nvSpPr>
        <p:spPr>
          <a:noFill/>
        </p:spPr>
        <p:txBody>
          <a:bodyPr/>
          <a:lstStyle/>
          <a:p>
            <a:pPr lvl="4"/>
            <a:r>
              <a:rPr lang="en-US" altLang="en-US">
                <a:ea typeface="MS PGothic" pitchFamily="34" charset="-128"/>
              </a:rPr>
              <a:t>Osama Aboul-Magd (Huawei Technologies)</a:t>
            </a:r>
          </a:p>
        </p:txBody>
      </p:sp>
      <p:sp>
        <p:nvSpPr>
          <p:cNvPr id="21509" name="Rectangle 7"/>
          <p:cNvSpPr>
            <a:spLocks noGrp="1" noChangeArrowheads="1"/>
          </p:cNvSpPr>
          <p:nvPr>
            <p:ph type="sldNum" sz="quarter" idx="5"/>
          </p:nvPr>
        </p:nvSpPr>
        <p:spPr>
          <a:noFill/>
        </p:spPr>
        <p:txBody>
          <a:bodyPr/>
          <a:lstStyle/>
          <a:p>
            <a:r>
              <a:rPr lang="en-US" altLang="en-US"/>
              <a:t>Page </a:t>
            </a:r>
            <a:fld id="{508F1927-16B4-4180-B71F-4D197F6F5849}" type="slidenum">
              <a:rPr lang="en-US" altLang="en-US"/>
              <a:pPr/>
              <a:t>10</a:t>
            </a:fld>
            <a:endParaRPr lang="en-US" altLang="en-US"/>
          </a:p>
        </p:txBody>
      </p:sp>
      <p:sp>
        <p:nvSpPr>
          <p:cNvPr id="21510" name="Rectangle 2"/>
          <p:cNvSpPr>
            <a:spLocks noGrp="1" noRot="1" noChangeAspect="1" noChangeArrowheads="1" noTextEdit="1"/>
          </p:cNvSpPr>
          <p:nvPr>
            <p:ph type="sldImg"/>
          </p:nvPr>
        </p:nvSpPr>
        <p:spPr>
          <a:xfrm>
            <a:off x="1149350" y="696913"/>
            <a:ext cx="4637088" cy="3478212"/>
          </a:xfrm>
          <a:ln/>
        </p:spPr>
      </p:sp>
      <p:sp>
        <p:nvSpPr>
          <p:cNvPr id="21511" name="Rectangle 3"/>
          <p:cNvSpPr>
            <a:spLocks noGrp="1" noChangeArrowheads="1"/>
          </p:cNvSpPr>
          <p:nvPr>
            <p:ph type="body" idx="1"/>
          </p:nvPr>
        </p:nvSpPr>
        <p:spPr>
          <a:xfrm>
            <a:off x="925513" y="4408488"/>
            <a:ext cx="5083175" cy="4175125"/>
          </a:xfrm>
          <a:noFill/>
          <a:ln/>
        </p:spPr>
        <p:txBody>
          <a:bodyPr/>
          <a:lstStyle/>
          <a:p>
            <a:endParaRPr lang="en-GB" altLang="en-US"/>
          </a:p>
        </p:txBody>
      </p:sp>
    </p:spTree>
    <p:extLst>
      <p:ext uri="{BB962C8B-B14F-4D97-AF65-F5344CB8AC3E}">
        <p14:creationId xmlns:p14="http://schemas.microsoft.com/office/powerpoint/2010/main" val="3252385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a:t>Brian Hart (Cisco Systems)</a:t>
            </a:r>
            <a:endParaRPr lang="en-US" dirty="0"/>
          </a:p>
        </p:txBody>
      </p:sp>
      <p:sp>
        <p:nvSpPr>
          <p:cNvPr id="7" name="Slide Number Placeholder 6"/>
          <p:cNvSpPr>
            <a:spLocks noGrp="1"/>
          </p:cNvSpPr>
          <p:nvPr>
            <p:ph type="sldNum" sz="quarter" idx="13"/>
          </p:nvPr>
        </p:nvSpPr>
        <p:spPr/>
        <p:txBody>
          <a:bodyPr/>
          <a:lstStyle/>
          <a:p>
            <a:r>
              <a:rPr lang="en-US" altLang="en-US"/>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a:t>Brian Hart (Cisco Systems)</a:t>
            </a:r>
            <a:endParaRPr lang="en-US" dirty="0"/>
          </a:p>
        </p:txBody>
      </p:sp>
      <p:sp>
        <p:nvSpPr>
          <p:cNvPr id="7" name="Slide Number Placeholder 6"/>
          <p:cNvSpPr>
            <a:spLocks noGrp="1"/>
          </p:cNvSpPr>
          <p:nvPr>
            <p:ph type="sldNum" sz="quarter" idx="13"/>
          </p:nvPr>
        </p:nvSpPr>
        <p:spPr/>
        <p:txBody>
          <a:bodyPr/>
          <a:lstStyle/>
          <a:p>
            <a:r>
              <a:rPr lang="en-US" altLang="en-US"/>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205924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xfrm>
            <a:off x="0" y="0"/>
            <a:ext cx="3005138" cy="463550"/>
          </a:xfrm>
          <a:prstGeom prst="rect">
            <a:avLst/>
          </a:prstGeom>
          <a:noFill/>
        </p:spPr>
        <p:txBody>
          <a:bodyPr/>
          <a:lstStyle/>
          <a:p>
            <a:r>
              <a:rPr lang="en-US" altLang="en-US">
                <a:ea typeface="MS PGothic" pitchFamily="34" charset="-128"/>
              </a:rPr>
              <a:t>doc.: IEEE 802.11-12/xxxxr0</a:t>
            </a:r>
          </a:p>
        </p:txBody>
      </p:sp>
      <p:sp>
        <p:nvSpPr>
          <p:cNvPr id="13315"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a:ea typeface="MS PGothic" pitchFamily="34" charset="-128"/>
              </a:rPr>
              <a:t>January 2014</a:t>
            </a:r>
          </a:p>
        </p:txBody>
      </p:sp>
      <p:sp>
        <p:nvSpPr>
          <p:cNvPr id="13316" name="Rectangle 6"/>
          <p:cNvSpPr>
            <a:spLocks noGrp="1" noChangeArrowheads="1"/>
          </p:cNvSpPr>
          <p:nvPr>
            <p:ph type="ftr" sz="quarter" idx="4"/>
          </p:nvPr>
        </p:nvSpPr>
        <p:spPr>
          <a:noFill/>
        </p:spPr>
        <p:txBody>
          <a:bodyPr/>
          <a:lstStyle/>
          <a:p>
            <a:pPr lvl="4"/>
            <a:r>
              <a:rPr lang="en-US" altLang="en-US">
                <a:ea typeface="MS PGothic" pitchFamily="34" charset="-128"/>
              </a:rPr>
              <a:t>Osama Aboul-Magd (Huawei Technologies)</a:t>
            </a:r>
          </a:p>
        </p:txBody>
      </p:sp>
      <p:sp>
        <p:nvSpPr>
          <p:cNvPr id="13317" name="Rectangle 7"/>
          <p:cNvSpPr>
            <a:spLocks noGrp="1" noChangeArrowheads="1"/>
          </p:cNvSpPr>
          <p:nvPr>
            <p:ph type="sldNum" sz="quarter" idx="5"/>
          </p:nvPr>
        </p:nvSpPr>
        <p:spPr>
          <a:noFill/>
        </p:spPr>
        <p:txBody>
          <a:bodyPr/>
          <a:lstStyle/>
          <a:p>
            <a:r>
              <a:rPr lang="en-US" altLang="en-US"/>
              <a:t>Page </a:t>
            </a:r>
            <a:fld id="{CFF2C6FD-8CCF-4D49-8113-2F9D19DEED48}" type="slidenum">
              <a:rPr lang="en-US" altLang="en-US"/>
              <a:pPr/>
              <a:t>6</a:t>
            </a:fld>
            <a:endParaRPr lang="en-US" altLang="en-US"/>
          </a:p>
        </p:txBody>
      </p:sp>
      <p:sp>
        <p:nvSpPr>
          <p:cNvPr id="1331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altLang="en-US"/>
          </a:p>
        </p:txBody>
      </p:sp>
      <p:sp>
        <p:nvSpPr>
          <p:cNvPr id="13319"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2009279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xfrm>
            <a:off x="0" y="0"/>
            <a:ext cx="3005138" cy="463550"/>
          </a:xfrm>
          <a:prstGeom prst="rect">
            <a:avLst/>
          </a:prstGeom>
          <a:noFill/>
        </p:spPr>
        <p:txBody>
          <a:bodyPr/>
          <a:lstStyle/>
          <a:p>
            <a:r>
              <a:rPr lang="en-US" altLang="en-US">
                <a:ea typeface="MS PGothic" pitchFamily="34" charset="-128"/>
              </a:rPr>
              <a:t>doc.: IEEE 802.11-12/xxxxr0</a:t>
            </a:r>
          </a:p>
        </p:txBody>
      </p:sp>
      <p:sp>
        <p:nvSpPr>
          <p:cNvPr id="15363"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a:ea typeface="MS PGothic" pitchFamily="34" charset="-128"/>
              </a:rPr>
              <a:t>January 2014</a:t>
            </a:r>
          </a:p>
        </p:txBody>
      </p:sp>
      <p:sp>
        <p:nvSpPr>
          <p:cNvPr id="15364" name="Rectangle 6"/>
          <p:cNvSpPr>
            <a:spLocks noGrp="1" noChangeArrowheads="1"/>
          </p:cNvSpPr>
          <p:nvPr>
            <p:ph type="ftr" sz="quarter" idx="4"/>
          </p:nvPr>
        </p:nvSpPr>
        <p:spPr>
          <a:noFill/>
        </p:spPr>
        <p:txBody>
          <a:bodyPr/>
          <a:lstStyle/>
          <a:p>
            <a:pPr lvl="4"/>
            <a:r>
              <a:rPr lang="en-US" altLang="en-US">
                <a:ea typeface="MS PGothic" pitchFamily="34" charset="-128"/>
              </a:rPr>
              <a:t>Osama Aboul-Magd (Huawei Technologies)</a:t>
            </a:r>
          </a:p>
        </p:txBody>
      </p:sp>
      <p:sp>
        <p:nvSpPr>
          <p:cNvPr id="15365" name="Rectangle 7"/>
          <p:cNvSpPr>
            <a:spLocks noGrp="1" noChangeArrowheads="1"/>
          </p:cNvSpPr>
          <p:nvPr>
            <p:ph type="sldNum" sz="quarter" idx="5"/>
          </p:nvPr>
        </p:nvSpPr>
        <p:spPr>
          <a:noFill/>
        </p:spPr>
        <p:txBody>
          <a:bodyPr/>
          <a:lstStyle/>
          <a:p>
            <a:r>
              <a:rPr lang="en-US" altLang="en-US"/>
              <a:t>Page </a:t>
            </a:r>
            <a:fld id="{4E835643-6AD9-4E5B-85E2-A47ACB720E54}" type="slidenum">
              <a:rPr lang="en-US" altLang="en-US"/>
              <a:pPr/>
              <a:t>7</a:t>
            </a:fld>
            <a:endParaRPr lang="en-US" altLang="en-US"/>
          </a:p>
        </p:txBody>
      </p:sp>
      <p:sp>
        <p:nvSpPr>
          <p:cNvPr id="15366" name="Rectangle 2"/>
          <p:cNvSpPr>
            <a:spLocks noGrp="1" noRot="1" noChangeAspect="1" noChangeArrowheads="1" noTextEdit="1"/>
          </p:cNvSpPr>
          <p:nvPr>
            <p:ph type="sldImg"/>
          </p:nvPr>
        </p:nvSpPr>
        <p:spPr>
          <a:xfrm>
            <a:off x="1149350" y="696913"/>
            <a:ext cx="4637088" cy="3478212"/>
          </a:xfrm>
          <a:ln/>
        </p:spPr>
      </p:sp>
      <p:sp>
        <p:nvSpPr>
          <p:cNvPr id="15367" name="Rectangle 3"/>
          <p:cNvSpPr>
            <a:spLocks noGrp="1" noChangeArrowheads="1"/>
          </p:cNvSpPr>
          <p:nvPr>
            <p:ph type="body" idx="1"/>
          </p:nvPr>
        </p:nvSpPr>
        <p:spPr>
          <a:xfrm>
            <a:off x="925513" y="4408488"/>
            <a:ext cx="5083175" cy="4175125"/>
          </a:xfrm>
          <a:noFill/>
          <a:ln/>
        </p:spPr>
        <p:txBody>
          <a:bodyPr/>
          <a:lstStyle/>
          <a:p>
            <a:endParaRPr lang="en-GB" altLang="en-US"/>
          </a:p>
        </p:txBody>
      </p:sp>
    </p:spTree>
    <p:extLst>
      <p:ext uri="{BB962C8B-B14F-4D97-AF65-F5344CB8AC3E}">
        <p14:creationId xmlns:p14="http://schemas.microsoft.com/office/powerpoint/2010/main" val="1844300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xfrm>
            <a:off x="0" y="0"/>
            <a:ext cx="3005138" cy="463550"/>
          </a:xfrm>
          <a:prstGeom prst="rect">
            <a:avLst/>
          </a:prstGeom>
          <a:noFill/>
        </p:spPr>
        <p:txBody>
          <a:bodyPr/>
          <a:lstStyle/>
          <a:p>
            <a:r>
              <a:rPr lang="en-US" altLang="en-US">
                <a:ea typeface="MS PGothic" pitchFamily="34" charset="-128"/>
              </a:rPr>
              <a:t>doc.: IEEE 802.11-12/xxxxr0</a:t>
            </a:r>
          </a:p>
        </p:txBody>
      </p:sp>
      <p:sp>
        <p:nvSpPr>
          <p:cNvPr id="17411"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a:ea typeface="MS PGothic" pitchFamily="34" charset="-128"/>
              </a:rPr>
              <a:t>January 2014</a:t>
            </a:r>
          </a:p>
        </p:txBody>
      </p:sp>
      <p:sp>
        <p:nvSpPr>
          <p:cNvPr id="17412" name="Rectangle 6"/>
          <p:cNvSpPr>
            <a:spLocks noGrp="1" noChangeArrowheads="1"/>
          </p:cNvSpPr>
          <p:nvPr>
            <p:ph type="ftr" sz="quarter" idx="4"/>
          </p:nvPr>
        </p:nvSpPr>
        <p:spPr>
          <a:noFill/>
        </p:spPr>
        <p:txBody>
          <a:bodyPr/>
          <a:lstStyle/>
          <a:p>
            <a:pPr lvl="4"/>
            <a:r>
              <a:rPr lang="en-US" altLang="en-US">
                <a:ea typeface="MS PGothic" pitchFamily="34" charset="-128"/>
              </a:rPr>
              <a:t>Osama Aboul-Magd (Huawei Technologies)</a:t>
            </a:r>
          </a:p>
        </p:txBody>
      </p:sp>
      <p:sp>
        <p:nvSpPr>
          <p:cNvPr id="17413" name="Rectangle 7"/>
          <p:cNvSpPr>
            <a:spLocks noGrp="1" noChangeArrowheads="1"/>
          </p:cNvSpPr>
          <p:nvPr>
            <p:ph type="sldNum" sz="quarter" idx="5"/>
          </p:nvPr>
        </p:nvSpPr>
        <p:spPr>
          <a:noFill/>
        </p:spPr>
        <p:txBody>
          <a:bodyPr/>
          <a:lstStyle/>
          <a:p>
            <a:r>
              <a:rPr lang="en-US" altLang="en-US"/>
              <a:t>Page </a:t>
            </a:r>
            <a:fld id="{23B8EB1E-FFEA-4B50-BAE6-B1C4AF397FA2}" type="slidenum">
              <a:rPr lang="en-US" altLang="en-US"/>
              <a:pPr/>
              <a:t>8</a:t>
            </a:fld>
            <a:endParaRPr lang="en-US" altLang="en-US"/>
          </a:p>
        </p:txBody>
      </p:sp>
      <p:sp>
        <p:nvSpPr>
          <p:cNvPr id="17414" name="Rectangle 2"/>
          <p:cNvSpPr>
            <a:spLocks noGrp="1" noRot="1" noChangeAspect="1" noChangeArrowheads="1" noTextEdit="1"/>
          </p:cNvSpPr>
          <p:nvPr>
            <p:ph type="sldImg"/>
          </p:nvPr>
        </p:nvSpPr>
        <p:spPr>
          <a:xfrm>
            <a:off x="1154113" y="701675"/>
            <a:ext cx="4625975" cy="3468688"/>
          </a:xfrm>
          <a:ln/>
        </p:spPr>
      </p:sp>
      <p:sp>
        <p:nvSpPr>
          <p:cNvPr id="17415" name="Rectangle 3"/>
          <p:cNvSpPr>
            <a:spLocks noGrp="1" noChangeArrowheads="1"/>
          </p:cNvSpPr>
          <p:nvPr>
            <p:ph type="body" idx="1"/>
          </p:nvPr>
        </p:nvSpPr>
        <p:spPr>
          <a:noFill/>
          <a:ln/>
        </p:spPr>
        <p:txBody>
          <a:bodyPr/>
          <a:lstStyle/>
          <a:p>
            <a:endParaRPr lang="en-US" altLang="en-US"/>
          </a:p>
        </p:txBody>
      </p:sp>
    </p:spTree>
    <p:extLst>
      <p:ext uri="{BB962C8B-B14F-4D97-AF65-F5344CB8AC3E}">
        <p14:creationId xmlns:p14="http://schemas.microsoft.com/office/powerpoint/2010/main" val="39162957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0" y="0"/>
            <a:ext cx="3005138" cy="463550"/>
          </a:xfrm>
          <a:prstGeom prst="rect">
            <a:avLst/>
          </a:prstGeom>
          <a:noFill/>
        </p:spPr>
        <p:txBody>
          <a:bodyPr/>
          <a:lstStyle/>
          <a:p>
            <a:r>
              <a:rPr lang="en-US" altLang="en-US">
                <a:ea typeface="MS PGothic" pitchFamily="34" charset="-128"/>
              </a:rPr>
              <a:t>doc.: IEEE 802.11-12/xxxxr0</a:t>
            </a:r>
          </a:p>
        </p:txBody>
      </p:sp>
      <p:sp>
        <p:nvSpPr>
          <p:cNvPr id="19459"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a:ea typeface="MS PGothic" pitchFamily="34" charset="-128"/>
              </a:rPr>
              <a:t>January 2014</a:t>
            </a:r>
          </a:p>
        </p:txBody>
      </p:sp>
      <p:sp>
        <p:nvSpPr>
          <p:cNvPr id="19460" name="Rectangle 6"/>
          <p:cNvSpPr>
            <a:spLocks noGrp="1" noChangeArrowheads="1"/>
          </p:cNvSpPr>
          <p:nvPr>
            <p:ph type="ftr" sz="quarter" idx="4"/>
          </p:nvPr>
        </p:nvSpPr>
        <p:spPr>
          <a:noFill/>
        </p:spPr>
        <p:txBody>
          <a:bodyPr/>
          <a:lstStyle/>
          <a:p>
            <a:pPr lvl="4"/>
            <a:r>
              <a:rPr lang="en-US" altLang="en-US">
                <a:ea typeface="MS PGothic" pitchFamily="34" charset="-128"/>
              </a:rPr>
              <a:t>Osama Aboul-Magd (Huawei Technologies)</a:t>
            </a:r>
          </a:p>
        </p:txBody>
      </p:sp>
      <p:sp>
        <p:nvSpPr>
          <p:cNvPr id="19461" name="Rectangle 7"/>
          <p:cNvSpPr>
            <a:spLocks noGrp="1" noChangeArrowheads="1"/>
          </p:cNvSpPr>
          <p:nvPr>
            <p:ph type="sldNum" sz="quarter" idx="5"/>
          </p:nvPr>
        </p:nvSpPr>
        <p:spPr>
          <a:noFill/>
        </p:spPr>
        <p:txBody>
          <a:bodyPr/>
          <a:lstStyle/>
          <a:p>
            <a:r>
              <a:rPr lang="en-US" altLang="en-US"/>
              <a:t>Page </a:t>
            </a:r>
            <a:fld id="{B5AFA91C-AF41-4573-9513-4F872F99F4BB}" type="slidenum">
              <a:rPr lang="en-US" altLang="en-US"/>
              <a:pPr/>
              <a:t>9</a:t>
            </a:fld>
            <a:endParaRPr lang="en-US" altLang="en-US"/>
          </a:p>
        </p:txBody>
      </p:sp>
      <p:sp>
        <p:nvSpPr>
          <p:cNvPr id="19462" name="Rectangle 2"/>
          <p:cNvSpPr>
            <a:spLocks noGrp="1" noRot="1" noChangeAspect="1" noChangeArrowheads="1" noTextEdit="1"/>
          </p:cNvSpPr>
          <p:nvPr>
            <p:ph type="sldImg"/>
          </p:nvPr>
        </p:nvSpPr>
        <p:spPr>
          <a:xfrm>
            <a:off x="1154113" y="701675"/>
            <a:ext cx="4625975" cy="3468688"/>
          </a:xfrm>
          <a:ln/>
        </p:spPr>
      </p:sp>
      <p:sp>
        <p:nvSpPr>
          <p:cNvPr id="19463" name="Rectangle 3"/>
          <p:cNvSpPr>
            <a:spLocks noGrp="1" noChangeArrowheads="1"/>
          </p:cNvSpPr>
          <p:nvPr>
            <p:ph type="body" idx="1"/>
          </p:nvPr>
        </p:nvSpPr>
        <p:spPr>
          <a:noFill/>
          <a:ln/>
        </p:spPr>
        <p:txBody>
          <a:bodyPr/>
          <a:lstStyle/>
          <a:p>
            <a:endParaRPr lang="en-US" altLang="en-US"/>
          </a:p>
        </p:txBody>
      </p:sp>
    </p:spTree>
    <p:extLst>
      <p:ext uri="{BB962C8B-B14F-4D97-AF65-F5344CB8AC3E}">
        <p14:creationId xmlns:p14="http://schemas.microsoft.com/office/powerpoint/2010/main" val="2875688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a:t>Sep 2016</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Bo Sun (ZTE), et al</a:t>
            </a:r>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March 2016</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Bo Sun (ZTE), et al</a:t>
            </a:r>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March 2016</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Bo Sun (ZTE), et al</a:t>
            </a:r>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a:t>Mar 2017</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046720" y="6475413"/>
            <a:ext cx="14972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et al</a:t>
            </a:r>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a:t>May 2016</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Bo Sun (ZTE) , et al</a:t>
            </a:r>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Mar 2017</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Bo Sun (ZTE) , et al</a:t>
            </a:r>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a:t>Mar 2017</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Bo Sun (ZTE) , et al</a:t>
            </a:r>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a:t>Jan 2017</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046720" y="6475413"/>
            <a:ext cx="14972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et al</a:t>
            </a:r>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a:t>Jan 2017</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Bo Sun (ZTE), et al</a:t>
            </a:r>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March 2016</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Bo Sun (ZTE), et al</a:t>
            </a:r>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March 2016</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Bo Sun (ZTE), et al</a:t>
            </a:r>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96913" y="332601"/>
            <a:ext cx="9512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Mar 2017</a:t>
            </a:r>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Bo Sun (ZTE Corp.) ,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74147" y="304800"/>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802.11-17/</a:t>
            </a:r>
            <a:r>
              <a:rPr lang="en-US" sz="1800" b="1" dirty="0" err="1"/>
              <a:t>0485r0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Mar 2017</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a:t>TGax</a:t>
            </a:r>
            <a:r>
              <a:rPr lang="en-US" altLang="en-US" sz="2800" dirty="0"/>
              <a:t> MU Ad Hoc Agenda – March 2017</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a:t>Date:</a:t>
            </a:r>
            <a:r>
              <a:rPr lang="en-US" altLang="en-US" sz="2000" b="0" dirty="0"/>
              <a:t> 2017-03-14</a:t>
            </a:r>
          </a:p>
        </p:txBody>
      </p:sp>
      <p:graphicFrame>
        <p:nvGraphicFramePr>
          <p:cNvPr id="1026" name="Object 11"/>
          <p:cNvGraphicFramePr>
            <a:graphicFrameLocks noChangeAspect="1"/>
          </p:cNvGraphicFramePr>
          <p:nvPr>
            <p:extLst>
              <p:ext uri="{D42A27DB-BD31-4B8C-83A1-F6EECF244321}">
                <p14:modId xmlns:p14="http://schemas.microsoft.com/office/powerpoint/2010/main" val="3504847834"/>
              </p:ext>
            </p:extLst>
          </p:nvPr>
        </p:nvGraphicFramePr>
        <p:xfrm>
          <a:off x="30163" y="3276600"/>
          <a:ext cx="9266237" cy="2792413"/>
        </p:xfrm>
        <a:graphic>
          <a:graphicData uri="http://schemas.openxmlformats.org/presentationml/2006/ole">
            <mc:AlternateContent xmlns:mc="http://schemas.openxmlformats.org/markup-compatibility/2006">
              <mc:Choice xmlns:v="urn:schemas-microsoft-com:vml" Requires="v">
                <p:oleObj spid="_x0000_s1091" name="Document" r:id="rId4" imgW="8320168" imgH="2501301" progId="Word.Document.8">
                  <p:embed/>
                </p:oleObj>
              </mc:Choice>
              <mc:Fallback>
                <p:oleObj name="Document" r:id="rId4" imgW="8320168" imgH="2501301" progId="Word.Document.8">
                  <p:embed/>
                  <p:pic>
                    <p:nvPicPr>
                      <p:cNvPr id="0" name="Picture 57"/>
                      <p:cNvPicPr>
                        <a:picLocks noChangeAspect="1" noChangeArrowheads="1"/>
                      </p:cNvPicPr>
                      <p:nvPr/>
                    </p:nvPicPr>
                    <p:blipFill>
                      <a:blip r:embed="rId5"/>
                      <a:srcRect/>
                      <a:stretch>
                        <a:fillRect/>
                      </a:stretch>
                    </p:blipFill>
                    <p:spPr bwMode="auto">
                      <a:xfrm>
                        <a:off x="30163" y="3276600"/>
                        <a:ext cx="9266237" cy="2792413"/>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685800" y="277495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a:t>Authors:</a:t>
            </a:r>
            <a:endParaRPr lang="en-US" alt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Slide Number Placeholder 4"/>
          <p:cNvSpPr>
            <a:spLocks noGrp="1"/>
          </p:cNvSpPr>
          <p:nvPr>
            <p:ph type="sldNum" sz="quarter" idx="12"/>
          </p:nvPr>
        </p:nvSpPr>
        <p:spPr>
          <a:noFill/>
        </p:spPr>
        <p:txBody>
          <a:bodyPr/>
          <a:lstStyle/>
          <a:p>
            <a:r>
              <a:rPr lang="en-US" altLang="en-US"/>
              <a:t>Slide </a:t>
            </a:r>
            <a:fld id="{649362F1-FD8B-4A7F-A578-92DE50CF8BBA}" type="slidenum">
              <a:rPr lang="en-US" altLang="en-US"/>
              <a:pPr/>
              <a:t>10</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a:solidFill>
                  <a:schemeClr val="accent2">
                    <a:lumMod val="75000"/>
                  </a:schemeClr>
                </a:solidFill>
              </a:rPr>
              <a:t>Other Guidelines for IEEE WG Meetings</a:t>
            </a:r>
          </a:p>
        </p:txBody>
      </p:sp>
      <p:sp>
        <p:nvSpPr>
          <p:cNvPr id="20486"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#4</a:t>
            </a:r>
            <a:endParaRPr lang="en-US" altLang="en-US" sz="2400"/>
          </a:p>
        </p:txBody>
      </p:sp>
      <p:sp>
        <p:nvSpPr>
          <p:cNvPr id="20487" name="Rectangle 4"/>
          <p:cNvSpPr>
            <a:spLocks noChangeArrowheads="1"/>
          </p:cNvSpPr>
          <p:nvPr/>
        </p:nvSpPr>
        <p:spPr bwMode="auto">
          <a:xfrm>
            <a:off x="533400" y="15240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altLang="en-US" sz="700" u="sng">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Tx/>
              <a:buChar char="•"/>
            </a:pPr>
            <a:r>
              <a:rPr lang="en-US" altLang="en-US" sz="1800" b="1">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Tx/>
              <a:buChar char="•"/>
            </a:pPr>
            <a:r>
              <a:rPr lang="en-US" altLang="en-US" sz="140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indent="-228600">
              <a:lnSpc>
                <a:spcPct val="80000"/>
              </a:lnSpc>
              <a:spcBef>
                <a:spcPct val="20000"/>
              </a:spcBef>
              <a:spcAft>
                <a:spcPct val="40000"/>
              </a:spcAft>
              <a:buClr>
                <a:srgbClr val="CC3300"/>
              </a:buClr>
              <a:buSzPct val="50000"/>
              <a:buFont typeface="Arial" pitchFamily="34" charset="0"/>
              <a:buChar char="•"/>
            </a:pPr>
            <a:r>
              <a:rPr lang="en-GB" altLang="en-US" sz="1400">
                <a:solidFill>
                  <a:srgbClr val="000099"/>
                </a:solidFill>
                <a:latin typeface="Arial" pitchFamily="34" charset="0"/>
              </a:rPr>
              <a:t>Technical considerations remain primary focus</a:t>
            </a:r>
            <a:endParaRPr lang="en-US" altLang="en-US" sz="140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altLang="en-US" sz="1000" b="1">
                <a:solidFill>
                  <a:srgbClr val="000099"/>
                </a:solidFill>
                <a:latin typeface="Arial" pitchFamily="34" charset="0"/>
              </a:rPr>
              <a:t>---------------------------------------------------------------   </a:t>
            </a:r>
            <a:endParaRPr lang="en-US" altLang="en-US" b="1">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altLang="en-US" b="1">
                <a:solidFill>
                  <a:srgbClr val="000099"/>
                </a:solidFill>
                <a:latin typeface="Arial" pitchFamily="34" charset="0"/>
              </a:rPr>
              <a:t>See </a:t>
            </a:r>
            <a:r>
              <a:rPr lang="en-US" altLang="en-US" b="1" i="1">
                <a:solidFill>
                  <a:srgbClr val="000099"/>
                </a:solidFill>
                <a:latin typeface="Arial" pitchFamily="34" charset="0"/>
              </a:rPr>
              <a:t>IEEE-SA Standards Board Operations Manual</a:t>
            </a:r>
            <a:r>
              <a:rPr lang="en-US" altLang="en-US" b="1">
                <a:solidFill>
                  <a:srgbClr val="000099"/>
                </a:solidFill>
                <a:latin typeface="Arial" pitchFamily="34" charset="0"/>
              </a:rPr>
              <a:t>, clause 5.3.10 and </a:t>
            </a:r>
            <a:r>
              <a:rPr lang="en-GB" altLang="en-US" b="1">
                <a:solidFill>
                  <a:srgbClr val="000099"/>
                </a:solidFill>
                <a:latin typeface="Arial" pitchFamily="34" charset="0"/>
              </a:rPr>
              <a:t>“Promoting Competition and Innovation: What You Need to Know about the IEEE Standards Association's Antitrust and Competition Policy”</a:t>
            </a:r>
            <a:r>
              <a:rPr lang="en-US" altLang="en-US" b="1">
                <a:solidFill>
                  <a:srgbClr val="000099"/>
                </a:solidFill>
                <a:latin typeface="Arial" pitchFamily="34" charset="0"/>
              </a:rPr>
              <a:t> for more details.</a:t>
            </a:r>
          </a:p>
        </p:txBody>
      </p:sp>
      <p:sp>
        <p:nvSpPr>
          <p:cNvPr id="10"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Mar 2017</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a:t>Participation in IEEE 802 Meetings</a:t>
            </a:r>
          </a:p>
        </p:txBody>
      </p:sp>
      <p:sp>
        <p:nvSpPr>
          <p:cNvPr id="6" name="Content Placeholder 5"/>
          <p:cNvSpPr>
            <a:spLocks noGrp="1"/>
          </p:cNvSpPr>
          <p:nvPr>
            <p:ph idx="1"/>
          </p:nvPr>
        </p:nvSpPr>
        <p:spPr>
          <a:xfrm>
            <a:off x="723900" y="1676400"/>
            <a:ext cx="7772400" cy="4572000"/>
          </a:xfrm>
        </p:spPr>
        <p:txBody>
          <a:bodyPr/>
          <a:lstStyle/>
          <a:p>
            <a:r>
              <a:rPr lang="en-US" altLang="zh-CN" sz="1600"/>
              <a:t>All participation in IEEE 802 Working Group meetings is on an individual basis</a:t>
            </a:r>
          </a:p>
          <a:p>
            <a:pPr>
              <a:buFontTx/>
              <a:buNone/>
            </a:pPr>
            <a:r>
              <a:rPr lang="en-GB" sz="1400" i="1"/>
              <a:t>•     Participants in the IEEE standards development individual process shall act based on their qualifications and experience. (</a:t>
            </a:r>
            <a:r>
              <a:rPr lang="en-GB" sz="1400" i="1">
                <a:hlinkClick r:id="rId2"/>
              </a:rPr>
              <a:t>https://standards.ieee.org/develop/policies/bylaws/sb_bylaws.pdf</a:t>
            </a:r>
            <a:r>
              <a:rPr lang="en-GB" sz="1400" i="1"/>
              <a:t>  section 5.2.1)</a:t>
            </a:r>
            <a:endParaRPr lang="en-US" altLang="zh-CN" sz="1400"/>
          </a:p>
          <a:p>
            <a:pPr>
              <a:buFontTx/>
              <a:buNone/>
            </a:pPr>
            <a:r>
              <a:rPr lang="en-US" altLang="zh-CN" sz="1400"/>
              <a:t>•    </a:t>
            </a:r>
            <a:r>
              <a:rPr lang="en-US" altLang="zh-CN" sz="1400" i="1"/>
              <a:t>IEEE 802 </a:t>
            </a:r>
            <a:r>
              <a:rPr lang="en-GB" sz="1400" i="1"/>
              <a:t>Working Group membership is by individual; “Working Group members shall participate in the consensus process in a manner consistent with their professional expert opinion as individuals, and not as organizational representatives”. (</a:t>
            </a:r>
            <a:r>
              <a:rPr lang="en-GB" sz="1400" i="1" u="sng">
                <a:hlinkClick r:id="rId3"/>
              </a:rPr>
              <a:t>http://ieee802.org/PNP/approved/IEEE_802_WG_PandP_v19.pdf</a:t>
            </a:r>
            <a:r>
              <a:rPr lang="en-GB" sz="1400" i="1"/>
              <a:t> section 4.2.1)</a:t>
            </a:r>
            <a:endParaRPr lang="en-US" altLang="zh-CN" sz="1400"/>
          </a:p>
          <a:p>
            <a:r>
              <a:rPr lang="en-US" altLang="zh-CN" sz="140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sz="1400"/>
              <a:t>You shall not direct the actions or votes of any other member of an IEEE 802 Working Group or retaliate against any other member for their actions or votes within IEEE 802 Working Group meetings, see </a:t>
            </a:r>
            <a:r>
              <a:rPr lang="en-US" altLang="zh-CN" sz="1400" u="sng">
                <a:hlinkClick r:id="rId4"/>
              </a:rPr>
              <a:t>https://standards.ieee.org/develop/policies/bylaws/sb_bylaws.pdf </a:t>
            </a:r>
            <a:r>
              <a:rPr lang="en-US" altLang="zh-CN" sz="1400"/>
              <a:t> section 5.2.1.3 and </a:t>
            </a:r>
            <a:r>
              <a:rPr lang="en-GB" sz="1400" u="sng">
                <a:hlinkClick r:id="rId3"/>
              </a:rPr>
              <a:t>http://ieee802.org/PNP/approved/IEEE_802_WG_PandP_v19.pdf</a:t>
            </a:r>
            <a:r>
              <a:rPr lang="en-GB" sz="1400"/>
              <a:t>  section 3.4.1, list item x</a:t>
            </a:r>
            <a:endParaRPr lang="en-US" altLang="zh-CN" sz="1400"/>
          </a:p>
          <a:p>
            <a:pPr>
              <a:buFontTx/>
              <a:buNone/>
            </a:pPr>
            <a:r>
              <a:rPr lang="en-US" altLang="zh-CN" sz="1600"/>
              <a:t>By participating in IEEE 802 meetings, you accept these requirements.  If you do not agree to these policies then you shall not participate.</a:t>
            </a:r>
          </a:p>
          <a:p>
            <a:endParaRPr lang="en-US" altLang="zh-CN" sz="1400"/>
          </a:p>
        </p:txBody>
      </p:sp>
      <p:sp>
        <p:nvSpPr>
          <p:cNvPr id="22534" name="Slide Number Placeholder 4"/>
          <p:cNvSpPr>
            <a:spLocks noGrp="1"/>
          </p:cNvSpPr>
          <p:nvPr>
            <p:ph type="sldNum" sz="quarter" idx="12"/>
          </p:nvPr>
        </p:nvSpPr>
        <p:spPr>
          <a:noFill/>
        </p:spPr>
        <p:txBody>
          <a:bodyPr/>
          <a:lstStyle/>
          <a:p>
            <a:r>
              <a:rPr lang="en-US" altLang="en-US"/>
              <a:t>Slide </a:t>
            </a:r>
            <a:fld id="{28127B5F-53FB-4BB2-A137-E4010B9105CB}" type="slidenum">
              <a:rPr lang="en-US" altLang="en-US"/>
              <a:pPr/>
              <a:t>11</a:t>
            </a:fld>
            <a:endParaRPr lang="en-US" altLang="en-US"/>
          </a:p>
        </p:txBody>
      </p:sp>
      <p:sp>
        <p:nvSpPr>
          <p:cNvPr id="9"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Mar 2017</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a:t>Straw Polls are only allowed during Ad Hoc group meeting // no motions, anyone can vote</a:t>
            </a:r>
          </a:p>
          <a:p>
            <a:r>
              <a:rPr lang="en-US" altLang="en-US" dirty="0"/>
              <a:t>A straw poll needs to achieves at least 75% to be converted to a motion at the TG level.</a:t>
            </a:r>
          </a:p>
          <a:p>
            <a:r>
              <a:rPr lang="en-US" altLang="en-US" dirty="0"/>
              <a:t>Each Presentation is suggested to have </a:t>
            </a:r>
            <a:r>
              <a:rPr lang="en-US" altLang="en-US" dirty="0">
                <a:solidFill>
                  <a:srgbClr val="FF0000"/>
                </a:solidFill>
              </a:rPr>
              <a:t>30</a:t>
            </a:r>
            <a:r>
              <a:rPr lang="en-US" altLang="en-US" dirty="0"/>
              <a:t> minutes including presenting and Q&amp;A.</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9"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Mar 2017</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TGax</a:t>
            </a:r>
            <a:r>
              <a:rPr lang="en-US" dirty="0"/>
              <a:t> MU Ad-hoc Schedule</a:t>
            </a:r>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13</a:t>
            </a:fld>
            <a:endParaRPr lang="en-US" altLang="en-US"/>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Mar 2017</a:t>
            </a:r>
          </a:p>
        </p:txBody>
      </p:sp>
      <p:graphicFrame>
        <p:nvGraphicFramePr>
          <p:cNvPr id="7" name="Table 6"/>
          <p:cNvGraphicFramePr>
            <a:graphicFrameLocks noGrp="1"/>
          </p:cNvGraphicFramePr>
          <p:nvPr>
            <p:extLst>
              <p:ext uri="{D42A27DB-BD31-4B8C-83A1-F6EECF244321}">
                <p14:modId xmlns:p14="http://schemas.microsoft.com/office/powerpoint/2010/main" val="3399992686"/>
              </p:ext>
            </p:extLst>
          </p:nvPr>
        </p:nvGraphicFramePr>
        <p:xfrm>
          <a:off x="1143000" y="2076257"/>
          <a:ext cx="7086600" cy="3486343"/>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708660">
                  <a:extLst>
                    <a:ext uri="{9D8B030D-6E8A-4147-A177-3AD203B41FA5}">
                      <a16:colId xmlns:a16="http://schemas.microsoft.com/office/drawing/2014/main" val="20001"/>
                    </a:ext>
                  </a:extLst>
                </a:gridCol>
                <a:gridCol w="708660">
                  <a:extLst>
                    <a:ext uri="{9D8B030D-6E8A-4147-A177-3AD203B41FA5}">
                      <a16:colId xmlns:a16="http://schemas.microsoft.com/office/drawing/2014/main" val="20002"/>
                    </a:ext>
                  </a:extLst>
                </a:gridCol>
                <a:gridCol w="708660">
                  <a:extLst>
                    <a:ext uri="{9D8B030D-6E8A-4147-A177-3AD203B41FA5}">
                      <a16:colId xmlns:a16="http://schemas.microsoft.com/office/drawing/2014/main" val="20003"/>
                    </a:ext>
                  </a:extLst>
                </a:gridCol>
                <a:gridCol w="708660">
                  <a:extLst>
                    <a:ext uri="{9D8B030D-6E8A-4147-A177-3AD203B41FA5}">
                      <a16:colId xmlns:a16="http://schemas.microsoft.com/office/drawing/2014/main" val="20004"/>
                    </a:ext>
                  </a:extLst>
                </a:gridCol>
                <a:gridCol w="708660">
                  <a:extLst>
                    <a:ext uri="{9D8B030D-6E8A-4147-A177-3AD203B41FA5}">
                      <a16:colId xmlns:a16="http://schemas.microsoft.com/office/drawing/2014/main" val="20005"/>
                    </a:ext>
                  </a:extLst>
                </a:gridCol>
                <a:gridCol w="708660">
                  <a:extLst>
                    <a:ext uri="{9D8B030D-6E8A-4147-A177-3AD203B41FA5}">
                      <a16:colId xmlns:a16="http://schemas.microsoft.com/office/drawing/2014/main" val="20006"/>
                    </a:ext>
                  </a:extLst>
                </a:gridCol>
                <a:gridCol w="1417320">
                  <a:extLst>
                    <a:ext uri="{9D8B030D-6E8A-4147-A177-3AD203B41FA5}">
                      <a16:colId xmlns:a16="http://schemas.microsoft.com/office/drawing/2014/main" val="20007"/>
                    </a:ext>
                  </a:extLst>
                </a:gridCol>
              </a:tblGrid>
              <a:tr h="723846">
                <a:tc>
                  <a:txBody>
                    <a:bodyPr/>
                    <a:lstStyle/>
                    <a:p>
                      <a:pPr algn="ctr"/>
                      <a:endParaRPr lang="en-US" dirty="0"/>
                    </a:p>
                  </a:txBody>
                  <a:tcPr/>
                </a:tc>
                <a:tc gridSpan="2">
                  <a:txBody>
                    <a:bodyPr/>
                    <a:lstStyle/>
                    <a:p>
                      <a:pPr algn="ctr"/>
                      <a:r>
                        <a:rPr lang="en-US" dirty="0"/>
                        <a:t>Monday</a:t>
                      </a:r>
                    </a:p>
                  </a:txBody>
                  <a:tcPr/>
                </a:tc>
                <a:tc hMerge="1">
                  <a:txBody>
                    <a:bodyPr/>
                    <a:lstStyle/>
                    <a:p>
                      <a:endParaRPr lang="en-US"/>
                    </a:p>
                  </a:txBody>
                  <a:tcPr/>
                </a:tc>
                <a:tc gridSpan="2">
                  <a:txBody>
                    <a:bodyPr/>
                    <a:lstStyle/>
                    <a:p>
                      <a:pPr algn="ctr"/>
                      <a:r>
                        <a:rPr lang="en-US" dirty="0"/>
                        <a:t>Tuesday</a:t>
                      </a:r>
                    </a:p>
                  </a:txBody>
                  <a:tcPr/>
                </a:tc>
                <a:tc hMerge="1">
                  <a:txBody>
                    <a:bodyPr/>
                    <a:lstStyle/>
                    <a:p>
                      <a:endParaRPr lang="en-US"/>
                    </a:p>
                  </a:txBody>
                  <a:tcPr/>
                </a:tc>
                <a:tc gridSpan="2">
                  <a:txBody>
                    <a:bodyPr/>
                    <a:lstStyle/>
                    <a:p>
                      <a:pPr algn="ctr"/>
                      <a:r>
                        <a:rPr lang="en-US" dirty="0"/>
                        <a:t>Wednesday</a:t>
                      </a:r>
                    </a:p>
                  </a:txBody>
                  <a:tcPr/>
                </a:tc>
                <a:tc hMerge="1">
                  <a:txBody>
                    <a:bodyPr/>
                    <a:lstStyle/>
                    <a:p>
                      <a:endParaRPr lang="en-US"/>
                    </a:p>
                  </a:txBody>
                  <a:tcPr/>
                </a:tc>
                <a:tc>
                  <a:txBody>
                    <a:bodyPr/>
                    <a:lstStyle/>
                    <a:p>
                      <a:pPr algn="ctr"/>
                      <a:r>
                        <a:rPr lang="en-US" dirty="0"/>
                        <a:t>Thursday</a:t>
                      </a:r>
                    </a:p>
                  </a:txBody>
                  <a:tcPr/>
                </a:tc>
                <a:extLst>
                  <a:ext uri="{0D108BD9-81ED-4DB2-BD59-A6C34878D82A}">
                    <a16:rowId xmlns:a16="http://schemas.microsoft.com/office/drawing/2014/main" val="10000"/>
                  </a:ext>
                </a:extLst>
              </a:tr>
              <a:tr h="508092">
                <a:tc>
                  <a:txBody>
                    <a:bodyPr/>
                    <a:lstStyle/>
                    <a:p>
                      <a:pPr algn="ctr"/>
                      <a:r>
                        <a:rPr lang="en-US" dirty="0"/>
                        <a:t>AM 1</a:t>
                      </a:r>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gridSpan="2">
                  <a:txBody>
                    <a:bodyPr/>
                    <a:lstStyle/>
                    <a:p>
                      <a:pPr algn="ctr"/>
                      <a:r>
                        <a:rPr lang="en-US" dirty="0" err="1"/>
                        <a:t>TGax</a:t>
                      </a:r>
                      <a:endParaRPr lang="en-US" dirty="0"/>
                    </a:p>
                  </a:txBody>
                  <a:tcPr/>
                </a:tc>
                <a:tc hMerge="1">
                  <a:txBody>
                    <a:bodyPr/>
                    <a:lstStyle/>
                    <a:p>
                      <a:endParaRPr lang="en-US"/>
                    </a:p>
                  </a:txBody>
                  <a:tcPr/>
                </a:tc>
                <a:tc>
                  <a:txBody>
                    <a:bodyPr/>
                    <a:lstStyle/>
                    <a:p>
                      <a:pPr algn="ctr"/>
                      <a:endParaRPr lang="en-US" dirty="0"/>
                    </a:p>
                  </a:txBody>
                  <a:tcPr/>
                </a:tc>
                <a:extLst>
                  <a:ext uri="{0D108BD9-81ED-4DB2-BD59-A6C34878D82A}">
                    <a16:rowId xmlns:a16="http://schemas.microsoft.com/office/drawing/2014/main" val="10001"/>
                  </a:ext>
                </a:extLst>
              </a:tr>
              <a:tr h="533400">
                <a:tc>
                  <a:txBody>
                    <a:bodyPr/>
                    <a:lstStyle/>
                    <a:p>
                      <a:pPr algn="ctr"/>
                      <a:r>
                        <a:rPr lang="en-US" dirty="0"/>
                        <a:t>AM 2</a:t>
                      </a:r>
                    </a:p>
                  </a:txBody>
                  <a:tcPr/>
                </a:tc>
                <a:tc gridSpan="2">
                  <a:txBody>
                    <a:bodyPr/>
                    <a:lstStyle/>
                    <a:p>
                      <a:pPr algn="ctr"/>
                      <a:endParaRPr lang="en-US" dirty="0"/>
                    </a:p>
                  </a:txBody>
                  <a:tcPr/>
                </a:tc>
                <a:tc hMerge="1">
                  <a:txBody>
                    <a:bodyPr/>
                    <a:lstStyle/>
                    <a:p>
                      <a:endParaRPr lang="en-US"/>
                    </a:p>
                  </a:txBody>
                  <a:tcPr/>
                </a:tc>
                <a:tc>
                  <a:txBody>
                    <a:bodyPr/>
                    <a:lstStyle/>
                    <a:p>
                      <a:pPr algn="ctr"/>
                      <a:r>
                        <a:rPr lang="en-US" sz="1400" dirty="0"/>
                        <a:t>MAC</a:t>
                      </a:r>
                    </a:p>
                  </a:txBody>
                  <a:tcPr/>
                </a:tc>
                <a:tc>
                  <a:txBody>
                    <a:bodyPr/>
                    <a:lstStyle/>
                    <a:p>
                      <a:pPr marL="0" algn="ctr" defTabSz="914400" rtl="0" eaLnBrk="1" latinLnBrk="0" hangingPunct="1"/>
                      <a:r>
                        <a:rPr lang="en-US" sz="1400" kern="1200" dirty="0">
                          <a:solidFill>
                            <a:schemeClr val="tx1"/>
                          </a:solidFill>
                          <a:latin typeface="+mn-lt"/>
                          <a:ea typeface="+mn-ea"/>
                          <a:cs typeface="+mn-cs"/>
                        </a:rPr>
                        <a:t>PHY</a:t>
                      </a:r>
                    </a:p>
                  </a:txBody>
                  <a:tcPr/>
                </a:tc>
                <a:tc gridSpan="2">
                  <a:txBody>
                    <a:bodyPr/>
                    <a:lstStyle/>
                    <a:p>
                      <a:pPr algn="ctr"/>
                      <a:endParaRPr lang="en-US"/>
                    </a:p>
                  </a:txBody>
                  <a:tcPr/>
                </a:tc>
                <a:tc hMerge="1">
                  <a:txBody>
                    <a:bodyPr/>
                    <a:lstStyle/>
                    <a:p>
                      <a:endParaRPr lang="en-US"/>
                    </a:p>
                  </a:txBody>
                  <a:tcPr/>
                </a:tc>
                <a:tc>
                  <a:txBody>
                    <a:bodyPr/>
                    <a:lstStyle/>
                    <a:p>
                      <a:pPr algn="ctr"/>
                      <a:endParaRPr lang="en-US" dirty="0"/>
                    </a:p>
                  </a:txBody>
                  <a:tcPr/>
                </a:tc>
                <a:extLst>
                  <a:ext uri="{0D108BD9-81ED-4DB2-BD59-A6C34878D82A}">
                    <a16:rowId xmlns:a16="http://schemas.microsoft.com/office/drawing/2014/main" val="10002"/>
                  </a:ext>
                </a:extLst>
              </a:tr>
              <a:tr h="533400">
                <a:tc>
                  <a:txBody>
                    <a:bodyPr/>
                    <a:lstStyle/>
                    <a:p>
                      <a:pPr algn="ctr"/>
                      <a:r>
                        <a:rPr lang="en-US" dirty="0"/>
                        <a:t>PM 1</a:t>
                      </a:r>
                    </a:p>
                  </a:txBody>
                  <a:tcPr/>
                </a:tc>
                <a:tc gridSpan="2">
                  <a:txBody>
                    <a:bodyPr/>
                    <a:lstStyle/>
                    <a:p>
                      <a:pPr algn="ctr"/>
                      <a:r>
                        <a:rPr lang="en-US" dirty="0" err="1"/>
                        <a:t>TGax</a:t>
                      </a:r>
                      <a:endParaRPr lang="en-US" dirty="0"/>
                    </a:p>
                  </a:txBody>
                  <a:tcPr/>
                </a:tc>
                <a:tc hMerge="1">
                  <a:txBody>
                    <a:bodyPr/>
                    <a:lstStyle/>
                    <a:p>
                      <a:endParaRPr lang="en-US"/>
                    </a:p>
                  </a:txBody>
                  <a:tcPr/>
                </a:tc>
                <a:tc gridSpan="2">
                  <a:txBody>
                    <a:bodyPr/>
                    <a:lstStyle/>
                    <a:p>
                      <a:pPr algn="ctr"/>
                      <a:endParaRPr lang="en-US"/>
                    </a:p>
                  </a:txBody>
                  <a:tcPr/>
                </a:tc>
                <a:tc hMerge="1">
                  <a:txBody>
                    <a:bodyPr/>
                    <a:lstStyle/>
                    <a:p>
                      <a:endParaRPr lang="en-US"/>
                    </a:p>
                  </a:txBody>
                  <a:tcPr/>
                </a:tc>
                <a:tc>
                  <a:txBody>
                    <a:bodyPr/>
                    <a:lstStyle/>
                    <a:p>
                      <a:pPr algn="ctr"/>
                      <a:r>
                        <a:rPr lang="en-US" sz="1400" dirty="0"/>
                        <a:t>MAC</a:t>
                      </a:r>
                    </a:p>
                  </a:txBody>
                  <a:tcPr/>
                </a:tc>
                <a:tc>
                  <a:txBody>
                    <a:bodyPr/>
                    <a:lstStyle/>
                    <a:p>
                      <a:pPr algn="ctr"/>
                      <a:r>
                        <a:rPr lang="en-US" sz="1800" b="1" dirty="0">
                          <a:solidFill>
                            <a:srgbClr val="FF0000"/>
                          </a:solidFill>
                        </a:rPr>
                        <a:t>MU</a:t>
                      </a:r>
                      <a:endParaRPr lang="en-US" sz="1400" b="1" dirty="0">
                        <a:solidFill>
                          <a:srgbClr val="FF0000"/>
                        </a:solidFill>
                      </a:endParaRPr>
                    </a:p>
                  </a:txBody>
                  <a:tcPr/>
                </a:tc>
                <a:tc>
                  <a:txBody>
                    <a:bodyPr/>
                    <a:lstStyle/>
                    <a:p>
                      <a:pPr algn="ctr"/>
                      <a:r>
                        <a:rPr lang="en-US" dirty="0" err="1"/>
                        <a:t>TGax</a:t>
                      </a:r>
                      <a:endParaRPr lang="en-US" dirty="0"/>
                    </a:p>
                  </a:txBody>
                  <a:tcPr/>
                </a:tc>
                <a:extLst>
                  <a:ext uri="{0D108BD9-81ED-4DB2-BD59-A6C34878D82A}">
                    <a16:rowId xmlns:a16="http://schemas.microsoft.com/office/drawing/2014/main" val="10003"/>
                  </a:ext>
                </a:extLst>
              </a:tr>
              <a:tr h="609600">
                <a:tc>
                  <a:txBody>
                    <a:bodyPr/>
                    <a:lstStyle/>
                    <a:p>
                      <a:pPr algn="ctr"/>
                      <a:r>
                        <a:rPr lang="en-US" dirty="0"/>
                        <a:t>PM</a:t>
                      </a:r>
                      <a:r>
                        <a:rPr lang="en-US" baseline="0" dirty="0"/>
                        <a:t> 2</a:t>
                      </a:r>
                      <a:endParaRPr lang="en-US" dirty="0"/>
                    </a:p>
                  </a:txBody>
                  <a:tcPr/>
                </a:tc>
                <a:tc>
                  <a:txBody>
                    <a:bodyPr/>
                    <a:lstStyle/>
                    <a:p>
                      <a:pPr algn="ctr"/>
                      <a:r>
                        <a:rPr lang="en-US" sz="1400" dirty="0"/>
                        <a:t>MAC</a:t>
                      </a:r>
                    </a:p>
                  </a:txBody>
                  <a:tcPr/>
                </a:tc>
                <a:tc>
                  <a:txBody>
                    <a:bodyPr/>
                    <a:lstStyle/>
                    <a:p>
                      <a:pPr algn="ctr"/>
                      <a:r>
                        <a:rPr lang="en-US" sz="1400" kern="1200" dirty="0">
                          <a:solidFill>
                            <a:schemeClr val="tx1"/>
                          </a:solidFill>
                          <a:latin typeface="+mn-lt"/>
                          <a:ea typeface="+mn-ea"/>
                          <a:cs typeface="+mn-cs"/>
                        </a:rPr>
                        <a:t>PHY</a:t>
                      </a:r>
                    </a:p>
                  </a:txBody>
                  <a:tcPr/>
                </a:tc>
                <a:tc>
                  <a:txBody>
                    <a:bodyPr/>
                    <a:lstStyle/>
                    <a:p>
                      <a:pPr algn="ctr"/>
                      <a:r>
                        <a:rPr lang="en-US" sz="1400" dirty="0"/>
                        <a:t>MAC</a:t>
                      </a:r>
                    </a:p>
                  </a:txBody>
                  <a:tcPr/>
                </a:tc>
                <a:tc>
                  <a:txBody>
                    <a:bodyPr/>
                    <a:lstStyle/>
                    <a:p>
                      <a:pPr marL="0" algn="ctr" defTabSz="914400" rtl="0" eaLnBrk="1" latinLnBrk="0" hangingPunct="1"/>
                      <a:r>
                        <a:rPr lang="en-US" sz="1400" kern="1200" dirty="0">
                          <a:solidFill>
                            <a:schemeClr val="tx1"/>
                          </a:solidFill>
                          <a:latin typeface="+mn-lt"/>
                          <a:ea typeface="+mn-ea"/>
                          <a:cs typeface="+mn-cs"/>
                        </a:rPr>
                        <a:t>PHY</a:t>
                      </a:r>
                    </a:p>
                  </a:txBody>
                  <a:tcPr/>
                </a:tc>
                <a:tc>
                  <a:txBody>
                    <a:bodyPr/>
                    <a:lstStyle/>
                    <a:p>
                      <a:pPr algn="ctr"/>
                      <a:r>
                        <a:rPr lang="en-US" sz="1400" dirty="0"/>
                        <a:t>MAC</a:t>
                      </a:r>
                    </a:p>
                  </a:txBody>
                  <a:tcPr/>
                </a:tc>
                <a:tc>
                  <a:txBody>
                    <a:bodyPr/>
                    <a:lstStyle/>
                    <a:p>
                      <a:pPr algn="ctr"/>
                      <a:r>
                        <a:rPr lang="en-US" sz="1800" b="1" dirty="0">
                          <a:solidFill>
                            <a:srgbClr val="FF0000"/>
                          </a:solidFill>
                        </a:rPr>
                        <a:t>MU</a:t>
                      </a:r>
                      <a:endParaRPr lang="en-US" sz="1400" b="1" dirty="0">
                        <a:solidFill>
                          <a:srgbClr val="FF0000"/>
                        </a:solidFill>
                      </a:endParaRPr>
                    </a:p>
                  </a:txBody>
                  <a:tcPr/>
                </a:tc>
                <a:tc>
                  <a:txBody>
                    <a:bodyPr/>
                    <a:lstStyle/>
                    <a:p>
                      <a:pPr algn="ctr"/>
                      <a:r>
                        <a:rPr lang="en-US" dirty="0" err="1"/>
                        <a:t>TGax</a:t>
                      </a:r>
                      <a:endParaRPr lang="en-US" dirty="0"/>
                    </a:p>
                  </a:txBody>
                  <a:tcPr/>
                </a:tc>
                <a:extLst>
                  <a:ext uri="{0D108BD9-81ED-4DB2-BD59-A6C34878D82A}">
                    <a16:rowId xmlns:a16="http://schemas.microsoft.com/office/drawing/2014/main" val="10004"/>
                  </a:ext>
                </a:extLst>
              </a:tr>
              <a:tr h="578005">
                <a:tc>
                  <a:txBody>
                    <a:bodyPr/>
                    <a:lstStyle/>
                    <a:p>
                      <a:pPr algn="ctr"/>
                      <a:r>
                        <a:rPr lang="en-US" dirty="0"/>
                        <a:t>EVE</a:t>
                      </a:r>
                    </a:p>
                  </a:txBody>
                  <a:tcPr/>
                </a:tc>
                <a:tc gridSpan="2">
                  <a:txBody>
                    <a:bodyPr/>
                    <a:lstStyle/>
                    <a:p>
                      <a:pPr algn="ctr"/>
                      <a:endParaRPr lang="en-US"/>
                    </a:p>
                  </a:txBody>
                  <a:tcPr/>
                </a:tc>
                <a:tc hMerge="1">
                  <a:txBody>
                    <a:bodyPr/>
                    <a:lstStyle/>
                    <a:p>
                      <a:endParaRPr lang="en-US"/>
                    </a:p>
                  </a:txBody>
                  <a:tcPr/>
                </a:tc>
                <a:tc gridSpan="2">
                  <a:txBody>
                    <a:bodyPr/>
                    <a:lstStyle/>
                    <a:p>
                      <a:pPr algn="ctr"/>
                      <a:r>
                        <a:rPr lang="en-US" sz="1400" dirty="0"/>
                        <a:t>SR</a:t>
                      </a:r>
                    </a:p>
                  </a:txBody>
                  <a:tcPr/>
                </a:tc>
                <a:tc hMerge="1">
                  <a:txBody>
                    <a:bodyPr/>
                    <a:lstStyle/>
                    <a:p>
                      <a:pPr algn="ct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TGax</a:t>
            </a:r>
            <a:r>
              <a:rPr lang="en-US" dirty="0"/>
              <a:t> MU Submissions</a:t>
            </a:r>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14</a:t>
            </a:fld>
            <a:endParaRPr lang="en-US" altLang="en-US"/>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Mar 2017</a:t>
            </a:r>
          </a:p>
        </p:txBody>
      </p:sp>
      <p:graphicFrame>
        <p:nvGraphicFramePr>
          <p:cNvPr id="8" name="Table 7"/>
          <p:cNvGraphicFramePr>
            <a:graphicFrameLocks noGrp="1"/>
          </p:cNvGraphicFramePr>
          <p:nvPr>
            <p:extLst>
              <p:ext uri="{D42A27DB-BD31-4B8C-83A1-F6EECF244321}">
                <p14:modId xmlns:p14="http://schemas.microsoft.com/office/powerpoint/2010/main" val="3801071621"/>
              </p:ext>
            </p:extLst>
          </p:nvPr>
        </p:nvGraphicFramePr>
        <p:xfrm>
          <a:off x="304800" y="1981200"/>
          <a:ext cx="8382000" cy="4114800"/>
        </p:xfrm>
        <a:graphic>
          <a:graphicData uri="http://schemas.openxmlformats.org/drawingml/2006/table">
            <a:tbl>
              <a:tblPr>
                <a:tableStyleId>{5C22544A-7EE6-4342-B048-85BDC9FD1C3A}</a:tableStyleId>
              </a:tblPr>
              <a:tblGrid>
                <a:gridCol w="1133189">
                  <a:extLst>
                    <a:ext uri="{9D8B030D-6E8A-4147-A177-3AD203B41FA5}">
                      <a16:colId xmlns:a16="http://schemas.microsoft.com/office/drawing/2014/main" val="20000"/>
                    </a:ext>
                  </a:extLst>
                </a:gridCol>
                <a:gridCol w="5270228">
                  <a:extLst>
                    <a:ext uri="{9D8B030D-6E8A-4147-A177-3AD203B41FA5}">
                      <a16:colId xmlns:a16="http://schemas.microsoft.com/office/drawing/2014/main" val="20001"/>
                    </a:ext>
                  </a:extLst>
                </a:gridCol>
                <a:gridCol w="1978583">
                  <a:extLst>
                    <a:ext uri="{9D8B030D-6E8A-4147-A177-3AD203B41FA5}">
                      <a16:colId xmlns:a16="http://schemas.microsoft.com/office/drawing/2014/main" val="20002"/>
                    </a:ext>
                  </a:extLst>
                </a:gridCol>
              </a:tblGrid>
              <a:tr h="411480">
                <a:tc>
                  <a:txBody>
                    <a:bodyPr/>
                    <a:lstStyle/>
                    <a:p>
                      <a:pPr algn="ctr" fontAlgn="b">
                        <a:spcBef>
                          <a:spcPts val="600"/>
                        </a:spcBef>
                        <a:spcAft>
                          <a:spcPts val="600"/>
                        </a:spcAft>
                      </a:pPr>
                      <a:r>
                        <a:rPr lang="en-US" sz="1600" b="1" u="none" strike="noStrike" dirty="0">
                          <a:effectLst/>
                        </a:rPr>
                        <a:t>DCN</a:t>
                      </a:r>
                      <a:endParaRPr lang="en-US" sz="16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spcBef>
                          <a:spcPts val="600"/>
                        </a:spcBef>
                        <a:spcAft>
                          <a:spcPts val="600"/>
                        </a:spcAft>
                      </a:pPr>
                      <a:r>
                        <a:rPr lang="en-US" sz="1600" b="1" u="none" strike="noStrike" dirty="0">
                          <a:effectLst/>
                        </a:rPr>
                        <a:t>Title</a:t>
                      </a:r>
                      <a:endParaRPr lang="en-US" sz="16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spcBef>
                          <a:spcPts val="600"/>
                        </a:spcBef>
                        <a:spcAft>
                          <a:spcPts val="600"/>
                        </a:spcAft>
                      </a:pPr>
                      <a:r>
                        <a:rPr lang="en-US" sz="1600" b="1" u="none" strike="noStrike" dirty="0">
                          <a:effectLst/>
                        </a:rPr>
                        <a:t>Author</a:t>
                      </a:r>
                      <a:endParaRPr lang="en-US" sz="1600" b="1" i="0" u="none" strike="noStrike" dirty="0">
                        <a:solidFill>
                          <a:srgbClr val="FFFFFF"/>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0"/>
                  </a:ext>
                </a:extLst>
              </a:tr>
              <a:tr h="411480">
                <a:tc>
                  <a:txBody>
                    <a:bodyPr/>
                    <a:lstStyle/>
                    <a:p>
                      <a:pPr algn="r" fontAlgn="t"/>
                      <a:r>
                        <a:rPr lang="en-US" sz="1600" u="none" strike="noStrike" dirty="0">
                          <a:effectLst/>
                        </a:rPr>
                        <a:t>11-17/0271</a:t>
                      </a:r>
                      <a:endParaRPr lang="en-US" sz="16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600" u="none" strike="noStrike" dirty="0">
                          <a:effectLst/>
                        </a:rPr>
                        <a:t>CR for 17.2.2.1 and 17.3.9.10</a:t>
                      </a:r>
                      <a:endParaRPr lang="en-US" sz="16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600" u="none" strike="noStrike" dirty="0">
                          <a:effectLst/>
                        </a:rPr>
                        <a:t>Po-Kai Huang </a:t>
                      </a:r>
                      <a:endParaRPr lang="en-US" sz="16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10001"/>
                  </a:ext>
                </a:extLst>
              </a:tr>
              <a:tr h="411480">
                <a:tc>
                  <a:txBody>
                    <a:bodyPr/>
                    <a:lstStyle/>
                    <a:p>
                      <a:pPr algn="r" fontAlgn="t"/>
                      <a:r>
                        <a:rPr lang="en-US" sz="1600" u="none" strike="noStrike">
                          <a:effectLst/>
                        </a:rPr>
                        <a:t>11-17/0282</a:t>
                      </a:r>
                      <a:endParaRPr lang="en-US" sz="16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600" u="none" strike="noStrike" dirty="0">
                          <a:effectLst/>
                        </a:rPr>
                        <a:t>11-17-</a:t>
                      </a:r>
                      <a:r>
                        <a:rPr lang="en-US" sz="1600" u="none" strike="noStrike" dirty="0" err="1">
                          <a:effectLst/>
                        </a:rPr>
                        <a:t>xxxx</a:t>
                      </a:r>
                      <a:r>
                        <a:rPr lang="en-US" sz="1600" u="none" strike="noStrike" dirty="0">
                          <a:effectLst/>
                        </a:rPr>
                        <a:t>-</a:t>
                      </a:r>
                      <a:r>
                        <a:rPr lang="en-US" sz="1600" u="none" strike="noStrike" dirty="0" err="1">
                          <a:effectLst/>
                        </a:rPr>
                        <a:t>0x</a:t>
                      </a:r>
                      <a:r>
                        <a:rPr lang="en-US" sz="1600" u="none" strike="noStrike" dirty="0">
                          <a:effectLst/>
                        </a:rPr>
                        <a:t>-</a:t>
                      </a:r>
                      <a:r>
                        <a:rPr lang="en-US" sz="1600" u="none" strike="noStrike" dirty="0" err="1">
                          <a:effectLst/>
                        </a:rPr>
                        <a:t>00ax</a:t>
                      </a:r>
                      <a:r>
                        <a:rPr lang="en-US" sz="1600" u="none" strike="noStrike" dirty="0">
                          <a:effectLst/>
                        </a:rPr>
                        <a:t>-</a:t>
                      </a:r>
                      <a:r>
                        <a:rPr lang="en-US" sz="1600" u="none" strike="noStrike" dirty="0" err="1">
                          <a:effectLst/>
                        </a:rPr>
                        <a:t>lb225</a:t>
                      </a:r>
                      <a:r>
                        <a:rPr lang="en-US" sz="1600" u="none" strike="noStrike" dirty="0">
                          <a:effectLst/>
                        </a:rPr>
                        <a:t>-mac-</a:t>
                      </a:r>
                      <a:r>
                        <a:rPr lang="en-US" sz="1600" u="none" strike="noStrike" dirty="0" err="1">
                          <a:effectLst/>
                        </a:rPr>
                        <a:t>cr</a:t>
                      </a:r>
                      <a:r>
                        <a:rPr lang="en-US" sz="1600" u="none" strike="noStrike" dirty="0">
                          <a:effectLst/>
                        </a:rPr>
                        <a:t>-number-of-</a:t>
                      </a:r>
                      <a:r>
                        <a:rPr lang="en-US" sz="1600" u="none" strike="noStrike" dirty="0" err="1">
                          <a:effectLst/>
                        </a:rPr>
                        <a:t>ss</a:t>
                      </a:r>
                      <a:r>
                        <a:rPr lang="en-US" sz="1600" u="none" strike="noStrike" dirty="0">
                          <a:effectLst/>
                        </a:rPr>
                        <a:t>-9-3-1-23</a:t>
                      </a:r>
                      <a:endParaRPr lang="en-US" sz="16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600" u="none" strike="noStrike">
                          <a:effectLst/>
                        </a:rPr>
                        <a:t>Raja Banerjea </a:t>
                      </a:r>
                      <a:endParaRPr lang="en-US" sz="1600" b="0"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10002"/>
                  </a:ext>
                </a:extLst>
              </a:tr>
              <a:tr h="411480">
                <a:tc>
                  <a:txBody>
                    <a:bodyPr/>
                    <a:lstStyle/>
                    <a:p>
                      <a:pPr algn="r" fontAlgn="t"/>
                      <a:r>
                        <a:rPr lang="en-US" sz="1600" u="none" strike="noStrike">
                          <a:effectLst/>
                        </a:rPr>
                        <a:t>11-17/0302</a:t>
                      </a:r>
                      <a:endParaRPr lang="en-US" sz="16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600" u="none" strike="noStrike" dirty="0" err="1">
                          <a:effectLst/>
                        </a:rPr>
                        <a:t>D1.0</a:t>
                      </a:r>
                      <a:r>
                        <a:rPr lang="en-US" sz="1600" u="none" strike="noStrike" dirty="0">
                          <a:effectLst/>
                        </a:rPr>
                        <a:t> MAC Resolution CR for 27.5.2.4</a:t>
                      </a:r>
                      <a:endParaRPr lang="en-US" sz="16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600" u="none" strike="noStrike">
                          <a:effectLst/>
                        </a:rPr>
                        <a:t>Po-Kai Huang </a:t>
                      </a:r>
                      <a:endParaRPr lang="en-US" sz="1600" b="0"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10003"/>
                  </a:ext>
                </a:extLst>
              </a:tr>
              <a:tr h="411480">
                <a:tc>
                  <a:txBody>
                    <a:bodyPr/>
                    <a:lstStyle/>
                    <a:p>
                      <a:pPr algn="r" fontAlgn="t"/>
                      <a:r>
                        <a:rPr lang="en-US" sz="1600" u="none" strike="noStrike">
                          <a:effectLst/>
                        </a:rPr>
                        <a:t>11-17/0325</a:t>
                      </a:r>
                      <a:endParaRPr lang="en-US" sz="16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600" u="none" strike="noStrike" dirty="0">
                          <a:effectLst/>
                        </a:rPr>
                        <a:t>CR for 27.14.3 OPS</a:t>
                      </a:r>
                      <a:endParaRPr lang="en-US" sz="16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600" u="none" strike="noStrike">
                          <a:effectLst/>
                        </a:rPr>
                        <a:t>laurent cariou </a:t>
                      </a:r>
                      <a:endParaRPr lang="en-US" sz="1600" b="0"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10004"/>
                  </a:ext>
                </a:extLst>
              </a:tr>
              <a:tr h="411480">
                <a:tc>
                  <a:txBody>
                    <a:bodyPr/>
                    <a:lstStyle/>
                    <a:p>
                      <a:pPr algn="r" fontAlgn="t"/>
                      <a:r>
                        <a:rPr lang="en-US" sz="1600" u="none" strike="noStrike">
                          <a:effectLst/>
                        </a:rPr>
                        <a:t>11-17/0335</a:t>
                      </a:r>
                      <a:endParaRPr lang="en-US" sz="16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600" u="none" strike="noStrike" dirty="0">
                          <a:effectLst/>
                        </a:rPr>
                        <a:t>CR for CID 8142 - Random Access acronym</a:t>
                      </a:r>
                      <a:endParaRPr lang="en-US" sz="16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600" u="none" strike="noStrike">
                          <a:effectLst/>
                        </a:rPr>
                        <a:t>Rojan Chitrakar</a:t>
                      </a:r>
                      <a:endParaRPr lang="en-US" sz="1600" b="0"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10005"/>
                  </a:ext>
                </a:extLst>
              </a:tr>
              <a:tr h="411480">
                <a:tc>
                  <a:txBody>
                    <a:bodyPr/>
                    <a:lstStyle/>
                    <a:p>
                      <a:pPr algn="r" fontAlgn="t"/>
                      <a:r>
                        <a:rPr lang="en-US" sz="1600" u="none" strike="noStrike">
                          <a:effectLst/>
                        </a:rPr>
                        <a:t>11-17/0338</a:t>
                      </a:r>
                      <a:endParaRPr lang="en-US" sz="16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600" u="none" strike="noStrike" dirty="0">
                          <a:effectLst/>
                        </a:rPr>
                        <a:t>CR for 27.5.2.4 - Physical CS CIDs</a:t>
                      </a:r>
                      <a:endParaRPr lang="en-US" sz="16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600" u="none" strike="noStrike">
                          <a:effectLst/>
                        </a:rPr>
                        <a:t>Rojan Chitrakar</a:t>
                      </a:r>
                      <a:endParaRPr lang="en-US" sz="1600" b="0"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10006"/>
                  </a:ext>
                </a:extLst>
              </a:tr>
              <a:tr h="411480">
                <a:tc>
                  <a:txBody>
                    <a:bodyPr/>
                    <a:lstStyle/>
                    <a:p>
                      <a:pPr algn="r" fontAlgn="t"/>
                      <a:r>
                        <a:rPr lang="en-US" sz="1600" u="none" strike="noStrike">
                          <a:effectLst/>
                        </a:rPr>
                        <a:t>11-13/0349</a:t>
                      </a:r>
                      <a:endParaRPr lang="en-US" sz="16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600" u="none" strike="noStrike" dirty="0">
                          <a:effectLst/>
                        </a:rPr>
                        <a:t>LB225 CR for 25.5.2.4 Setting of CS Required Bit</a:t>
                      </a:r>
                      <a:endParaRPr lang="en-US" sz="16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600" u="none" strike="noStrike">
                          <a:effectLst/>
                        </a:rPr>
                        <a:t>Kiseon Ryu</a:t>
                      </a:r>
                      <a:endParaRPr lang="en-US" sz="1600" b="0"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10007"/>
                  </a:ext>
                </a:extLst>
              </a:tr>
              <a:tr h="411480">
                <a:tc>
                  <a:txBody>
                    <a:bodyPr/>
                    <a:lstStyle/>
                    <a:p>
                      <a:pPr algn="r" fontAlgn="t"/>
                      <a:r>
                        <a:rPr lang="en-US" sz="1600" u="none" strike="noStrike">
                          <a:effectLst/>
                        </a:rPr>
                        <a:t>11-17/0403</a:t>
                      </a:r>
                      <a:endParaRPr lang="en-US" sz="16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600" u="none" strike="noStrike" dirty="0">
                          <a:effectLst/>
                        </a:rPr>
                        <a:t>CR-</a:t>
                      </a:r>
                      <a:r>
                        <a:rPr lang="en-US" sz="1600" u="none" strike="noStrike" dirty="0" err="1">
                          <a:effectLst/>
                        </a:rPr>
                        <a:t>Subclause</a:t>
                      </a:r>
                      <a:r>
                        <a:rPr lang="en-US" sz="1600" u="none" strike="noStrike" dirty="0">
                          <a:effectLst/>
                        </a:rPr>
                        <a:t>-27-5-3-MU-Cascading</a:t>
                      </a:r>
                      <a:endParaRPr lang="en-US" sz="16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600" u="none" strike="noStrike" dirty="0">
                          <a:effectLst/>
                        </a:rPr>
                        <a:t>David </a:t>
                      </a:r>
                      <a:r>
                        <a:rPr lang="en-US" sz="1600" u="none" strike="noStrike" dirty="0" err="1">
                          <a:effectLst/>
                        </a:rPr>
                        <a:t>Xun</a:t>
                      </a:r>
                      <a:r>
                        <a:rPr lang="en-US" sz="1600" u="none" strike="noStrike" dirty="0">
                          <a:effectLst/>
                        </a:rPr>
                        <a:t> Yang</a:t>
                      </a:r>
                      <a:endParaRPr lang="en-US" sz="16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10008"/>
                  </a:ext>
                </a:extLst>
              </a:tr>
              <a:tr h="411480">
                <a:tc>
                  <a:txBody>
                    <a:bodyPr/>
                    <a:lstStyle/>
                    <a:p>
                      <a:pPr algn="r" fontAlgn="t"/>
                      <a:r>
                        <a:rPr lang="en-US" sz="1600" u="none" strike="noStrike">
                          <a:effectLst/>
                        </a:rPr>
                        <a:t>11-17/0442</a:t>
                      </a:r>
                      <a:endParaRPr lang="en-US" sz="16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pt-BR" sz="1600" u="none" strike="noStrike">
                          <a:effectLst/>
                        </a:rPr>
                        <a:t>LB225, CR CIDs 3215, 3216</a:t>
                      </a:r>
                      <a:endParaRPr lang="pt-BR" sz="16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600" u="none" strike="noStrike" dirty="0">
                          <a:effectLst/>
                        </a:rPr>
                        <a:t>Reza </a:t>
                      </a:r>
                      <a:r>
                        <a:rPr lang="en-US" sz="1600" u="none" strike="noStrike" dirty="0" err="1">
                          <a:effectLst/>
                        </a:rPr>
                        <a:t>Hedayat</a:t>
                      </a:r>
                      <a:r>
                        <a:rPr lang="en-US" sz="1600" u="none" strike="noStrike" dirty="0">
                          <a:effectLst/>
                        </a:rPr>
                        <a:t> </a:t>
                      </a:r>
                      <a:endParaRPr lang="en-US" sz="16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845810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Straw-poll 1 (11-7/xxxr0)</a:t>
            </a:r>
            <a:endParaRPr lang="zh-CN" altLang="en-US" dirty="0"/>
          </a:p>
        </p:txBody>
      </p:sp>
      <p:sp>
        <p:nvSpPr>
          <p:cNvPr id="3" name="内容占位符 2"/>
          <p:cNvSpPr>
            <a:spLocks noGrp="1"/>
          </p:cNvSpPr>
          <p:nvPr>
            <p:ph idx="1"/>
          </p:nvPr>
        </p:nvSpPr>
        <p:spPr/>
        <p:txBody>
          <a:bodyPr/>
          <a:lstStyle/>
          <a:p>
            <a:r>
              <a:rPr lang="en-US" altLang="zh-CN" dirty="0"/>
              <a:t>Do you agree to the proposed comment resolution to the following CIDs and the corresponding spec text modification as in 11-17/xxxr0?</a:t>
            </a:r>
          </a:p>
          <a:p>
            <a:pPr lvl="1"/>
            <a:r>
              <a:rPr lang="en-US" altLang="zh-CN" dirty="0"/>
              <a:t>CID </a:t>
            </a:r>
            <a:r>
              <a:rPr lang="en-GB" dirty="0"/>
              <a:t>xxx</a:t>
            </a:r>
          </a:p>
          <a:p>
            <a:pPr lvl="1"/>
            <a:endParaRPr lang="en-GB" altLang="zh-CN" dirty="0"/>
          </a:p>
          <a:p>
            <a:pPr lvl="1"/>
            <a:endParaRPr lang="en-GB" altLang="zh-CN" dirty="0"/>
          </a:p>
          <a:p>
            <a:pPr lvl="1"/>
            <a:endParaRPr lang="en-US" altLang="zh-CN" dirty="0"/>
          </a:p>
          <a:p>
            <a:pPr>
              <a:buNone/>
            </a:pPr>
            <a:r>
              <a:rPr lang="en-US" altLang="zh-CN" dirty="0"/>
              <a:t>SP:</a:t>
            </a:r>
          </a:p>
          <a:p>
            <a:pPr>
              <a:buNone/>
            </a:pPr>
            <a:endParaRPr lang="en-US" altLang="zh-CN" dirty="0">
              <a:solidFill>
                <a:srgbClr val="00B050"/>
              </a:solidFill>
            </a:endParaRPr>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15</a:t>
            </a:fld>
            <a:endParaRPr lang="en-US" altLang="en-US"/>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Mar 2017</a:t>
            </a:r>
          </a:p>
        </p:txBody>
      </p:sp>
    </p:spTree>
    <p:extLst>
      <p:ext uri="{BB962C8B-B14F-4D97-AF65-F5344CB8AC3E}">
        <p14:creationId xmlns:p14="http://schemas.microsoft.com/office/powerpoint/2010/main" val="530693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a:solidFill>
                  <a:srgbClr val="0000FF"/>
                </a:solidFill>
                <a:latin typeface="Arial Black" pitchFamily="34" charset="0"/>
              </a:rPr>
              <a:t>IEEE 802.11 </a:t>
            </a:r>
            <a:r>
              <a:rPr lang="en-US" altLang="en-US" dirty="0" err="1">
                <a:solidFill>
                  <a:srgbClr val="0000FF"/>
                </a:solidFill>
                <a:latin typeface="Arial Black" pitchFamily="34" charset="0"/>
              </a:rPr>
              <a:t>TGax</a:t>
            </a:r>
            <a:r>
              <a:rPr lang="en-US" altLang="en-US" dirty="0">
                <a:solidFill>
                  <a:srgbClr val="0000FF"/>
                </a:solidFill>
                <a:latin typeface="Arial Black" pitchFamily="34" charset="0"/>
              </a:rPr>
              <a:t> Ad Hoc</a:t>
            </a:r>
            <a:br>
              <a:rPr lang="en-US" altLang="en-US" dirty="0">
                <a:solidFill>
                  <a:srgbClr val="0000FF"/>
                </a:solidFill>
                <a:latin typeface="Arial Black" pitchFamily="34" charset="0"/>
              </a:rPr>
            </a:br>
            <a:r>
              <a:rPr lang="en-US" altLang="en-US" dirty="0">
                <a:solidFill>
                  <a:srgbClr val="0000FF"/>
                </a:solidFill>
                <a:latin typeface="Arial Black" pitchFamily="34" charset="0"/>
              </a:rPr>
              <a:t>High Efficiency WLAN</a:t>
            </a:r>
            <a:br>
              <a:rPr lang="en-US" altLang="en-US" dirty="0">
                <a:solidFill>
                  <a:srgbClr val="0000FF"/>
                </a:solidFill>
                <a:latin typeface="Arial Black" pitchFamily="34" charset="0"/>
              </a:rPr>
            </a:br>
            <a:r>
              <a:rPr lang="en-US" altLang="en-US" dirty="0">
                <a:solidFill>
                  <a:srgbClr val="0000FF"/>
                </a:solidFill>
                <a:latin typeface="Arial Black" pitchFamily="34" charset="0"/>
              </a:rPr>
              <a:t>MU Ad Hoc</a:t>
            </a:r>
            <a:endParaRPr lang="en-CA" altLang="en-US" dirty="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a:latin typeface="Arial" pitchFamily="34" charset="0"/>
            </a:endParaRPr>
          </a:p>
          <a:p>
            <a:pPr algn="ctr">
              <a:lnSpc>
                <a:spcPct val="90000"/>
              </a:lnSpc>
              <a:buFontTx/>
              <a:buNone/>
            </a:pPr>
            <a:r>
              <a:rPr lang="en-US" altLang="en-US" sz="2000" dirty="0">
                <a:latin typeface="Arial" pitchFamily="34" charset="0"/>
              </a:rPr>
              <a:t>Co-Chairs: </a:t>
            </a:r>
          </a:p>
          <a:p>
            <a:pPr algn="ctr">
              <a:lnSpc>
                <a:spcPct val="90000"/>
              </a:lnSpc>
              <a:buFontTx/>
              <a:buNone/>
            </a:pPr>
            <a:r>
              <a:rPr lang="en-US" dirty="0" err="1"/>
              <a:t>Kiseon</a:t>
            </a:r>
            <a:r>
              <a:rPr lang="en-US" dirty="0"/>
              <a:t> Ryu</a:t>
            </a:r>
          </a:p>
          <a:p>
            <a:pPr algn="ctr">
              <a:lnSpc>
                <a:spcPct val="90000"/>
              </a:lnSpc>
              <a:buFontTx/>
              <a:buNone/>
            </a:pPr>
            <a:r>
              <a:rPr lang="en-US" altLang="en-US" dirty="0"/>
              <a:t>Sigurd Schelstraete</a:t>
            </a:r>
          </a:p>
          <a:p>
            <a:pPr algn="ctr">
              <a:lnSpc>
                <a:spcPct val="90000"/>
              </a:lnSpc>
              <a:buFontTx/>
              <a:buNone/>
            </a:pPr>
            <a:r>
              <a:rPr lang="en-US" altLang="en-US" dirty="0"/>
              <a:t>David Yang</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Mar 2017</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a:t>Agenda items for the week</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a:p>
          <a:p>
            <a:r>
              <a:rPr lang="en-US" altLang="en-US" sz="2000" dirty="0"/>
              <a:t>Call meeting to order </a:t>
            </a:r>
          </a:p>
          <a:p>
            <a:r>
              <a:rPr lang="en-US" altLang="en-US" sz="2000" dirty="0"/>
              <a:t>Patent policy, etc. (Call for Potentially Essential Patents)</a:t>
            </a:r>
          </a:p>
          <a:p>
            <a:r>
              <a:rPr lang="en-US" altLang="en-US" sz="2000" dirty="0"/>
              <a:t>Review ad hoc rules </a:t>
            </a:r>
          </a:p>
          <a:p>
            <a:r>
              <a:rPr lang="en-US" altLang="en-US" sz="2000" dirty="0"/>
              <a:t>Set and approve agenda</a:t>
            </a:r>
          </a:p>
          <a:p>
            <a:r>
              <a:rPr lang="en-CA" altLang="en-US" sz="2000" dirty="0"/>
              <a:t>Comment resolution presentations approved by 802.11ax for presentation this week, and related straw polls</a:t>
            </a:r>
            <a:endParaRPr lang="en-CA" altLang="en-US" sz="1600" dirty="0"/>
          </a:p>
          <a:p>
            <a:r>
              <a:rPr lang="en-CA" altLang="en-US" sz="2000" dirty="0"/>
              <a:t>Any other technical presentations </a:t>
            </a:r>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Mar 2017</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slot</a:t>
            </a:r>
          </a:p>
          <a:p>
            <a:r>
              <a:rPr lang="en-US" altLang="en-US" dirty="0"/>
              <a:t>Cell Phones to be silent or Off</a:t>
            </a:r>
          </a:p>
          <a:p>
            <a:r>
              <a:rPr lang="en-US" altLang="en-US" dirty="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a:t>Make sure your badges are correct </a:t>
            </a:r>
          </a:p>
          <a:p>
            <a:r>
              <a:rPr lang="en-US" altLang="en-US" dirty="0"/>
              <a:t>If you plan to make a submission be sure it does not contain company logos or advertising</a:t>
            </a:r>
          </a:p>
          <a:p>
            <a:r>
              <a:rPr lang="en-US" altLang="en-US" dirty="0"/>
              <a:t>Questions on Voting status, Ballot pool, Access to Reflector, Documentation,  Member</a:t>
            </a:r>
            <a:r>
              <a:rPr lang="en-US" altLang="ja-JP" dirty="0"/>
              <a:t>’s Area</a:t>
            </a:r>
          </a:p>
          <a:p>
            <a:pPr lvl="1"/>
            <a:r>
              <a:rPr lang="en-US" altLang="en-US" sz="2400" dirty="0"/>
              <a:t>Contact Jon Rosdahl –  </a:t>
            </a:r>
            <a:r>
              <a:rPr lang="en-US" altLang="en-US" sz="2400" dirty="0">
                <a:hlinkClick r:id="rId4"/>
              </a:rPr>
              <a:t>jrosdahl@ieee.org</a:t>
            </a:r>
            <a:endParaRPr lang="en-US" altLang="en-US" dirty="0"/>
          </a:p>
          <a:p>
            <a:pPr lvl="1"/>
            <a:endParaRPr lang="en-US" altLang="en-US" dirty="0"/>
          </a:p>
        </p:txBody>
      </p:sp>
      <p:sp>
        <p:nvSpPr>
          <p:cNvPr id="10"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Mar 2017</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a:t>Following 5 slides</a:t>
            </a:r>
          </a:p>
        </p:txBody>
      </p:sp>
      <p:sp>
        <p:nvSpPr>
          <p:cNvPr id="9"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Mar 2017</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4"/>
          <p:cNvSpPr>
            <a:spLocks noGrp="1"/>
          </p:cNvSpPr>
          <p:nvPr>
            <p:ph type="sldNum" sz="quarter" idx="12"/>
          </p:nvPr>
        </p:nvSpPr>
        <p:spPr>
          <a:noFill/>
        </p:spPr>
        <p:txBody>
          <a:bodyPr/>
          <a:lstStyle/>
          <a:p>
            <a:r>
              <a:rPr lang="en-US" altLang="en-US"/>
              <a:t>Slide </a:t>
            </a:r>
            <a:fld id="{FDDB0A93-1FD0-4423-87E1-C2C026CAD9F9}" type="slidenum">
              <a:rPr lang="en-US" altLang="en-US"/>
              <a:pPr/>
              <a:t>6</a:t>
            </a:fld>
            <a:endParaRPr lang="en-US" altLang="en-US"/>
          </a:p>
        </p:txBody>
      </p:sp>
      <p:sp>
        <p:nvSpPr>
          <p:cNvPr id="12293"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a:solidFill>
                  <a:schemeClr val="accent2"/>
                </a:solidFill>
              </a:rPr>
              <a:t>Instructions for the WG Chair</a:t>
            </a:r>
          </a:p>
        </p:txBody>
      </p:sp>
      <p:sp>
        <p:nvSpPr>
          <p:cNvPr id="12294"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 typeface="Monotype Sorts"/>
              <a:buNone/>
            </a:pPr>
            <a:r>
              <a:rPr lang="en-US" altLang="en-US" sz="800" b="0"/>
              <a:t>	</a:t>
            </a:r>
            <a:r>
              <a:rPr lang="en-US" altLang="en-US" sz="180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a:solidFill>
                  <a:schemeClr val="accent2"/>
                </a:solidFill>
              </a:rPr>
              <a:t>Show slides #1 through #4 of this presentation</a:t>
            </a:r>
          </a:p>
          <a:p>
            <a:pPr lvl="1">
              <a:lnSpc>
                <a:spcPct val="80000"/>
              </a:lnSpc>
              <a:buFont typeface="Arial" pitchFamily="34" charset="0"/>
              <a:buChar char="•"/>
            </a:pPr>
            <a:r>
              <a:rPr lang="en-US" altLang="en-US" sz="1400" b="1">
                <a:solidFill>
                  <a:schemeClr val="accent2"/>
                </a:solidFill>
              </a:rPr>
              <a:t>Advise the WG attendees that:</a:t>
            </a:r>
            <a:r>
              <a:rPr lang="en-US" altLang="en-US" sz="1400">
                <a:solidFill>
                  <a:schemeClr val="accent2"/>
                </a:solidFill>
              </a:rPr>
              <a:t> </a:t>
            </a:r>
          </a:p>
          <a:p>
            <a:pPr lvl="2">
              <a:lnSpc>
                <a:spcPct val="80000"/>
              </a:lnSpc>
            </a:pPr>
            <a:r>
              <a:rPr lang="en-US" altLang="en-US" sz="1400">
                <a:solidFill>
                  <a:schemeClr val="accent2"/>
                </a:solidFill>
              </a:rPr>
              <a:t>The IEEE’s patent policy is described in Clause 6 of the </a:t>
            </a:r>
            <a:r>
              <a:rPr lang="en-US" altLang="en-US" sz="1400" i="1">
                <a:solidFill>
                  <a:schemeClr val="accent2"/>
                </a:solidFill>
              </a:rPr>
              <a:t>IEEE-SA Standards Board Bylaws</a:t>
            </a:r>
            <a:r>
              <a:rPr lang="en-US" altLang="en-US" sz="1400">
                <a:solidFill>
                  <a:schemeClr val="accent2"/>
                </a:solidFill>
              </a:rPr>
              <a:t>;</a:t>
            </a:r>
          </a:p>
          <a:p>
            <a:pPr lvl="2">
              <a:lnSpc>
                <a:spcPct val="80000"/>
              </a:lnSpc>
            </a:pPr>
            <a:r>
              <a:rPr lang="en-US" altLang="en-US" sz="1400">
                <a:solidFill>
                  <a:schemeClr val="accent2"/>
                </a:solidFill>
              </a:rPr>
              <a:t>Early identification of patent claims which January be essential for the use of standards under development is strongly encouraged; </a:t>
            </a:r>
          </a:p>
          <a:p>
            <a:pPr lvl="2">
              <a:lnSpc>
                <a:spcPct val="80000"/>
              </a:lnSpc>
            </a:pPr>
            <a:r>
              <a:rPr lang="en-US" altLang="en-US" sz="140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a:solidFill>
                  <a:schemeClr val="accent2"/>
                </a:solidFill>
              </a:rPr>
            </a:br>
            <a:endParaRPr lang="en-US" altLang="en-US" sz="1400">
              <a:solidFill>
                <a:schemeClr val="accent2"/>
              </a:solidFill>
            </a:endParaRPr>
          </a:p>
          <a:p>
            <a:pPr lvl="1">
              <a:lnSpc>
                <a:spcPct val="20000"/>
              </a:lnSpc>
              <a:buFont typeface="Arial" pitchFamily="34" charset="0"/>
              <a:buChar char="•"/>
            </a:pPr>
            <a:r>
              <a:rPr lang="en-US" altLang="en-US" sz="1400" b="1">
                <a:solidFill>
                  <a:schemeClr val="accent2"/>
                </a:solidFill>
              </a:rPr>
              <a:t>Instruct the WG Secretary to record in the minutes of the relevant WG meeting:</a:t>
            </a:r>
            <a:r>
              <a:rPr lang="en-US" altLang="en-US" sz="900">
                <a:solidFill>
                  <a:schemeClr val="accent2"/>
                </a:solidFill>
              </a:rPr>
              <a:t> </a:t>
            </a:r>
          </a:p>
          <a:p>
            <a:pPr lvl="2">
              <a:lnSpc>
                <a:spcPct val="80000"/>
              </a:lnSpc>
            </a:pPr>
            <a:r>
              <a:rPr lang="en-US" altLang="en-US" sz="1400">
                <a:solidFill>
                  <a:schemeClr val="accent2"/>
                </a:solidFill>
              </a:rPr>
              <a:t>That the foregoing information was provided and that slides 1 through 4 (and this slide 0, if applicable) were shown; </a:t>
            </a:r>
          </a:p>
          <a:p>
            <a:pPr lvl="2">
              <a:lnSpc>
                <a:spcPct val="80000"/>
              </a:lnSpc>
            </a:pPr>
            <a:r>
              <a:rPr lang="en-US" altLang="en-US" sz="140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a:solidFill>
                <a:schemeClr val="accent2"/>
              </a:solidFill>
            </a:endParaRPr>
          </a:p>
          <a:p>
            <a:pPr lvl="1">
              <a:lnSpc>
                <a:spcPct val="80000"/>
              </a:lnSpc>
              <a:spcBef>
                <a:spcPct val="5000"/>
              </a:spcBef>
              <a:buFont typeface="Arial" pitchFamily="34" charset="0"/>
              <a:buChar char="•"/>
            </a:pPr>
            <a:r>
              <a:rPr lang="en-US" altLang="en-US" sz="140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a:solidFill>
                  <a:schemeClr val="accent2"/>
                </a:solidFill>
              </a:rPr>
              <a:t>It is recommended that the WG chair review the guidance in </a:t>
            </a:r>
            <a:r>
              <a:rPr lang="en-US" altLang="en-US" sz="1400" i="1">
                <a:solidFill>
                  <a:schemeClr val="accent2"/>
                </a:solidFill>
              </a:rPr>
              <a:t>IEEE-SA Standards Board Operations Manual</a:t>
            </a:r>
            <a:r>
              <a:rPr lang="en-US" altLang="en-US" sz="140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a:solidFill>
                <a:schemeClr val="accent2"/>
              </a:solidFill>
            </a:endParaRPr>
          </a:p>
          <a:p>
            <a:pPr lvl="1">
              <a:lnSpc>
                <a:spcPct val="80000"/>
              </a:lnSpc>
              <a:spcBef>
                <a:spcPct val="5000"/>
              </a:spcBef>
              <a:buFont typeface="Monotype Sorts"/>
              <a:buNone/>
            </a:pPr>
            <a:r>
              <a:rPr lang="en-US" altLang="en-US" sz="1200">
                <a:solidFill>
                  <a:schemeClr val="accent2"/>
                </a:solidFill>
              </a:rPr>
              <a:t>	Note: </a:t>
            </a:r>
            <a:r>
              <a:rPr lang="en-US" altLang="en-US" sz="1200" b="1">
                <a:solidFill>
                  <a:schemeClr val="accent2"/>
                </a:solidFill>
              </a:rPr>
              <a:t>WG</a:t>
            </a:r>
            <a:r>
              <a:rPr lang="en-US" altLang="en-US" sz="120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a:p>
        </p:txBody>
      </p:sp>
      <p:sp>
        <p:nvSpPr>
          <p:cNvPr id="12295" name="Text Box 5"/>
          <p:cNvSpPr txBox="1">
            <a:spLocks noChangeArrowheads="1"/>
          </p:cNvSpPr>
          <p:nvPr/>
        </p:nvSpPr>
        <p:spPr bwMode="auto">
          <a:xfrm>
            <a:off x="1752600" y="6400800"/>
            <a:ext cx="1914525" cy="304800"/>
          </a:xfrm>
          <a:prstGeom prst="rect">
            <a:avLst/>
          </a:prstGeom>
          <a:noFill/>
          <a:ln w="9525">
            <a:noFill/>
            <a:miter lim="800000"/>
            <a:headEnd/>
            <a:tailEnd/>
          </a:ln>
        </p:spPr>
        <p:txBody>
          <a:bodyPr wrap="none">
            <a:spAutoFit/>
          </a:bodyPr>
          <a:lstStyle/>
          <a:p>
            <a:r>
              <a:rPr lang="en-US" altLang="en-US" sz="1400" b="1"/>
              <a:t>(Optional to be shown)</a:t>
            </a:r>
          </a:p>
        </p:txBody>
      </p:sp>
      <p:sp>
        <p:nvSpPr>
          <p:cNvPr id="10"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Mar 2017</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p:spPr>
        <p:txBody>
          <a:bodyPr/>
          <a:lstStyle/>
          <a:p>
            <a:r>
              <a:rPr lang="en-US" altLang="en-US"/>
              <a:t>Slide </a:t>
            </a:r>
            <a:fld id="{08495EE1-B42A-450B-8D38-843966DE57BD}" type="slidenum">
              <a:rPr lang="en-US" altLang="en-US"/>
              <a:pPr/>
              <a:t>7</a:t>
            </a:fld>
            <a:endParaRPr lang="en-US" altLang="en-US"/>
          </a:p>
        </p:txBody>
      </p:sp>
      <p:sp>
        <p:nvSpPr>
          <p:cNvPr id="14341" name="Rectangle 2"/>
          <p:cNvSpPr>
            <a:spLocks noGrp="1" noChangeArrowheads="1"/>
          </p:cNvSpPr>
          <p:nvPr>
            <p:ph type="title"/>
          </p:nvPr>
        </p:nvSpPr>
        <p:spPr>
          <a:xfrm>
            <a:off x="685800" y="685800"/>
            <a:ext cx="7772400" cy="381000"/>
          </a:xfrm>
        </p:spPr>
        <p:txBody>
          <a:bodyPr/>
          <a:lstStyle/>
          <a:p>
            <a:r>
              <a:rPr lang="en-US" altLang="en-US" sz="2800" u="sng">
                <a:solidFill>
                  <a:schemeClr val="accent2"/>
                </a:solidFill>
              </a:rPr>
              <a:t>Participants, Patents, and Duty to Inform</a:t>
            </a:r>
          </a:p>
        </p:txBody>
      </p:sp>
      <p:sp>
        <p:nvSpPr>
          <p:cNvPr id="1434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altLang="en-US" sz="2000" b="1" u="sng">
              <a:solidFill>
                <a:schemeClr val="tx2"/>
              </a:solidFill>
              <a:latin typeface="Helvetica" pitchFamily="34" charset="0"/>
            </a:endParaRPr>
          </a:p>
        </p:txBody>
      </p:sp>
      <p:sp>
        <p:nvSpPr>
          <p:cNvPr id="14343"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#1</a:t>
            </a:r>
            <a:endParaRPr lang="en-US" altLang="en-US" sz="240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pPr>
            <a:r>
              <a:rPr lang="en-US" altLang="en-US" sz="1600" b="1">
                <a:solidFill>
                  <a:schemeClr val="accent2"/>
                </a:solidFill>
              </a:rPr>
              <a:t>All participants in this meeting have certain obligations under the IEEE-SA Patent Policy. </a:t>
            </a:r>
          </a:p>
          <a:p>
            <a:pPr marL="742950" lvl="1" indent="-285750">
              <a:spcBef>
                <a:spcPct val="20000"/>
              </a:spcBef>
              <a:buFont typeface="Arial"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marL="1085850" lvl="2" indent="-228600">
              <a:spcBef>
                <a:spcPct val="20000"/>
              </a:spcBef>
              <a:buFont typeface="Arial"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marL="1085850" lvl="2" indent="-228600">
              <a:spcBef>
                <a:spcPct val="20000"/>
              </a:spcBef>
              <a:buFont typeface="Arial"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pPr>
            <a:r>
              <a:rPr lang="en-US" altLang="en-US" sz="1600" b="1">
                <a:solidFill>
                  <a:srgbClr val="003399"/>
                </a:solidFill>
              </a:rPr>
              <a:t>Early identification of holders of potential Essential Patent Claims is strongly encouraged</a:t>
            </a:r>
          </a:p>
          <a:p>
            <a:pPr marL="742950" lvl="1" indent="-285750">
              <a:spcBef>
                <a:spcPct val="20000"/>
              </a:spcBef>
              <a:buFont typeface="Arial" pitchFamily="34" charset="0"/>
              <a:buChar char="•"/>
            </a:pPr>
            <a:r>
              <a:rPr lang="en-US" altLang="en-US" sz="1600" b="1">
                <a:solidFill>
                  <a:srgbClr val="003399"/>
                </a:solidFill>
              </a:rPr>
              <a:t>No duty to perform a patent search</a:t>
            </a:r>
            <a:endParaRPr lang="en-US" altLang="en-US" sz="1600"/>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Mar 2017</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p:spPr>
        <p:txBody>
          <a:bodyPr/>
          <a:lstStyle/>
          <a:p>
            <a:r>
              <a:rPr lang="en-US" altLang="en-US"/>
              <a:t>Slide </a:t>
            </a:r>
            <a:fld id="{1FC6ACDF-CD99-4D12-9282-63C2928EFA95}"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a:solidFill>
                  <a:schemeClr val="accent2"/>
                </a:solidFill>
              </a:rPr>
              <a:t>Patent Related Links</a:t>
            </a:r>
            <a:endParaRPr lang="en-US" altLang="en-US" u="sng">
              <a:solidFill>
                <a:schemeClr val="accent2"/>
              </a:solidFill>
            </a:endParaRPr>
          </a:p>
        </p:txBody>
      </p:sp>
      <p:sp>
        <p:nvSpPr>
          <p:cNvPr id="16390"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pPr>
            <a:r>
              <a:rPr lang="en-US" altLang="en-US" sz="2400">
                <a:cs typeface="Times New Roman" pitchFamily="18" charset="0"/>
              </a:rPr>
              <a:t>	</a:t>
            </a:r>
            <a:r>
              <a:rPr lang="en-US" altLang="en-US" sz="2400">
                <a:solidFill>
                  <a:srgbClr val="262699"/>
                </a:solidFill>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pPr>
            <a:r>
              <a:rPr lang="en-US" altLang="en-US" sz="2400">
                <a:solidFill>
                  <a:srgbClr val="262699"/>
                </a:solidFill>
                <a:cs typeface="Times New Roman" pitchFamily="18" charset="0"/>
              </a:rPr>
              <a:t>	Patent Policy is stated in these sources:</a:t>
            </a:r>
          </a:p>
          <a:p>
            <a:pPr marL="742950" lvl="1" indent="-285750">
              <a:lnSpc>
                <a:spcPct val="90000"/>
              </a:lnSpc>
              <a:spcBef>
                <a:spcPct val="20000"/>
              </a:spcBef>
              <a:buFont typeface="Monotype Sorts"/>
              <a:buNone/>
            </a:pPr>
            <a:r>
              <a:rPr lang="en-GB" altLang="en-US" sz="2400">
                <a:solidFill>
                  <a:srgbClr val="262699"/>
                </a:solidFill>
              </a:rPr>
              <a:t>		IEEE-SA Standards Boards Bylaws</a:t>
            </a:r>
          </a:p>
          <a:p>
            <a:pPr marL="742950" lvl="1" indent="-285750">
              <a:lnSpc>
                <a:spcPct val="90000"/>
              </a:lnSpc>
              <a:spcBef>
                <a:spcPct val="20000"/>
              </a:spcBef>
              <a:buFont typeface="Monotype Sorts"/>
              <a:buNone/>
            </a:pPr>
            <a:r>
              <a:rPr lang="en-US" altLang="en-US" sz="2100">
                <a:solidFill>
                  <a:srgbClr val="262699"/>
                </a:solidFill>
              </a:rPr>
              <a:t>		</a:t>
            </a:r>
            <a:r>
              <a:rPr lang="en-US" altLang="en-US" sz="2100" i="1">
                <a:solidFill>
                  <a:srgbClr val="262699"/>
                </a:solidFill>
              </a:rPr>
              <a:t>http://standards.ieee.org/develop/policies/bylaws/sect6-7.html#6</a:t>
            </a:r>
          </a:p>
          <a:p>
            <a:pPr marL="742950" lvl="1" indent="-285750">
              <a:lnSpc>
                <a:spcPct val="90000"/>
              </a:lnSpc>
              <a:spcBef>
                <a:spcPct val="20000"/>
              </a:spcBef>
              <a:buFont typeface="Monotype Sorts"/>
              <a:buNone/>
            </a:pPr>
            <a:r>
              <a:rPr lang="en-GB" altLang="en-US" sz="2400">
                <a:solidFill>
                  <a:srgbClr val="262699"/>
                </a:solidFill>
              </a:rPr>
              <a:t>		IEEE-SA Standards Board Operations Manual</a:t>
            </a:r>
          </a:p>
          <a:p>
            <a:pPr marL="742950" lvl="1" indent="-285750">
              <a:lnSpc>
                <a:spcPct val="90000"/>
              </a:lnSpc>
              <a:spcBef>
                <a:spcPct val="20000"/>
              </a:spcBef>
              <a:buFont typeface="Monotype Sorts"/>
              <a:buNone/>
            </a:pPr>
            <a:r>
              <a:rPr lang="en-US" altLang="en-US" sz="2400">
                <a:solidFill>
                  <a:srgbClr val="262699"/>
                </a:solidFill>
              </a:rPr>
              <a:t>		</a:t>
            </a:r>
            <a:r>
              <a:rPr lang="en-US" altLang="en-US" sz="2100" i="1">
                <a:solidFill>
                  <a:srgbClr val="262699"/>
                </a:solidFill>
              </a:rPr>
              <a:t>http://standards.ieee.org/develop/policies/opman/sect6.html#6.3</a:t>
            </a:r>
            <a:endParaRPr lang="en-US" altLang="en-US" sz="2400">
              <a:solidFill>
                <a:srgbClr val="262699"/>
              </a:solidFill>
            </a:endParaRPr>
          </a:p>
          <a:p>
            <a:pPr marL="742950" lvl="1" indent="-285750">
              <a:lnSpc>
                <a:spcPct val="90000"/>
              </a:lnSpc>
              <a:spcBef>
                <a:spcPct val="20000"/>
              </a:spcBef>
              <a:buFont typeface="Monotype Sorts"/>
              <a:buNone/>
            </a:pPr>
            <a:r>
              <a:rPr lang="en-US" altLang="en-US" sz="2400">
                <a:solidFill>
                  <a:srgbClr val="262699"/>
                </a:solidFill>
                <a:cs typeface="Times New Roman" pitchFamily="18" charset="0"/>
              </a:rPr>
              <a:t>	Material about the patent policy is available at</a:t>
            </a:r>
            <a:r>
              <a:rPr lang="en-US" altLang="en-US" sz="2400">
                <a:solidFill>
                  <a:srgbClr val="262699"/>
                </a:solidFill>
              </a:rPr>
              <a:t> </a:t>
            </a:r>
          </a:p>
          <a:p>
            <a:pPr marL="742950" lvl="1" indent="-285750">
              <a:lnSpc>
                <a:spcPct val="90000"/>
              </a:lnSpc>
              <a:spcBef>
                <a:spcPct val="20000"/>
              </a:spcBef>
              <a:buFont typeface="Monotype Sorts"/>
              <a:buNone/>
            </a:pPr>
            <a:r>
              <a:rPr lang="en-US" altLang="en-US" sz="2400">
                <a:solidFill>
                  <a:srgbClr val="262699"/>
                </a:solidFill>
              </a:rPr>
              <a:t>		</a:t>
            </a:r>
            <a:r>
              <a:rPr lang="en-US" altLang="en-US" sz="2100" i="1">
                <a:solidFill>
                  <a:srgbClr val="262699"/>
                </a:solidFill>
              </a:rPr>
              <a:t>http://standards.ieee.org/about/sasb/patcom/materials.html</a:t>
            </a:r>
          </a:p>
        </p:txBody>
      </p:sp>
      <p:sp>
        <p:nvSpPr>
          <p:cNvPr id="16392" name="Rectangle 9"/>
          <p:cNvSpPr>
            <a:spLocks noChangeArrowheads="1"/>
          </p:cNvSpPr>
          <p:nvPr/>
        </p:nvSpPr>
        <p:spPr bwMode="auto">
          <a:xfrm>
            <a:off x="990600" y="5192713"/>
            <a:ext cx="7239000" cy="979487"/>
          </a:xfrm>
          <a:prstGeom prst="rect">
            <a:avLst/>
          </a:prstGeom>
          <a:noFill/>
          <a:ln w="9525">
            <a:noFill/>
            <a:miter lim="800000"/>
            <a:headEnd/>
            <a:tailEnd/>
          </a:ln>
        </p:spPr>
        <p:txBody>
          <a:bodyPr>
            <a:spAutoFit/>
          </a:bodyPr>
          <a:lstStyle/>
          <a:p>
            <a:r>
              <a:rPr lang="en-US" alt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itchFamily="34" charset="0"/>
            </a:endParaRPr>
          </a:p>
          <a:p>
            <a:pPr algn="ctr">
              <a:lnSpc>
                <a:spcPct val="80000"/>
              </a:lnSpc>
              <a:spcBef>
                <a:spcPct val="20000"/>
              </a:spcBef>
              <a:buClr>
                <a:srgbClr val="CC3300"/>
              </a:buClr>
              <a:buSzPct val="50000"/>
            </a:pPr>
            <a:r>
              <a:rPr lang="en-US" altLang="en-US" b="1">
                <a:solidFill>
                  <a:srgbClr val="000099"/>
                </a:solidFill>
                <a:latin typeface="Arial" pitchFamily="34" charset="0"/>
              </a:rPr>
              <a:t>This slide set is available at https://development.standards.ieee.org/myproject/Public/mytools/mob/slideset.ppt</a:t>
            </a:r>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Mar 2017</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p:spPr>
        <p:txBody>
          <a:bodyPr/>
          <a:lstStyle/>
          <a:p>
            <a:r>
              <a:rPr lang="en-US" altLang="en-US"/>
              <a:t>Slide </a:t>
            </a:r>
            <a:fld id="{DE3DBB34-0EB1-437F-AE1E-69F328579F87}" type="slidenum">
              <a:rPr lang="en-US" altLang="en-US"/>
              <a:pPr/>
              <a:t>9</a:t>
            </a:fld>
            <a:endParaRPr lang="en-US" altLang="en-US"/>
          </a:p>
        </p:txBody>
      </p:sp>
      <p:sp>
        <p:nvSpPr>
          <p:cNvPr id="11269" name="Rectangle 2"/>
          <p:cNvSpPr>
            <a:spLocks noGrp="1" noChangeArrowheads="1"/>
          </p:cNvSpPr>
          <p:nvPr>
            <p:ph type="title"/>
          </p:nvPr>
        </p:nvSpPr>
        <p:spPr/>
        <p:txBody>
          <a:bodyPr/>
          <a:lstStyle/>
          <a:p>
            <a:pPr>
              <a:defRPr/>
            </a:pPr>
            <a:r>
              <a:rPr lang="en-US" dirty="0">
                <a:solidFill>
                  <a:schemeClr val="accent2">
                    <a:lumMod val="75000"/>
                  </a:schemeClr>
                </a:solidFill>
              </a:rPr>
              <a:t>Call for Potentially Essential Patents</a:t>
            </a:r>
          </a:p>
        </p:txBody>
      </p:sp>
      <p:sp>
        <p:nvSpPr>
          <p:cNvPr id="18438"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11"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Mar 2017</a:t>
            </a: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34424</TotalTime>
  <Words>1076</Words>
  <Application>Microsoft Office PowerPoint</Application>
  <PresentationFormat>On-screen Show (4:3)</PresentationFormat>
  <Paragraphs>222</Paragraphs>
  <Slides>15</Slides>
  <Notes>11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5" baseType="lpstr">
      <vt:lpstr>MS PGothic</vt:lpstr>
      <vt:lpstr>MS PGothic</vt:lpstr>
      <vt:lpstr>Arial</vt:lpstr>
      <vt:lpstr>Arial Black</vt:lpstr>
      <vt:lpstr>Calibri</vt:lpstr>
      <vt:lpstr>Helvetica</vt:lpstr>
      <vt:lpstr>Monotype Sorts</vt:lpstr>
      <vt:lpstr>Times New Roman</vt:lpstr>
      <vt:lpstr>802-11-Submission</vt:lpstr>
      <vt:lpstr>Document</vt:lpstr>
      <vt:lpstr>TGax MU Ad Hoc Agenda – March 2017</vt:lpstr>
      <vt:lpstr>IEEE 802.11 TGax Ad Hoc High Efficiency WLAN MU Ad Hoc</vt:lpstr>
      <vt:lpstr>Agenda items for the week</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Ad Hoc Groups Operation</vt:lpstr>
      <vt:lpstr>TGax MU Ad-hoc Schedule</vt:lpstr>
      <vt:lpstr>TGax MU Submissions</vt:lpstr>
      <vt:lpstr>Straw-poll 1 (11-7/xxxr0)</vt:lpstr>
    </vt:vector>
  </TitlesOfParts>
  <Company>Quantenna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MU ad hoc  meeting agenda</dc:title>
  <dc:subject>MU ad-hoc agenda</dc:subject>
  <dc:creator>Sigurd Schelstraete</dc:creator>
  <cp:lastModifiedBy>Sigurd Schelstraete</cp:lastModifiedBy>
  <cp:revision>2149</cp:revision>
  <cp:lastPrinted>1998-02-10T13:28:06Z</cp:lastPrinted>
  <dcterms:created xsi:type="dcterms:W3CDTF">2007-04-17T18:10:23Z</dcterms:created>
  <dcterms:modified xsi:type="dcterms:W3CDTF">2017-03-14T22:19:01Z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