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24" r:id="rId3"/>
    <p:sldId id="352" r:id="rId4"/>
    <p:sldId id="317" r:id="rId5"/>
    <p:sldId id="318" r:id="rId6"/>
    <p:sldId id="319" r:id="rId7"/>
    <p:sldId id="320" r:id="rId8"/>
    <p:sldId id="321" r:id="rId9"/>
    <p:sldId id="322" r:id="rId10"/>
    <p:sldId id="450" r:id="rId11"/>
    <p:sldId id="433" r:id="rId12"/>
    <p:sldId id="440" r:id="rId13"/>
    <p:sldId id="465" r:id="rId14"/>
    <p:sldId id="4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74" d="100"/>
          <a:sy n="74" d="100"/>
        </p:scale>
        <p:origin x="978"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Laurent Cariou (Intel)</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37537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389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916178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7719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862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de-DE"/>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Laurent Cariou (Intel)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de-DE"/>
              <a:t>March 2017</a:t>
            </a:r>
            <a:endParaRPr lang="en-US" dirty="0"/>
          </a:p>
        </p:txBody>
      </p:sp>
      <p:sp>
        <p:nvSpPr>
          <p:cNvPr id="1029" name="Rectangle 5"/>
          <p:cNvSpPr>
            <a:spLocks noGrp="1" noChangeArrowheads="1"/>
          </p:cNvSpPr>
          <p:nvPr>
            <p:ph type="ftr" sz="quarter" idx="3"/>
          </p:nvPr>
        </p:nvSpPr>
        <p:spPr bwMode="auto">
          <a:xfrm>
            <a:off x="7179770" y="6475413"/>
            <a:ext cx="13641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Laurent Cariou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802.11-17/0482r1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028"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SR Ad-hoc </a:t>
            </a:r>
            <a:br>
              <a:rPr lang="en-US" altLang="en-US" sz="2800" dirty="0"/>
            </a:br>
            <a:r>
              <a:rPr lang="en-US" altLang="en-US" sz="2800" dirty="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a:t>Date:</a:t>
            </a:r>
            <a:r>
              <a:rPr lang="en-US" altLang="en-US" sz="1800" b="0" dirty="0"/>
              <a:t> 2017-03-14</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937715632"/>
              </p:ext>
            </p:extLst>
          </p:nvPr>
        </p:nvGraphicFramePr>
        <p:xfrm>
          <a:off x="609600" y="2821146"/>
          <a:ext cx="8001000" cy="1473200"/>
        </p:xfrm>
        <a:graphic>
          <a:graphicData uri="http://schemas.openxmlformats.org/drawingml/2006/table">
            <a:tbl>
              <a:tblPr firstRow="1" bandRow="1">
                <a:tableStyleId>{C4B1156A-380E-4F78-BDF5-A606A8083BF9}</a:tableStyleId>
              </a:tblPr>
              <a:tblGrid>
                <a:gridCol w="1524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755180">
                  <a:extLst>
                    <a:ext uri="{9D8B030D-6E8A-4147-A177-3AD203B41FA5}">
                      <a16:colId xmlns:a16="http://schemas.microsoft.com/office/drawing/2014/main" val="20002"/>
                    </a:ext>
                  </a:extLst>
                </a:gridCol>
                <a:gridCol w="864410">
                  <a:extLst>
                    <a:ext uri="{9D8B030D-6E8A-4147-A177-3AD203B41FA5}">
                      <a16:colId xmlns:a16="http://schemas.microsoft.com/office/drawing/2014/main" val="20003"/>
                    </a:ext>
                  </a:extLst>
                </a:gridCol>
                <a:gridCol w="2790610">
                  <a:extLst>
                    <a:ext uri="{9D8B030D-6E8A-4147-A177-3AD203B41FA5}">
                      <a16:colId xmlns:a16="http://schemas.microsoft.com/office/drawing/2014/main" val="20004"/>
                    </a:ext>
                  </a:extLst>
                </a:gridCol>
              </a:tblGrid>
              <a:tr h="370840">
                <a:tc>
                  <a:txBody>
                    <a:bodyPr/>
                    <a:lstStyle/>
                    <a:p>
                      <a:pPr algn="ctr"/>
                      <a:r>
                        <a:rPr lang="en-US" sz="1600" dirty="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0"/>
                  </a:ext>
                </a:extLst>
              </a:tr>
              <a:tr h="370840">
                <a:tc>
                  <a:txBody>
                    <a:bodyPr/>
                    <a:lstStyle/>
                    <a:p>
                      <a:pPr algn="ctr">
                        <a:lnSpc>
                          <a:spcPct val="100000"/>
                        </a:lnSpc>
                        <a:spcBef>
                          <a:spcPts val="1200"/>
                        </a:spcBef>
                        <a:spcAft>
                          <a:spcPts val="1200"/>
                        </a:spcAft>
                      </a:pPr>
                      <a:r>
                        <a:rPr lang="en-US" sz="1600" dirty="0"/>
                        <a:t>Laurent Cariou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a:t>Intel</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a:t>Portland,</a:t>
                      </a:r>
                      <a:r>
                        <a:rPr lang="en-US" sz="1600" baseline="0" dirty="0"/>
                        <a:t> OR</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a:hlinkClick r:id="rId3"/>
                        </a:rPr>
                        <a:t>Laurent.cariou@intel.com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1"/>
                  </a:ext>
                </a:extLst>
              </a:tr>
              <a:tr h="370840">
                <a:tc>
                  <a:txBody>
                    <a:bodyPr/>
                    <a:lstStyle/>
                    <a:p>
                      <a:pPr algn="ctr">
                        <a:lnSpc>
                          <a:spcPct val="100000"/>
                        </a:lnSpc>
                        <a:spcBef>
                          <a:spcPts val="1200"/>
                        </a:spcBef>
                        <a:spcAft>
                          <a:spcPts val="1200"/>
                        </a:spcAft>
                      </a:pPr>
                      <a:r>
                        <a:rPr lang="en-US" sz="1600" dirty="0"/>
                        <a:t>Guido R. Hiertz</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a:t>Ericsson</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400" dirty="0">
                          <a:solidFill>
                            <a:schemeClr val="tx1"/>
                          </a:solidFill>
                        </a:rPr>
                        <a:t>Ericsson </a:t>
                      </a:r>
                      <a:r>
                        <a:rPr lang="en-US" sz="1400" dirty="0" err="1">
                          <a:solidFill>
                            <a:schemeClr val="tx1"/>
                          </a:solidFill>
                        </a:rPr>
                        <a:t>Allee</a:t>
                      </a:r>
                      <a:r>
                        <a:rPr lang="en-US" sz="1400" dirty="0">
                          <a:solidFill>
                            <a:schemeClr val="tx1"/>
                          </a:solidFill>
                        </a:rPr>
                        <a:t> 1</a:t>
                      </a:r>
                      <a:br>
                        <a:rPr lang="en-US" sz="1400" dirty="0">
                          <a:solidFill>
                            <a:schemeClr val="tx1"/>
                          </a:solidFill>
                        </a:rPr>
                      </a:br>
                      <a:r>
                        <a:rPr lang="en-US" sz="1400" dirty="0">
                          <a:solidFill>
                            <a:schemeClr val="tx1"/>
                          </a:solidFill>
                        </a:rPr>
                        <a:t>52134 </a:t>
                      </a:r>
                      <a:r>
                        <a:rPr lang="en-US" sz="1400" dirty="0" err="1">
                          <a:solidFill>
                            <a:schemeClr val="tx1"/>
                          </a:solidFill>
                        </a:rPr>
                        <a:t>Herzogenrath</a:t>
                      </a:r>
                      <a:br>
                        <a:rPr lang="en-US" sz="1400" dirty="0">
                          <a:solidFill>
                            <a:schemeClr val="tx1"/>
                          </a:solidFill>
                        </a:rPr>
                      </a:br>
                      <a:r>
                        <a:rPr lang="en-US" sz="1400" dirty="0">
                          <a:solidFill>
                            <a:schemeClr val="tx1"/>
                          </a:solidFill>
                        </a:rPr>
                        <a:t>Germany</a:t>
                      </a: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a:solidFill>
                            <a:schemeClr val="tx1"/>
                          </a:solidFill>
                        </a:rPr>
                        <a:t>hiertz@ieee.org</a:t>
                      </a:r>
                    </a:p>
                  </a:txBody>
                  <a:tcPr anchor="ctr">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a:t>Submissions (SR)</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5" name="Footer Placeholder 4"/>
          <p:cNvSpPr>
            <a:spLocks noGrp="1"/>
          </p:cNvSpPr>
          <p:nvPr>
            <p:ph type="ftr" sz="quarter" idx="11"/>
          </p:nvPr>
        </p:nvSpPr>
        <p:spPr>
          <a:xfrm>
            <a:off x="7179770" y="6475413"/>
            <a:ext cx="1364155" cy="184666"/>
          </a:xfrm>
        </p:spPr>
        <p:txBody>
          <a:bodyPr/>
          <a:lstStyle/>
          <a:p>
            <a:pPr>
              <a:defRPr/>
            </a:pPr>
            <a:r>
              <a:rPr lang="en-US" dirty="0">
                <a:ea typeface="+mn-ea"/>
              </a:rPr>
              <a:t>Laurent Cariou (Intel)</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10</a:t>
            </a:fld>
            <a:endParaRPr lang="en-US" altLang="en-US" dirty="0"/>
          </a:p>
        </p:txBody>
      </p:sp>
      <p:graphicFrame>
        <p:nvGraphicFramePr>
          <p:cNvPr id="7" name="Table 6"/>
          <p:cNvGraphicFramePr>
            <a:graphicFrameLocks noGrp="1"/>
          </p:cNvGraphicFramePr>
          <p:nvPr>
            <p:extLst>
              <p:ext uri="{D42A27DB-BD31-4B8C-83A1-F6EECF244321}">
                <p14:modId xmlns:p14="http://schemas.microsoft.com/office/powerpoint/2010/main" val="2174163709"/>
              </p:ext>
            </p:extLst>
          </p:nvPr>
        </p:nvGraphicFramePr>
        <p:xfrm>
          <a:off x="673100" y="2501265"/>
          <a:ext cx="7785101" cy="2878455"/>
        </p:xfrm>
        <a:graphic>
          <a:graphicData uri="http://schemas.openxmlformats.org/drawingml/2006/table">
            <a:tbl>
              <a:tblPr>
                <a:tableStyleId>{D27102A9-8310-4765-A935-A1911B00CA55}</a:tableStyleId>
              </a:tblPr>
              <a:tblGrid>
                <a:gridCol w="13081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066801">
                  <a:extLst>
                    <a:ext uri="{9D8B030D-6E8A-4147-A177-3AD203B41FA5}">
                      <a16:colId xmlns:a16="http://schemas.microsoft.com/office/drawing/2014/main" val="20003"/>
                    </a:ext>
                  </a:extLst>
                </a:gridCol>
              </a:tblGrid>
              <a:tr h="190500">
                <a:tc>
                  <a:txBody>
                    <a:bodyPr/>
                    <a:lstStyle/>
                    <a:p>
                      <a:pPr algn="ctr" fontAlgn="b"/>
                      <a:r>
                        <a:rPr lang="en-US" sz="1400" u="none" strike="noStrike" dirty="0">
                          <a:effectLst/>
                          <a:latin typeface="Arial" panose="020B0604020202020204" pitchFamily="34" charset="0"/>
                          <a:cs typeface="Arial" panose="020B0604020202020204" pitchFamily="34" charset="0"/>
                        </a:rPr>
                        <a:t>DCN</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400" u="none" strike="noStrike" dirty="0">
                          <a:effectLst/>
                          <a:latin typeface="Arial" panose="020B0604020202020204" pitchFamily="34" charset="0"/>
                          <a:cs typeface="Arial" panose="020B0604020202020204" pitchFamily="34" charset="0"/>
                        </a:rPr>
                        <a:t>Title</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400" u="none" strike="noStrike" dirty="0">
                          <a:effectLst/>
                          <a:latin typeface="Arial" panose="020B0604020202020204" pitchFamily="34" charset="0"/>
                          <a:cs typeface="Arial" panose="020B0604020202020204" pitchFamily="34" charset="0"/>
                        </a:rPr>
                        <a:t>Author</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400" u="none" strike="noStrike" dirty="0">
                          <a:effectLst/>
                          <a:latin typeface="Arial" panose="020B0604020202020204" pitchFamily="34" charset="0"/>
                          <a:cs typeface="Arial" panose="020B0604020202020204" pitchFamily="34" charset="0"/>
                        </a:rPr>
                        <a:t>Presentation Order</a:t>
                      </a:r>
                      <a:endParaRPr lang="en-US" sz="14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val="10000"/>
                  </a:ext>
                </a:extLst>
              </a:tr>
              <a:tr h="190500">
                <a:tc>
                  <a:txBody>
                    <a:bodyPr/>
                    <a:lstStyle/>
                    <a:p>
                      <a:pPr algn="ctr" fontAlgn="b"/>
                      <a:r>
                        <a:rPr lang="en-US" sz="1400" u="none" strike="noStrike" dirty="0">
                          <a:effectLst/>
                          <a:latin typeface="Arial" panose="020B0604020202020204" pitchFamily="34" charset="0"/>
                          <a:cs typeface="Arial" panose="020B0604020202020204" pitchFamily="34" charset="0"/>
                        </a:rPr>
                        <a:t>11-16/1063</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l" fontAlgn="b"/>
                      <a:r>
                        <a:rPr lang="en-US" sz="1400" u="none" strike="noStrike" dirty="0">
                          <a:effectLst/>
                          <a:latin typeface="Arial" panose="020B0604020202020204" pitchFamily="34" charset="0"/>
                          <a:cs typeface="Arial" panose="020B0604020202020204" pitchFamily="34" charset="0"/>
                        </a:rPr>
                        <a:t>Unified SR text DSC, ATPC, inter-BSS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Graham Smith</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5</a:t>
                      </a:r>
                    </a:p>
                  </a:txBody>
                  <a:tcPr marL="9525" marR="9525" marT="9525" marB="0" anchor="ctr">
                    <a:solidFill>
                      <a:schemeClr val="bg1">
                        <a:lumMod val="85000"/>
                      </a:schemeClr>
                    </a:solidFill>
                  </a:tcPr>
                </a:tc>
                <a:extLst>
                  <a:ext uri="{0D108BD9-81ED-4DB2-BD59-A6C34878D82A}">
                    <a16:rowId xmlns:a16="http://schemas.microsoft.com/office/drawing/2014/main" val="10001"/>
                  </a:ext>
                </a:extLst>
              </a:tr>
              <a:tr h="190500">
                <a:tc>
                  <a:txBody>
                    <a:bodyPr/>
                    <a:lstStyle/>
                    <a:p>
                      <a:pPr algn="ctr" fontAlgn="b"/>
                      <a:r>
                        <a:rPr lang="en-US" sz="1400" u="none" strike="noStrike" dirty="0">
                          <a:effectLst/>
                          <a:latin typeface="Arial" panose="020B0604020202020204" pitchFamily="34" charset="0"/>
                          <a:cs typeface="Arial" panose="020B0604020202020204" pitchFamily="34" charset="0"/>
                        </a:rPr>
                        <a:t>11-16/1476</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US" sz="1400" u="none" strike="noStrike" dirty="0">
                          <a:effectLst/>
                          <a:latin typeface="Arial" panose="020B0604020202020204" pitchFamily="34" charset="0"/>
                          <a:cs typeface="Arial" panose="020B0604020202020204" pitchFamily="34" charset="0"/>
                        </a:rPr>
                        <a:t>CR-for section-25-9-spatial-reuse-operation-for-HE-PPDU</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a:effectLst/>
                          <a:latin typeface="Arial" panose="020B0604020202020204" pitchFamily="34" charset="0"/>
                          <a:cs typeface="Arial" panose="020B0604020202020204" pitchFamily="34" charset="0"/>
                        </a:rPr>
                        <a:t>Matthew Fischer</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7</a:t>
                      </a:r>
                    </a:p>
                  </a:txBody>
                  <a:tcPr marL="9525" marR="9525" marT="9525" marB="0" anchor="ctr"/>
                </a:tc>
                <a:extLst>
                  <a:ext uri="{0D108BD9-81ED-4DB2-BD59-A6C34878D82A}">
                    <a16:rowId xmlns:a16="http://schemas.microsoft.com/office/drawing/2014/main" val="10002"/>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11-17/0075</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t"/>
                      <a:r>
                        <a:rPr lang="en-US" sz="1400" u="none" strike="noStrike" dirty="0">
                          <a:effectLst/>
                          <a:latin typeface="Arial" panose="020B0604020202020204" pitchFamily="34" charset="0"/>
                          <a:cs typeface="Arial" panose="020B0604020202020204" pitchFamily="34" charset="0"/>
                        </a:rPr>
                        <a:t>SRP-based SR Summary and Update</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t"/>
                      <a:r>
                        <a:rPr lang="en-US" sz="1400" u="none" strike="noStrike" dirty="0">
                          <a:effectLst/>
                          <a:latin typeface="Arial" panose="020B0604020202020204" pitchFamily="34" charset="0"/>
                          <a:cs typeface="Arial" panose="020B0604020202020204" pitchFamily="34" charset="0"/>
                        </a:rPr>
                        <a:t>Matthew Fischer</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6</a:t>
                      </a:r>
                    </a:p>
                  </a:txBody>
                  <a:tcPr marL="9525" marR="9525" marT="9525" marB="0" anchor="ctr"/>
                </a:tc>
                <a:extLst>
                  <a:ext uri="{0D108BD9-81ED-4DB2-BD59-A6C34878D82A}">
                    <a16:rowId xmlns:a16="http://schemas.microsoft.com/office/drawing/2014/main" val="10003"/>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11-17/0163</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l" fontAlgn="t"/>
                      <a:r>
                        <a:rPr lang="en-US" sz="1400" u="none" strike="noStrike" dirty="0">
                          <a:effectLst/>
                          <a:latin typeface="Arial" panose="020B0604020202020204" pitchFamily="34" charset="0"/>
                          <a:cs typeface="Arial" panose="020B0604020202020204" pitchFamily="34" charset="0"/>
                        </a:rPr>
                        <a:t>DSC as OBSS_PD</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t"/>
                      <a:r>
                        <a:rPr lang="en-US" sz="1400" u="none" strike="noStrike" dirty="0">
                          <a:effectLst/>
                          <a:latin typeface="Arial" panose="020B0604020202020204" pitchFamily="34" charset="0"/>
                          <a:cs typeface="Arial" panose="020B0604020202020204" pitchFamily="34" charset="0"/>
                        </a:rPr>
                        <a:t>Graham Smith</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4</a:t>
                      </a:r>
                    </a:p>
                  </a:txBody>
                  <a:tcPr marL="9525" marR="9525" marT="9525" marB="0" anchor="ctr">
                    <a:solidFill>
                      <a:schemeClr val="bg1">
                        <a:lumMod val="85000"/>
                      </a:schemeClr>
                    </a:solidFill>
                  </a:tcPr>
                </a:tc>
                <a:extLst>
                  <a:ext uri="{0D108BD9-81ED-4DB2-BD59-A6C34878D82A}">
                    <a16:rowId xmlns:a16="http://schemas.microsoft.com/office/drawing/2014/main" val="10004"/>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11-17/0267</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l" fontAlgn="t"/>
                      <a:r>
                        <a:rPr lang="en-US" sz="1400" u="none" strike="noStrike" dirty="0">
                          <a:effectLst/>
                          <a:latin typeface="Arial" panose="020B0604020202020204" pitchFamily="34" charset="0"/>
                          <a:cs typeface="Arial" panose="020B0604020202020204" pitchFamily="34" charset="0"/>
                        </a:rPr>
                        <a:t>CR for 25.9.2.2 OBSS_PD Spatial reuse</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t"/>
                      <a:r>
                        <a:rPr lang="en-US" sz="1400" u="none" strike="noStrike" dirty="0">
                          <a:effectLst/>
                          <a:latin typeface="Arial" panose="020B0604020202020204" pitchFamily="34" charset="0"/>
                          <a:cs typeface="Arial" panose="020B0604020202020204" pitchFamily="34" charset="0"/>
                        </a:rPr>
                        <a:t>Laurent Cariou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2</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0005"/>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11-17/0455</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l" fontAlgn="t"/>
                      <a:r>
                        <a:rPr lang="en-US" sz="1400" u="none" strike="noStrike" dirty="0">
                          <a:effectLst/>
                          <a:latin typeface="Arial" panose="020B0604020202020204" pitchFamily="34" charset="0"/>
                          <a:cs typeface="Arial" panose="020B0604020202020204" pitchFamily="34" charset="0"/>
                        </a:rPr>
                        <a:t>Some clarifications on current SR spec text</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t"/>
                      <a:r>
                        <a:rPr lang="en-US" sz="1400" u="none" strike="noStrike" dirty="0">
                          <a:effectLst/>
                          <a:latin typeface="Arial" panose="020B0604020202020204" pitchFamily="34" charset="0"/>
                          <a:cs typeface="Arial" panose="020B0604020202020204" pitchFamily="34" charset="0"/>
                        </a:rPr>
                        <a:t>Laurent Cariou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b="0" i="0" u="none" strike="noStrike" dirty="0">
                          <a:solidFill>
                            <a:srgbClr val="000000"/>
                          </a:solidFill>
                          <a:effectLst/>
                          <a:latin typeface="Arial" panose="020B0604020202020204" pitchFamily="34" charset="0"/>
                          <a:cs typeface="Arial" panose="020B0604020202020204" pitchFamily="34" charset="0"/>
                        </a:rPr>
                        <a:t>3</a:t>
                      </a:r>
                    </a:p>
                  </a:txBody>
                  <a:tcPr marL="9525" marR="9525" marT="9525" marB="0" anchor="ctr">
                    <a:solidFill>
                      <a:schemeClr val="bg1">
                        <a:lumMod val="85000"/>
                      </a:schemeClr>
                    </a:solidFill>
                  </a:tcPr>
                </a:tc>
                <a:extLst>
                  <a:ext uri="{0D108BD9-81ED-4DB2-BD59-A6C34878D82A}">
                    <a16:rowId xmlns:a16="http://schemas.microsoft.com/office/drawing/2014/main" val="10006"/>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11-17/0383</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US" sz="1400" u="none" strike="noStrike" dirty="0">
                          <a:effectLst/>
                          <a:latin typeface="Arial" panose="020B0604020202020204" pitchFamily="34" charset="0"/>
                          <a:cs typeface="Arial" panose="020B0604020202020204" pitchFamily="34" charset="0"/>
                        </a:rPr>
                        <a:t>Spatial Reuse Group Challenges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a:effectLst/>
                          <a:latin typeface="Arial" panose="020B0604020202020204" pitchFamily="34" charset="0"/>
                          <a:cs typeface="Arial" panose="020B0604020202020204" pitchFamily="34" charset="0"/>
                        </a:rPr>
                        <a:t>Reza </a:t>
                      </a:r>
                      <a:r>
                        <a:rPr lang="en-US" sz="1400" u="none" strike="noStrike" dirty="0" err="1">
                          <a:effectLst/>
                          <a:latin typeface="Arial" panose="020B0604020202020204" pitchFamily="34" charset="0"/>
                          <a:cs typeface="Arial" panose="020B0604020202020204" pitchFamily="34" charset="0"/>
                        </a:rPr>
                        <a:t>Hedayat</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a:effectLst/>
                          <a:latin typeface="Arial" panose="020B0604020202020204" pitchFamily="34" charset="0"/>
                          <a:cs typeface="Arial" panose="020B0604020202020204" pitchFamily="34" charset="0"/>
                        </a:rPr>
                        <a:t>8</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11-17/0452</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US" sz="1400" u="none" strike="noStrike" dirty="0">
                          <a:effectLst/>
                          <a:latin typeface="Arial" panose="020B0604020202020204" pitchFamily="34" charset="0"/>
                          <a:cs typeface="Arial" panose="020B0604020202020204" pitchFamily="34" charset="0"/>
                        </a:rPr>
                        <a:t>LB225, CR for CID3222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a:effectLst/>
                          <a:latin typeface="Arial" panose="020B0604020202020204" pitchFamily="34" charset="0"/>
                          <a:cs typeface="Arial" panose="020B0604020202020204" pitchFamily="34" charset="0"/>
                        </a:rPr>
                        <a:t>Reza </a:t>
                      </a:r>
                      <a:r>
                        <a:rPr lang="en-US" sz="1400" u="none" strike="noStrike" dirty="0" err="1">
                          <a:effectLst/>
                          <a:latin typeface="Arial" panose="020B0604020202020204" pitchFamily="34" charset="0"/>
                          <a:cs typeface="Arial" panose="020B0604020202020204" pitchFamily="34" charset="0"/>
                        </a:rPr>
                        <a:t>Hedayat</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a:effectLst/>
                          <a:latin typeface="Arial" panose="020B0604020202020204" pitchFamily="34" charset="0"/>
                          <a:cs typeface="Arial" panose="020B0604020202020204" pitchFamily="34" charset="0"/>
                        </a:rPr>
                        <a:t>9</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11-17/0458</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l" fontAlgn="b"/>
                      <a:r>
                        <a:rPr lang="en-US" sz="1400" u="none" strike="noStrike" dirty="0">
                          <a:effectLst/>
                          <a:latin typeface="Arial" panose="020B0604020202020204" pitchFamily="34" charset="0"/>
                          <a:cs typeface="Arial" panose="020B0604020202020204" pitchFamily="34" charset="0"/>
                        </a:rPr>
                        <a:t>OBSS PD Threshold problems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Sean Coffey</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tc>
                  <a:txBody>
                    <a:bodyPr/>
                    <a:lstStyle/>
                    <a:p>
                      <a:pPr algn="ctr" fontAlgn="b"/>
                      <a:r>
                        <a:rPr lang="en-US" sz="1400" u="none" strike="noStrike" dirty="0">
                          <a:effectLst/>
                          <a:latin typeface="Arial" panose="020B0604020202020204" pitchFamily="34" charset="0"/>
                          <a:cs typeface="Arial" panose="020B0604020202020204" pitchFamily="34" charset="0"/>
                        </a:rPr>
                        <a:t>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0009"/>
                  </a:ext>
                </a:extLst>
              </a:tr>
              <a:tr h="190500">
                <a:tc>
                  <a:txBody>
                    <a:bodyPr/>
                    <a:lstStyle/>
                    <a:p>
                      <a:pPr algn="ctr" fontAlgn="t"/>
                      <a:r>
                        <a:rPr lang="en-US" sz="1400" u="none" strike="noStrike" dirty="0">
                          <a:effectLst/>
                          <a:latin typeface="Arial" panose="020B0604020202020204" pitchFamily="34" charset="0"/>
                          <a:cs typeface="Arial" panose="020B0604020202020204" pitchFamily="34" charset="0"/>
                        </a:rPr>
                        <a:t>11-17/0459</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l" fontAlgn="b"/>
                      <a:r>
                        <a:rPr lang="en-US" sz="1400" u="none" strike="noStrike" dirty="0">
                          <a:effectLst/>
                          <a:latin typeface="Arial" panose="020B0604020202020204" pitchFamily="34" charset="0"/>
                          <a:cs typeface="Arial" panose="020B0604020202020204" pitchFamily="34" charset="0"/>
                        </a:rPr>
                        <a:t>comment resolution for CID 7172 &amp; 7173</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err="1">
                          <a:effectLst/>
                          <a:latin typeface="Arial" panose="020B0604020202020204" pitchFamily="34" charset="0"/>
                          <a:cs typeface="Arial" panose="020B0604020202020204" pitchFamily="34" charset="0"/>
                        </a:rPr>
                        <a:t>Kaiying</a:t>
                      </a:r>
                      <a:r>
                        <a:rPr lang="en-US" sz="1400" u="none" strike="noStrike" dirty="0">
                          <a:effectLst/>
                          <a:latin typeface="Arial" panose="020B0604020202020204" pitchFamily="34" charset="0"/>
                          <a:cs typeface="Arial" panose="020B0604020202020204" pitchFamily="34" charset="0"/>
                        </a:rPr>
                        <a:t> </a:t>
                      </a:r>
                      <a:r>
                        <a:rPr lang="en-US" sz="1400" u="none" strike="noStrike" dirty="0" err="1">
                          <a:effectLst/>
                          <a:latin typeface="Arial" panose="020B0604020202020204" pitchFamily="34" charset="0"/>
                          <a:cs typeface="Arial" panose="020B0604020202020204" pitchFamily="34" charset="0"/>
                        </a:rPr>
                        <a:t>Lv</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1400" u="none" strike="noStrike" dirty="0">
                          <a:effectLst/>
                          <a:latin typeface="Arial" panose="020B0604020202020204" pitchFamily="34" charset="0"/>
                          <a:cs typeface="Arial" panose="020B0604020202020204" pitchFamily="34" charset="0"/>
                        </a:rPr>
                        <a:t>10</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8834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25605"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25605"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extLst>
      <p:ext uri="{BB962C8B-B14F-4D97-AF65-F5344CB8AC3E}">
        <p14:creationId xmlns:p14="http://schemas.microsoft.com/office/powerpoint/2010/main" val="4054111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600" dirty="0"/>
              <a:t>Do you agree to modify the OBSS_PD mechanism to allow for victim APs to disable use by other devices of non-SRG OBSS_PD for the frame in progress, according to the approach described on slide 18 of document 11-17/458r1?</a:t>
            </a:r>
          </a:p>
          <a:p>
            <a:endParaRPr lang="en-US" sz="2600" dirty="0"/>
          </a:p>
          <a:p>
            <a:r>
              <a:rPr lang="en-US" sz="2600" dirty="0"/>
              <a:t>Abstain: 43</a:t>
            </a:r>
          </a:p>
          <a:p>
            <a:r>
              <a:rPr lang="en-US" sz="2600" dirty="0"/>
              <a:t>Yes: 20</a:t>
            </a:r>
          </a:p>
          <a:p>
            <a:r>
              <a:rPr lang="en-US" sz="2600" dirty="0"/>
              <a:t>No: 9</a:t>
            </a:r>
          </a:p>
        </p:txBody>
      </p:sp>
      <p:sp>
        <p:nvSpPr>
          <p:cNvPr id="3" name="Date Placeholder 2"/>
          <p:cNvSpPr>
            <a:spLocks noGrp="1"/>
          </p:cNvSpPr>
          <p:nvPr>
            <p:ph type="dt" sz="half" idx="10"/>
          </p:nvPr>
        </p:nvSpPr>
        <p:spPr>
          <a:xfrm>
            <a:off x="696913" y="332601"/>
            <a:ext cx="1239763" cy="276999"/>
          </a:xfrm>
        </p:spPr>
        <p:txBody>
          <a:bodyPr/>
          <a:lstStyle/>
          <a:p>
            <a:pPr>
              <a:defRPr/>
            </a:pPr>
            <a:r>
              <a:rPr lang="de-DE"/>
              <a:t>March 2017</a:t>
            </a:r>
            <a:endParaRPr lang="en-US" dirty="0"/>
          </a:p>
        </p:txBody>
      </p:sp>
      <p:sp>
        <p:nvSpPr>
          <p:cNvPr id="4" name="Slide Number Placeholder 3"/>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a:t>Straw Poll A20170314001</a:t>
            </a:r>
            <a:br>
              <a:rPr lang="en-US" dirty="0"/>
            </a:br>
            <a:endParaRPr lang="en-US" sz="2000" dirty="0"/>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A20170314002</a:t>
            </a:r>
          </a:p>
        </p:txBody>
      </p:sp>
      <p:sp>
        <p:nvSpPr>
          <p:cNvPr id="3" name="Content Placeholder 2"/>
          <p:cNvSpPr>
            <a:spLocks noGrp="1"/>
          </p:cNvSpPr>
          <p:nvPr>
            <p:ph idx="1"/>
          </p:nvPr>
        </p:nvSpPr>
        <p:spPr/>
        <p:txBody>
          <a:bodyPr/>
          <a:lstStyle/>
          <a:p>
            <a:r>
              <a:rPr lang="en-US" dirty="0"/>
              <a:t>Do you agree that</a:t>
            </a:r>
          </a:p>
          <a:p>
            <a:pPr lvl="2"/>
            <a:r>
              <a:rPr lang="en-US" dirty="0"/>
              <a:t>A) DSC procedures may be used to set the OBSS_PD, NON SRG PD, and SRG PD?</a:t>
            </a:r>
          </a:p>
          <a:p>
            <a:pPr lvl="1"/>
            <a:r>
              <a:rPr lang="en-US" dirty="0"/>
              <a:t>AND</a:t>
            </a:r>
          </a:p>
          <a:p>
            <a:pPr lvl="2"/>
            <a:r>
              <a:rPr lang="en-US" dirty="0"/>
              <a:t>B) DSC procedures shall only be used by an HE STA to set OBSS_PD, NON SRG PD, and SRG PD levels, but an HE STA may set PD levels using non-DSC procedures</a:t>
            </a:r>
          </a:p>
          <a:p>
            <a:r>
              <a:rPr lang="en-US" dirty="0"/>
              <a:t>Abstain: 22</a:t>
            </a:r>
          </a:p>
          <a:p>
            <a:r>
              <a:rPr lang="en-US" dirty="0"/>
              <a:t>Yes: 16</a:t>
            </a:r>
          </a:p>
          <a:p>
            <a:r>
              <a:rPr lang="en-US"/>
              <a:t>No: 20</a:t>
            </a:r>
            <a:endParaRPr lang="en-US" dirty="0"/>
          </a:p>
        </p:txBody>
      </p:sp>
      <p:sp>
        <p:nvSpPr>
          <p:cNvPr id="4" name="Date Placeholder 3"/>
          <p:cNvSpPr>
            <a:spLocks noGrp="1"/>
          </p:cNvSpPr>
          <p:nvPr>
            <p:ph type="dt" sz="half" idx="10"/>
          </p:nvPr>
        </p:nvSpPr>
        <p:spPr/>
        <p:txBody>
          <a:bodyPr/>
          <a:lstStyle/>
          <a:p>
            <a:pPr>
              <a:defRPr/>
            </a:pPr>
            <a:r>
              <a:rPr lang="de-DE"/>
              <a:t>March 2017</a:t>
            </a:r>
            <a:endParaRPr lang="en-US" dirty="0"/>
          </a:p>
        </p:txBody>
      </p:sp>
      <p:sp>
        <p:nvSpPr>
          <p:cNvPr id="5" name="Footer Placeholder 4"/>
          <p:cNvSpPr>
            <a:spLocks noGrp="1"/>
          </p:cNvSpPr>
          <p:nvPr>
            <p:ph type="ftr" sz="quarter" idx="11"/>
          </p:nvPr>
        </p:nvSpPr>
        <p:spPr/>
        <p:txBody>
          <a:bodyPr/>
          <a:lstStyle/>
          <a:p>
            <a:pPr>
              <a:defRPr/>
            </a:pPr>
            <a:r>
              <a:rPr lang="en-US"/>
              <a:t>Laurent Cariou (Intel)</a:t>
            </a:r>
            <a:endParaRPr lang="en-US" dirty="0"/>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14</a:t>
            </a:fld>
            <a:endParaRPr lang="en-US" altLang="en-US"/>
          </a:p>
        </p:txBody>
      </p:sp>
    </p:spTree>
    <p:extLst>
      <p:ext uri="{BB962C8B-B14F-4D97-AF65-F5344CB8AC3E}">
        <p14:creationId xmlns:p14="http://schemas.microsoft.com/office/powerpoint/2010/main" val="84947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9459"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a:t>Call 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a:t>Note ad hoc rules </a:t>
            </a:r>
          </a:p>
          <a:p>
            <a:pPr lvl="1"/>
            <a:r>
              <a:rPr lang="en-US" altLang="en-US" sz="1600" dirty="0"/>
              <a:t>Slides 13-14</a:t>
            </a:r>
          </a:p>
          <a:p>
            <a:r>
              <a:rPr lang="en-US" altLang="en-US" sz="1800" dirty="0"/>
              <a:t>Note total 1 MAC ad hoc sessions this week</a:t>
            </a:r>
          </a:p>
          <a:p>
            <a:pPr lvl="1"/>
            <a:r>
              <a:rPr lang="en-US" altLang="en-US" sz="1600" dirty="0"/>
              <a:t>Tuesday PM3</a:t>
            </a:r>
          </a:p>
          <a:p>
            <a:endParaRPr lang="en-US" altLang="en-US" sz="1400" dirty="0"/>
          </a:p>
          <a:p>
            <a:r>
              <a:rPr lang="en-CA" altLang="en-US" sz="1800" dirty="0"/>
              <a:t>Technical Presentations approved by 802.11ax chair for presentation this week, and related straw polls</a:t>
            </a:r>
          </a:p>
          <a:p>
            <a:r>
              <a:rPr lang="en-CA" altLang="en-US" sz="1800" dirty="0"/>
              <a:t>Any other technical presentations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2291" name="Footer Placeholder 2"/>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Register your attendance via </a:t>
            </a:r>
            <a:r>
              <a:rPr lang="en-US" altLang="en-US" sz="2000" dirty="0">
                <a:hlinkClick r:id="rId3"/>
              </a:rPr>
              <a:t>https://imat.ieee.org</a:t>
            </a:r>
            <a:r>
              <a:rPr lang="en-US" altLang="en-US" sz="2000" dirty="0"/>
              <a:t> while on a meeting SSID (e.g. </a:t>
            </a:r>
            <a:r>
              <a:rPr lang="en-US" altLang="en-US" sz="2000" dirty="0" err="1"/>
              <a:t>Verilan</a:t>
            </a:r>
            <a:r>
              <a:rPr lang="en-US" altLang="en-US" sz="2000" dirty="0"/>
              <a:t>-secure)</a:t>
            </a:r>
          </a:p>
          <a:p>
            <a:r>
              <a:rPr lang="en-US" altLang="en-US" sz="2000" dirty="0"/>
              <a:t>Make sure your badges are correct </a:t>
            </a:r>
          </a:p>
          <a:p>
            <a:r>
              <a:rPr lang="en-US" altLang="en-US" sz="2000" dirty="0"/>
              <a:t>If you plan to make a submission, be sure it does not contain company logos or advertising</a:t>
            </a:r>
          </a:p>
          <a:p>
            <a:r>
              <a:rPr lang="en-US" altLang="en-US" sz="2000" dirty="0"/>
              <a:t>Questions on Voting status, Ballot pool, Access to Reflector, Documentation,  Member</a:t>
            </a:r>
            <a:r>
              <a:rPr lang="en-US" altLang="ja-JP" sz="2000" dirty="0"/>
              <a:t>’s Area</a:t>
            </a:r>
          </a:p>
          <a:p>
            <a:pPr lvl="1"/>
            <a:r>
              <a:rPr lang="en-US" altLang="en-US" dirty="0"/>
              <a:t>Contact Jon Rosdahl –  </a:t>
            </a:r>
            <a:r>
              <a:rPr lang="en-US" altLang="en-US" dirty="0">
                <a:hlinkClick r:id="rId4"/>
              </a:rPr>
              <a:t>jrosdahl@ieee.org</a:t>
            </a:r>
            <a:endParaRPr lang="en-US" altLang="en-US" sz="1800" dirty="0"/>
          </a:p>
          <a:p>
            <a:pPr lvl="1"/>
            <a:endParaRPr lang="en-US" alt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3315" name="Footer Placeholder 4"/>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sz="2000" dirty="0"/>
              <a:t>See the following 5 slides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4339"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5363"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6387"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7411"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a:t>Either speak up now or</a:t>
            </a:r>
          </a:p>
          <a:p>
            <a:pPr lvl="1"/>
            <a:r>
              <a:rPr lang="en-US" altLang="en-US" sz="1600" dirty="0"/>
              <a:t>Provide the chair of this group with the identity of the holder(s) of any and all such claims as soon as possible or</a:t>
            </a:r>
          </a:p>
          <a:p>
            <a:pPr lvl="1"/>
            <a:r>
              <a:rPr lang="en-US" altLang="en-US" sz="1600" dirty="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a:t>March 2017</a:t>
            </a:r>
            <a:endParaRPr lang="en-US" altLang="en-US" sz="1800" dirty="0"/>
          </a:p>
        </p:txBody>
      </p:sp>
      <p:sp>
        <p:nvSpPr>
          <p:cNvPr id="18435" name="Footer Placeholder 3"/>
          <p:cNvSpPr>
            <a:spLocks noGrp="1"/>
          </p:cNvSpPr>
          <p:nvPr>
            <p:ph type="ftr" sz="quarter" idx="11"/>
          </p:nvPr>
        </p:nvSpPr>
        <p:spPr>
          <a:xfrm>
            <a:off x="7179770" y="6475413"/>
            <a:ext cx="13641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Laurent Cariou (Intel)</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1275</Words>
  <Application>Microsoft Office PowerPoint</Application>
  <PresentationFormat>On-screen Show (4:3)</PresentationFormat>
  <Paragraphs>235</Paragraphs>
  <Slides>14</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PGothic</vt:lpstr>
      <vt:lpstr>MS PGothic</vt:lpstr>
      <vt:lpstr>Arial</vt:lpstr>
      <vt:lpstr>Helvetica</vt:lpstr>
      <vt:lpstr>Monotype Sorts</vt:lpstr>
      <vt:lpstr>Times New Roman</vt:lpstr>
      <vt:lpstr>802-11-Submission</vt:lpstr>
      <vt:lpstr>TGax SR Ad-hoc  March 2017 Meeting Agenda</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Ad Hoc Groups Operation (1/2) Governing document is 15/075r0</vt:lpstr>
      <vt:lpstr>Ad Hoc Groups Operation (2/2) Governing document is 15/075r0</vt:lpstr>
      <vt:lpstr>Straw Poll A20170314001 </vt:lpstr>
      <vt:lpstr>Straw Poll A20170314002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Guido R. Hiertz</cp:lastModifiedBy>
  <cp:revision>1780</cp:revision>
  <cp:lastPrinted>1998-02-10T13:28:06Z</cp:lastPrinted>
  <dcterms:created xsi:type="dcterms:W3CDTF">2007-04-17T18:10:23Z</dcterms:created>
  <dcterms:modified xsi:type="dcterms:W3CDTF">2017-03-15T04:31:45Z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