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361" r:id="rId2"/>
    <p:sldId id="368" r:id="rId3"/>
    <p:sldId id="379" r:id="rId4"/>
    <p:sldId id="385" r:id="rId5"/>
    <p:sldId id="381" r:id="rId6"/>
    <p:sldId id="380" r:id="rId7"/>
    <p:sldId id="387" r:id="rId8"/>
    <p:sldId id="388" r:id="rId9"/>
    <p:sldId id="383" r:id="rId10"/>
  </p:sldIdLst>
  <p:sldSz cx="9144000" cy="6858000" type="screen4x3"/>
  <p:notesSz cx="6934200" cy="92805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 Stephens 6" initials="aps" lastIdx="6" clrIdx="0">
    <p:extLst/>
  </p:cmAuthor>
  <p:cmAuthor id="2" name="jsegev" initials="j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06" autoAdjust="0"/>
    <p:restoredTop sz="95405" autoAdjust="0"/>
  </p:normalViewPr>
  <p:slideViewPr>
    <p:cSldViewPr>
      <p:cViewPr varScale="1">
        <p:scale>
          <a:sx n="79" d="100"/>
          <a:sy n="79" d="100"/>
        </p:scale>
        <p:origin x="542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2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-3780" y="-114"/>
      </p:cViewPr>
      <p:guideLst>
        <p:guide orient="horz" pos="2923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03800" y="8982075"/>
            <a:ext cx="13144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05325" y="8985250"/>
            <a:ext cx="177641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7262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1622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62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Slide </a:t>
            </a:r>
            <a:fld id="{4BB4356B-64A4-49A3-9180-D4060259403F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6510484" y="6428194"/>
            <a:ext cx="25238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 smtClean="0"/>
              <a:t>Yuval Amizur, et al, Intel Corporation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6510484" y="6428194"/>
            <a:ext cx="25238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 smtClean="0"/>
              <a:t>Yuval Amizur, 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3890424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Ganesh Venkatesan, et al, Intel Corporation </a:t>
            </a:r>
            <a:endParaRPr lang="en-GB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6AE19327-4C68-46D6-BDB6-D6C46F595B1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138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Ganesh Venkatesan, et al, Intel Corporation </a:t>
            </a:r>
            <a:endParaRPr lang="en-GB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98770FBA-13FD-45A2-B02A-86C02E5AF2C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95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A1594516-5E1A-4508-A168-C8B6B68557E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6228184" y="6428194"/>
            <a:ext cx="25238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 smtClean="0"/>
              <a:t>Yuval Amizur, et al, Intel Corporation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7596336" y="6417488"/>
            <a:ext cx="125707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 smtClean="0"/>
              <a:t>Intel</a:t>
            </a:r>
            <a:r>
              <a:rPr lang="en-GB" baseline="0" dirty="0" smtClean="0"/>
              <a:t> and Marvell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577616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349413" y="6475413"/>
            <a:ext cx="2194512" cy="184666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nb-NO" smtClean="0"/>
              <a:t>Ganesh Venkatesan, et al, Intel Corporation </a:t>
            </a:r>
            <a:endParaRPr lang="en-GB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395536" y="260648"/>
            <a:ext cx="1152128" cy="276999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smtClean="0"/>
              <a:t>Mar.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6571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04758" y="6475413"/>
            <a:ext cx="233916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Ganesh Venkatesan, et al, Intel Corporation </a:t>
            </a: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655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04758" y="6475413"/>
            <a:ext cx="233916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Ganesh Venkatesan, et al, Intel Corporation </a:t>
            </a:r>
            <a:endParaRPr lang="en-GB" dirty="0" smtClean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0D9E2F85-1C86-4BD5-B173-39EEDF247EA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2350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Ganesh Venkatesan, et al, Intel Corporation </a:t>
            </a:r>
            <a:endParaRPr lang="en-GB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F122555B-E558-466E-8574-043BF9D9A5F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028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Ganesh Venkatesan, et al, Intel Corporation </a:t>
            </a:r>
            <a:endParaRPr lang="en-GB" dirty="0" smtClean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35C880F8-9C7D-4760-B738-53F7D567743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801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Ganesh Venkatesan, et al, Intel Corporation </a:t>
            </a: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5AC5C183-5979-48EE-9F16-AA28435B14D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575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Ganesh Venkatesan, et al, Intel Corporation </a:t>
            </a: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F6356C7F-401A-452F-A03B-44C52A153C7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104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87886" y="6475413"/>
            <a:ext cx="215603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fr-FR" altLang="zh-CN" smtClean="0"/>
              <a:t>Ganesh Venkatesan, et al, Intel Corporation </a:t>
            </a:r>
            <a:endParaRPr lang="en-GB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004048" y="271681"/>
            <a:ext cx="352839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4763" lvl="4" algn="r"/>
            <a:r>
              <a:rPr lang="en-US" sz="1800" b="1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Doc.:</a:t>
            </a:r>
            <a:r>
              <a:rPr lang="en-US" sz="1800" b="1" i="0" kern="1200" baseline="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IEEE 802.</a:t>
            </a:r>
            <a:r>
              <a:rPr lang="en-US" sz="1800" b="1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11-17-0481-0</a:t>
            </a:r>
            <a:r>
              <a:rPr lang="en-US" altLang="zh-CN" sz="1800" b="1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0</a:t>
            </a:r>
            <a:r>
              <a:rPr lang="en-US" sz="1800" b="1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-00az</a:t>
            </a:r>
            <a:endParaRPr lang="en-US" sz="2000" b="1" dirty="0" smtClean="0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395536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dirty="0" smtClean="0"/>
              <a:t>Submission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395536" y="260648"/>
            <a:ext cx="1368152" cy="276999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smtClean="0"/>
              <a:t>Mar.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0119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US" dirty="0" smtClean="0"/>
              <a:t>NDP-Based Measurement Protocol</a:t>
            </a:r>
            <a:endParaRPr lang="en-GB" dirty="0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2016-03-14</a:t>
            </a:r>
          </a:p>
        </p:txBody>
      </p:sp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471516" y="6475413"/>
            <a:ext cx="10724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smtClean="0"/>
              <a:t>Ganesh Venkatesan, et al, Intel Corporation </a:t>
            </a:r>
            <a:endParaRPr lang="en-GB" dirty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395536" y="260648"/>
            <a:ext cx="1368152" cy="276999"/>
          </a:xfrm>
        </p:spPr>
        <p:txBody>
          <a:bodyPr/>
          <a:lstStyle/>
          <a:p>
            <a:r>
              <a:rPr lang="en-US" smtClean="0"/>
              <a:t>Mar. 2017</a:t>
            </a:r>
            <a:endParaRPr lang="en-CA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7656066"/>
              </p:ext>
            </p:extLst>
          </p:nvPr>
        </p:nvGraphicFramePr>
        <p:xfrm>
          <a:off x="654050" y="2854325"/>
          <a:ext cx="7339013" cy="334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8" name="Document" r:id="rId4" imgW="9104721" imgH="4156823" progId="Word.Document.8">
                  <p:embed/>
                </p:oleObj>
              </mc:Choice>
              <mc:Fallback>
                <p:oleObj name="Document" r:id="rId4" imgW="9104721" imgH="415682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050" y="2854325"/>
                        <a:ext cx="7339013" cy="3341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198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Drawing from submission 17/0050r2, propose a NDP-based sounding sequence for the SU measurement protocol in 802.11az</a:t>
            </a:r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Ganesh Venkatesan, et al, Intel Corporation 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395536" y="260648"/>
            <a:ext cx="1368152" cy="276999"/>
          </a:xfrm>
        </p:spPr>
        <p:txBody>
          <a:bodyPr/>
          <a:lstStyle/>
          <a:p>
            <a:r>
              <a:rPr lang="en-US" smtClean="0"/>
              <a:t>Mar.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6033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0" dirty="0" smtClean="0"/>
              <a:t>Reuse 11ac PHY architecture for simplicity </a:t>
            </a:r>
          </a:p>
          <a:p>
            <a:pPr algn="just"/>
            <a:r>
              <a:rPr lang="en-US" b="0" dirty="0" smtClean="0"/>
              <a:t>Support SU operation for improving efficiency</a:t>
            </a:r>
          </a:p>
          <a:p>
            <a:pPr lvl="1" algn="just"/>
            <a:r>
              <a:rPr lang="en-US" dirty="0" smtClean="0"/>
              <a:t>Where MU Operation is possible/preferred the protocol outlined in the submission 17/0050r2 will be used</a:t>
            </a:r>
            <a:endParaRPr lang="en-US" b="0" dirty="0" smtClean="0"/>
          </a:p>
          <a:p>
            <a:pPr algn="just"/>
            <a:r>
              <a:rPr lang="en-US" b="0" dirty="0" smtClean="0"/>
              <a:t>Support MIMO and full bandwidth for enhanced accuracy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Ganesh Venkatesan, et al, Intel Corporation 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395536" y="260648"/>
            <a:ext cx="1368152" cy="276999"/>
          </a:xfrm>
        </p:spPr>
        <p:txBody>
          <a:bodyPr/>
          <a:lstStyle/>
          <a:p>
            <a:r>
              <a:rPr lang="en-US" dirty="0" smtClean="0"/>
              <a:t>Mar.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511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r>
              <a:rPr lang="en-US" b="0" dirty="0" smtClean="0"/>
              <a:t>Measurement protocol includes two phases</a:t>
            </a:r>
          </a:p>
          <a:p>
            <a:pPr lvl="1"/>
            <a:r>
              <a:rPr lang="en-US" dirty="0" smtClean="0"/>
              <a:t>Channel sounding phase</a:t>
            </a:r>
          </a:p>
          <a:p>
            <a:pPr lvl="1"/>
            <a:r>
              <a:rPr lang="en-US" dirty="0" smtClean="0"/>
              <a:t>Measurements feedback phase</a:t>
            </a:r>
          </a:p>
          <a:p>
            <a:pPr lvl="1"/>
            <a:r>
              <a:rPr lang="en-US" dirty="0" smtClean="0"/>
              <a:t>These two phases can be within the same or different </a:t>
            </a:r>
            <a:r>
              <a:rPr lang="en-US" dirty="0" err="1" smtClean="0"/>
              <a:t>TxOPs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395536" y="260648"/>
            <a:ext cx="1368152" cy="276999"/>
          </a:xfrm>
        </p:spPr>
        <p:txBody>
          <a:bodyPr/>
          <a:lstStyle/>
          <a:p>
            <a:r>
              <a:rPr lang="en-US" dirty="0" smtClean="0"/>
              <a:t>Mar.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797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85800"/>
            <a:ext cx="7772400" cy="1066800"/>
          </a:xfrm>
        </p:spPr>
        <p:txBody>
          <a:bodyPr/>
          <a:lstStyle/>
          <a:p>
            <a:r>
              <a:rPr lang="en-US" dirty="0" smtClean="0"/>
              <a:t>Sounding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94891"/>
            <a:ext cx="7772400" cy="2570213"/>
          </a:xfrm>
        </p:spPr>
        <p:txBody>
          <a:bodyPr/>
          <a:lstStyle/>
          <a:p>
            <a:r>
              <a:rPr lang="en-US" b="0" dirty="0" smtClean="0"/>
              <a:t>Similar to the NDP Sounding protocol described in Cl. 10.34.5 of IEEE 802.11-2016</a:t>
            </a:r>
          </a:p>
          <a:p>
            <a:pPr lvl="1"/>
            <a:r>
              <a:rPr lang="en-US" sz="1600" dirty="0"/>
              <a:t>NDP Announce (.11az) is the VHT NDPA modified for use in .11az (modification details TBD)</a:t>
            </a:r>
          </a:p>
          <a:p>
            <a:pPr lvl="1"/>
            <a:r>
              <a:rPr lang="en-US" sz="1600" dirty="0"/>
              <a:t>NDP (.11az) is the VHT NDP modified for use in .11az (modification details TBD)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The timeline for the responder to respond with a Measurement Feedback frame is </a:t>
            </a:r>
            <a:r>
              <a:rPr lang="en-US" sz="1600" dirty="0" smtClean="0">
                <a:solidFill>
                  <a:srgbClr val="FF0000"/>
                </a:solidFill>
              </a:rPr>
              <a:t>TBD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US" sz="1600" dirty="0"/>
              <a:t>The contents of the Measurement Feedback frame is TBD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Ganesh Venkatesan, et al, Intel Corporation 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>
          <a:xfrm>
            <a:off x="395536" y="260648"/>
            <a:ext cx="1368152" cy="276999"/>
          </a:xfrm>
        </p:spPr>
        <p:txBody>
          <a:bodyPr/>
          <a:lstStyle/>
          <a:p>
            <a:r>
              <a:rPr lang="en-US" dirty="0" smtClean="0"/>
              <a:t>Mar. 2017</a:t>
            </a:r>
            <a:endParaRPr lang="en-CA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344" y="4437113"/>
            <a:ext cx="7181056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88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NDP-based measurement sequence is proposed as a SU range measurement protocol</a:t>
            </a:r>
          </a:p>
          <a:p>
            <a:r>
              <a:rPr lang="en-US" b="0" dirty="0" smtClean="0"/>
              <a:t>Measurement protocol is similar to the VHT Sounding Protocol described in IEEE 802.11-2016 Cl. 10.34.5</a:t>
            </a:r>
          </a:p>
          <a:p>
            <a:r>
              <a:rPr lang="en-US" b="0" dirty="0" smtClean="0"/>
              <a:t>MIMO and full bandwidth measurement are supported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Ganesh Venkatesan, et al, Intel Corporation 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395536" y="260648"/>
            <a:ext cx="1224136" cy="276999"/>
          </a:xfrm>
        </p:spPr>
        <p:txBody>
          <a:bodyPr/>
          <a:lstStyle/>
          <a:p>
            <a:r>
              <a:rPr lang="en-US" dirty="0" smtClean="0"/>
              <a:t>Mar.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8136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Ganesh Venkatesan, et al, Intel Corporation 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395536" y="260648"/>
            <a:ext cx="1224136" cy="276999"/>
          </a:xfrm>
        </p:spPr>
        <p:txBody>
          <a:bodyPr/>
          <a:lstStyle/>
          <a:p>
            <a:r>
              <a:rPr lang="en-US" dirty="0" smtClean="0"/>
              <a:t>Mar. 2017</a:t>
            </a:r>
            <a:endParaRPr lang="en-CA" dirty="0"/>
          </a:p>
        </p:txBody>
      </p:sp>
      <p:sp>
        <p:nvSpPr>
          <p:cNvPr id="7" name="Content Placeholder 2"/>
          <p:cNvSpPr txBox="1">
            <a:spLocks noGrp="1"/>
          </p:cNvSpPr>
          <p:nvPr>
            <p:ph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800" kern="0" dirty="0" smtClean="0"/>
              <a:t>We agree to the following text for 11az SFD under the “Accuracy and Coverage over 2.4 and 5GHz” subsection:</a:t>
            </a:r>
          </a:p>
          <a:p>
            <a:pPr marL="742950" lvl="2" indent="-285750">
              <a:spcBef>
                <a:spcPct val="20000"/>
              </a:spcBef>
              <a:buFont typeface="Times New Roman" panose="02020603050405020304" pitchFamily="18" charset="0"/>
              <a:buChar char="‒"/>
              <a:defRPr/>
            </a:pPr>
            <a:r>
              <a:rPr lang="en-US" kern="0" dirty="0" smtClean="0"/>
              <a:t>The measurement phase for the ranging protocol for SU shall be based on IEEE 802.11 VHT sounding protocol and have the following frame exchange sequence: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endParaRPr lang="en-US" sz="1600" dirty="0"/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endParaRPr lang="en-US" sz="1600" kern="0" dirty="0" smtClean="0">
              <a:latin typeface="+mn-lt"/>
            </a:endParaRP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endParaRPr lang="en-US" sz="1600" kern="0" dirty="0" smtClean="0">
              <a:latin typeface="+mn-lt"/>
            </a:endParaRP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endParaRPr lang="en-US" sz="1600" dirty="0"/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endParaRPr lang="en-US" sz="1600" dirty="0"/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endParaRPr lang="en-US" sz="1600" kern="0" dirty="0" smtClean="0">
              <a:latin typeface="+mn-lt"/>
            </a:endParaRPr>
          </a:p>
          <a:p>
            <a:pPr marL="742950" lvl="2" indent="-285750">
              <a:buFont typeface="Times New Roman" panose="02020603050405020304" pitchFamily="18" charset="0"/>
              <a:buChar char="‒"/>
              <a:defRPr/>
            </a:pPr>
            <a:r>
              <a:rPr lang="en-US" dirty="0"/>
              <a:t>Note : the </a:t>
            </a:r>
            <a:r>
              <a:rPr lang="en-US" dirty="0" smtClean="0"/>
              <a:t>contents </a:t>
            </a:r>
            <a:r>
              <a:rPr lang="en-US" dirty="0"/>
              <a:t>of </a:t>
            </a:r>
            <a:r>
              <a:rPr lang="en-US" dirty="0" smtClean="0"/>
              <a:t>NDP Announce (.11az), NDP (.11az) and Measurement Feedback; and the spacing between the NDP (.11az) and Measurement Feedback </a:t>
            </a:r>
            <a:r>
              <a:rPr lang="en-US" dirty="0"/>
              <a:t>are TBD.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endParaRPr lang="en-US" sz="1600" kern="0" dirty="0" smtClean="0">
              <a:latin typeface="+mn-lt"/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7792" y="3419024"/>
            <a:ext cx="5544616" cy="1389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61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Ganesh Venkatesan, et al, Intel Corporation 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Mar.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47260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85800"/>
            <a:ext cx="7772400" cy="1066800"/>
          </a:xfrm>
        </p:spPr>
        <p:txBody>
          <a:bodyPr/>
          <a:lstStyle/>
          <a:p>
            <a:r>
              <a:rPr lang="en-US" dirty="0" smtClean="0"/>
              <a:t>Potential Measurement Feedback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3908648"/>
          </a:xfrm>
        </p:spPr>
        <p:txBody>
          <a:bodyPr/>
          <a:lstStyle/>
          <a:p>
            <a:r>
              <a:rPr lang="en-US" b="0" dirty="0" smtClean="0"/>
              <a:t>Channel State Information (CSI)</a:t>
            </a:r>
          </a:p>
          <a:p>
            <a:pPr lvl="1"/>
            <a:r>
              <a:rPr lang="en-US" dirty="0" smtClean="0"/>
              <a:t>Channel estimates for obtaining </a:t>
            </a:r>
            <a:r>
              <a:rPr lang="en-US" dirty="0" err="1" smtClean="0"/>
              <a:t>ToD</a:t>
            </a:r>
            <a:r>
              <a:rPr lang="en-US" dirty="0" smtClean="0"/>
              <a:t>/</a:t>
            </a:r>
            <a:r>
              <a:rPr lang="en-US" dirty="0" err="1" smtClean="0"/>
              <a:t>ToA</a:t>
            </a:r>
            <a:r>
              <a:rPr lang="en-US" dirty="0" smtClean="0"/>
              <a:t> </a:t>
            </a:r>
            <a:r>
              <a:rPr lang="en-US" dirty="0"/>
              <a:t>and/or </a:t>
            </a:r>
            <a:r>
              <a:rPr lang="en-US" dirty="0" err="1"/>
              <a:t>AoA</a:t>
            </a:r>
            <a:r>
              <a:rPr lang="en-US" dirty="0"/>
              <a:t>/</a:t>
            </a:r>
            <a:r>
              <a:rPr lang="en-US" dirty="0" err="1"/>
              <a:t>AoD</a:t>
            </a:r>
            <a:r>
              <a:rPr lang="en-US" dirty="0"/>
              <a:t> </a:t>
            </a:r>
            <a:r>
              <a:rPr lang="en-US" dirty="0" smtClean="0"/>
              <a:t>(SU </a:t>
            </a:r>
            <a:r>
              <a:rPr lang="en-US" dirty="0"/>
              <a:t>case</a:t>
            </a:r>
            <a:r>
              <a:rPr lang="en-US" dirty="0" smtClean="0"/>
              <a:t>)</a:t>
            </a:r>
          </a:p>
          <a:p>
            <a:pPr lvl="1"/>
            <a:r>
              <a:rPr lang="en-US" b="0" dirty="0" smtClean="0"/>
              <a:t>Receiver </a:t>
            </a:r>
            <a:r>
              <a:rPr lang="en-US" b="0" dirty="0" smtClean="0"/>
              <a:t>of the CSI </a:t>
            </a:r>
            <a:r>
              <a:rPr lang="en-US" dirty="0" smtClean="0"/>
              <a:t>Feedback </a:t>
            </a:r>
            <a:r>
              <a:rPr lang="en-US" b="0" dirty="0" smtClean="0"/>
              <a:t>calculates </a:t>
            </a:r>
            <a:r>
              <a:rPr lang="en-US" b="0" dirty="0" err="1" smtClean="0"/>
              <a:t>ToA</a:t>
            </a:r>
            <a:r>
              <a:rPr lang="en-US" b="0" dirty="0" smtClean="0"/>
              <a:t> for both UL and DL (non-critical path calculation)</a:t>
            </a:r>
          </a:p>
          <a:p>
            <a:r>
              <a:rPr lang="en-US" b="0" dirty="0" smtClean="0"/>
              <a:t>Location Measurement Response (LMR)</a:t>
            </a:r>
            <a:endParaRPr lang="en-US" b="0" dirty="0"/>
          </a:p>
          <a:p>
            <a:pPr lvl="1"/>
            <a:r>
              <a:rPr lang="en-US" dirty="0" err="1"/>
              <a:t>ToD</a:t>
            </a:r>
            <a:r>
              <a:rPr lang="en-US" dirty="0"/>
              <a:t>/</a:t>
            </a:r>
            <a:r>
              <a:rPr lang="en-US" dirty="0" err="1"/>
              <a:t>ToA</a:t>
            </a:r>
            <a:r>
              <a:rPr lang="en-US" dirty="0"/>
              <a:t> and </a:t>
            </a:r>
            <a:r>
              <a:rPr lang="en-US" dirty="0" err="1"/>
              <a:t>AoA</a:t>
            </a:r>
            <a:r>
              <a:rPr lang="en-US" dirty="0"/>
              <a:t>/</a:t>
            </a:r>
            <a:r>
              <a:rPr lang="en-US" dirty="0" err="1"/>
              <a:t>AoD</a:t>
            </a:r>
            <a:endParaRPr lang="en-US" dirty="0"/>
          </a:p>
          <a:p>
            <a:pPr lvl="1"/>
            <a:r>
              <a:rPr lang="en-US" dirty="0"/>
              <a:t>Sender of the feedback pays the computing </a:t>
            </a:r>
            <a:r>
              <a:rPr lang="en-US" dirty="0" smtClean="0"/>
              <a:t>power</a:t>
            </a:r>
            <a:endParaRPr lang="en-US" b="0" dirty="0" smtClean="0"/>
          </a:p>
          <a:p>
            <a:r>
              <a:rPr lang="en-US" b="0" dirty="0"/>
              <a:t>F</a:t>
            </a:r>
            <a:r>
              <a:rPr lang="en-US" b="0" dirty="0" smtClean="0"/>
              <a:t>eedback sender can choose either CSI or LMR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Ganesh Venkatesan, et al, Intel Corporation </a:t>
            </a: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395536" y="260648"/>
            <a:ext cx="1296144" cy="276999"/>
          </a:xfrm>
        </p:spPr>
        <p:txBody>
          <a:bodyPr/>
          <a:lstStyle/>
          <a:p>
            <a:r>
              <a:rPr lang="en-US" dirty="0" smtClean="0"/>
              <a:t>Mar.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3861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" id="{7C1EE0DA-05BB-4520-B34A-9070879372DE}" vid="{F412CEFF-999E-485B-A648-746AF603033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150694</TotalTime>
  <Words>485</Words>
  <Application>Microsoft Office PowerPoint</Application>
  <PresentationFormat>On-screen Show (4:3)</PresentationFormat>
  <Paragraphs>80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Theme1</vt:lpstr>
      <vt:lpstr>Document</vt:lpstr>
      <vt:lpstr>NDP-Based Measurement Protocol</vt:lpstr>
      <vt:lpstr>Outline</vt:lpstr>
      <vt:lpstr>Motivation</vt:lpstr>
      <vt:lpstr>Background</vt:lpstr>
      <vt:lpstr>Sounding Sequence</vt:lpstr>
      <vt:lpstr>Conclusion </vt:lpstr>
      <vt:lpstr>Motion</vt:lpstr>
      <vt:lpstr>Discussion</vt:lpstr>
      <vt:lpstr>Potential Measurement Feedback Content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FTM timing accuracy</dc:title>
  <dc:subject>FTM timing accuracy</dc:subject>
  <dc:creator>Jonathan Segev</dc:creator>
  <cp:keywords>CTPClassification=CTP_PUBLIC:VisualMarkings=</cp:keywords>
  <cp:lastModifiedBy>Venkatesan, Ganesh</cp:lastModifiedBy>
  <cp:revision>945</cp:revision>
  <cp:lastPrinted>1998-02-10T13:28:06Z</cp:lastPrinted>
  <dcterms:created xsi:type="dcterms:W3CDTF">2009-11-13T19:11:16Z</dcterms:created>
  <dcterms:modified xsi:type="dcterms:W3CDTF">2017-03-15T00:55:01Z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db4c5659-1edb-4480-a974-1084fc87c4f2</vt:lpwstr>
  </property>
  <property fmtid="{D5CDD505-2E9C-101B-9397-08002B2CF9AE}" pid="4" name="CTP_BU">
    <vt:lpwstr>NA</vt:lpwstr>
  </property>
  <property fmtid="{D5CDD505-2E9C-101B-9397-08002B2CF9AE}" pid="5" name="CTP_TimeStamp">
    <vt:lpwstr>2017-03-15 00:55:00Z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</Properties>
</file>