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4" r:id="rId1"/>
  </p:sldMasterIdLst>
  <p:notesMasterIdLst>
    <p:notesMasterId r:id="rId13"/>
  </p:notesMasterIdLst>
  <p:handoutMasterIdLst>
    <p:handoutMasterId r:id="rId14"/>
  </p:handoutMasterIdLst>
  <p:sldIdLst>
    <p:sldId id="361" r:id="rId2"/>
    <p:sldId id="379" r:id="rId3"/>
    <p:sldId id="396" r:id="rId4"/>
    <p:sldId id="386" r:id="rId5"/>
    <p:sldId id="387" r:id="rId6"/>
    <p:sldId id="393" r:id="rId7"/>
    <p:sldId id="388" r:id="rId8"/>
    <p:sldId id="389" r:id="rId9"/>
    <p:sldId id="390" r:id="rId10"/>
    <p:sldId id="394" r:id="rId11"/>
    <p:sldId id="380" r:id="rId12"/>
  </p:sldIdLst>
  <p:sldSz cx="9144000" cy="6858000" type="screen4x3"/>
  <p:notesSz cx="6934200" cy="92805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rian Stephens 6" initials="aps" lastIdx="6" clrIdx="0">
    <p:extLst/>
  </p:cmAuthor>
  <p:cmAuthor id="2" name="jsegev" initials="j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0606" autoAdjust="0"/>
    <p:restoredTop sz="95405" autoAdjust="0"/>
  </p:normalViewPr>
  <p:slideViewPr>
    <p:cSldViewPr>
      <p:cViewPr varScale="1">
        <p:scale>
          <a:sx n="90" d="100"/>
          <a:sy n="90" d="100"/>
        </p:scale>
        <p:origin x="1464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12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101" y="53"/>
      </p:cViewPr>
      <p:guideLst>
        <p:guide orient="horz" pos="2923"/>
        <p:guide pos="218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03800" y="8982075"/>
            <a:ext cx="13144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dirty="0" smtClean="0"/>
              <a:t>Jonathan Segev, </a:t>
            </a:r>
            <a:r>
              <a:rPr lang="en-GB" dirty="0"/>
              <a:t>Intel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0DA7F37-5871-4D08-9AD8-0EC62C9596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GB"/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51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05325" y="8985250"/>
            <a:ext cx="1776413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GB" dirty="0" smtClean="0"/>
              <a:t>Jonathan Segev, </a:t>
            </a:r>
            <a:r>
              <a:rPr lang="en-GB" dirty="0"/>
              <a:t>Intel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7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802.11-yy/xxxxr0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Month Year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dirty="0" smtClean="0"/>
              <a:t>Jonathan Segev, Intel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84EAE0F3-2EDE-462F-B412-67CDAA37783B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172621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02507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734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Mar.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4BB4356B-64A4-49A3-9180-D4060259403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4932040" y="6464369"/>
            <a:ext cx="368840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dirty="0" smtClean="0"/>
              <a:t>Feng</a:t>
            </a:r>
            <a:r>
              <a:rPr lang="en-GB" baseline="0" dirty="0" smtClean="0"/>
              <a:t> Jiang and Ofer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Bar-shalom</a:t>
            </a:r>
            <a:r>
              <a:rPr lang="en-GB" dirty="0" smtClean="0"/>
              <a:t>, et al, Intel Corporation</a:t>
            </a:r>
          </a:p>
        </p:txBody>
      </p:sp>
    </p:spTree>
    <p:extLst>
      <p:ext uri="{BB962C8B-B14F-4D97-AF65-F5344CB8AC3E}">
        <p14:creationId xmlns:p14="http://schemas.microsoft.com/office/powerpoint/2010/main" val="2753209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Mar.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Jayh H. Park, LG Electronics</a:t>
            </a:r>
            <a:endParaRPr lang="en-GB" dirty="0" smtClean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2168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Mar.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Jayh H. Park, LG Electronics</a:t>
            </a:r>
            <a:endParaRPr lang="en-GB" dirty="0" smtClean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6346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Mar.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Rectangle 7"/>
          <p:cNvSpPr/>
          <p:nvPr userDrawn="1"/>
        </p:nvSpPr>
        <p:spPr>
          <a:xfrm>
            <a:off x="5076056" y="6428194"/>
            <a:ext cx="388843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dirty="0" smtClean="0"/>
              <a:t>F.</a:t>
            </a:r>
            <a:r>
              <a:rPr lang="en-GB" baseline="0" dirty="0" smtClean="0"/>
              <a:t> Jiang, O.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Bar-shalom</a:t>
            </a:r>
            <a:r>
              <a:rPr lang="en-GB" dirty="0" smtClean="0"/>
              <a:t>, and Q. Li,</a:t>
            </a:r>
            <a:r>
              <a:rPr lang="en-GB" baseline="0" dirty="0" smtClean="0"/>
              <a:t> </a:t>
            </a:r>
            <a:r>
              <a:rPr lang="en-GB" dirty="0" smtClean="0"/>
              <a:t>et al, Intel Corporation</a:t>
            </a:r>
          </a:p>
        </p:txBody>
      </p:sp>
    </p:spTree>
    <p:extLst>
      <p:ext uri="{BB962C8B-B14F-4D97-AF65-F5344CB8AC3E}">
        <p14:creationId xmlns:p14="http://schemas.microsoft.com/office/powerpoint/2010/main" val="5810415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Mar.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Jayh H. Park, LG Electronics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A1594516-5E1A-4508-A168-C8B6B68557E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6510484" y="6428194"/>
            <a:ext cx="23407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 smtClean="0"/>
              <a:t>Feng</a:t>
            </a:r>
            <a:r>
              <a:rPr lang="en-GB" baseline="0" dirty="0" smtClean="0"/>
              <a:t> Jiang</a:t>
            </a:r>
            <a:r>
              <a:rPr lang="en-GB" dirty="0" smtClean="0"/>
              <a:t>, et al, Intel Corporation</a:t>
            </a:r>
          </a:p>
        </p:txBody>
      </p:sp>
    </p:spTree>
    <p:extLst>
      <p:ext uri="{BB962C8B-B14F-4D97-AF65-F5344CB8AC3E}">
        <p14:creationId xmlns:p14="http://schemas.microsoft.com/office/powerpoint/2010/main" val="2807853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Mar. 2017</a:t>
            </a: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Jayh H. Park, LG Electronics</a:t>
            </a:r>
            <a:endParaRPr lang="en-GB" dirty="0" smtClean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6937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Mar. 2017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Jayh H. Park, LG Electronics</a:t>
            </a:r>
            <a:endParaRPr lang="en-GB" dirty="0" smtClean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5113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Mar. 2017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Jayh H. Park, LG Electronics</a:t>
            </a:r>
            <a:endParaRPr lang="en-GB" dirty="0" smtClean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8690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Mar. 2017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Jayh H. Park, LG Electronics</a:t>
            </a:r>
            <a:endParaRPr lang="en-GB" dirty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1024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Mar. 2017</a:t>
            </a: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Jayh H. Park, LG Electronics</a:t>
            </a:r>
            <a:endParaRPr lang="en-GB" dirty="0" smtClean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3810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Mar. 2017</a:t>
            </a: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Jayh H. Park, LG Electronics</a:t>
            </a:r>
            <a:endParaRPr lang="en-GB" dirty="0" smtClean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5335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722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19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Mar. 2017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495636" y="332601"/>
            <a:ext cx="39498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</a:t>
            </a:r>
            <a:r>
              <a:rPr lang="en-US" sz="1800" b="1" dirty="0" smtClean="0">
                <a:cs typeface="+mn-cs"/>
              </a:rPr>
              <a:t>oc</a:t>
            </a:r>
            <a:r>
              <a:rPr lang="en-US" sz="1800" b="1" dirty="0">
                <a:cs typeface="+mn-cs"/>
              </a:rPr>
              <a:t>.: IEEE </a:t>
            </a:r>
            <a:r>
              <a:rPr lang="en-US" sz="1800" b="1" dirty="0" smtClean="0">
                <a:cs typeface="+mn-cs"/>
              </a:rPr>
              <a:t>802.11-1</a:t>
            </a:r>
            <a:r>
              <a:rPr lang="en-US" altLang="zh-CN" sz="1800" b="1" dirty="0" smtClean="0">
                <a:cs typeface="+mn-cs"/>
              </a:rPr>
              <a:t>7-0478-04-00az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46962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7.png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tags" Target="../tags/tag8.xml"/><Relationship Id="rId7" Type="http://schemas.openxmlformats.org/officeDocument/2006/relationships/image" Target="../media/image12.png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image" Target="../media/image10.png"/><Relationship Id="rId5" Type="http://schemas.openxmlformats.org/officeDocument/2006/relationships/image" Target="../media/image11.png"/><Relationship Id="rId4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6" Type="http://schemas.openxmlformats.org/officeDocument/2006/relationships/image" Target="../media/image16.png"/><Relationship Id="rId5" Type="http://schemas.openxmlformats.org/officeDocument/2006/relationships/image" Target="../media/image14.png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764704"/>
            <a:ext cx="8856984" cy="1066800"/>
          </a:xfrm>
          <a:noFill/>
        </p:spPr>
        <p:txBody>
          <a:bodyPr/>
          <a:lstStyle/>
          <a:p>
            <a:r>
              <a:rPr lang="en-US" altLang="zh-CN" dirty="0" smtClean="0"/>
              <a:t>Analysis of Near-far Problem’s Impact in UL MU-MIMO with Residual CFO</a:t>
            </a:r>
            <a:endParaRPr lang="en-GB" dirty="0" smtClean="0"/>
          </a:p>
        </p:txBody>
      </p:sp>
      <p:sp>
        <p:nvSpPr>
          <p:cNvPr id="3077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84482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</a:t>
            </a:r>
            <a:r>
              <a:rPr lang="en-US" altLang="zh-CN" sz="2000" b="0" dirty="0" smtClean="0"/>
              <a:t>7</a:t>
            </a:r>
            <a:r>
              <a:rPr lang="en-GB" sz="2000" b="0" dirty="0" smtClean="0"/>
              <a:t>-</a:t>
            </a:r>
            <a:r>
              <a:rPr lang="en-US" altLang="zh-CN" sz="2000" b="0" dirty="0" smtClean="0"/>
              <a:t>0</a:t>
            </a:r>
            <a:r>
              <a:rPr lang="en-GB" sz="2000" b="0" dirty="0" smtClean="0"/>
              <a:t>3-14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9260846-F612-4166-AE8A-DF99C3DBA102}" type="slidenum">
              <a:rPr lang="en-GB" smtClean="0"/>
              <a:pPr/>
              <a:t>1</a:t>
            </a:fld>
            <a:endParaRPr lang="en-GB" smtClean="0"/>
          </a:p>
        </p:txBody>
      </p:sp>
      <p:graphicFrame>
        <p:nvGraphicFramePr>
          <p:cNvPr id="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5135006"/>
              </p:ext>
            </p:extLst>
          </p:nvPr>
        </p:nvGraphicFramePr>
        <p:xfrm>
          <a:off x="1458913" y="2701925"/>
          <a:ext cx="6545262" cy="310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0" name="Document" r:id="rId5" imgW="9221584" imgH="4369325" progId="Word.Document.8">
                  <p:embed/>
                </p:oleObj>
              </mc:Choice>
              <mc:Fallback>
                <p:oleObj name="Document" r:id="rId5" imgW="9221584" imgH="436932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8913" y="2701925"/>
                        <a:ext cx="6545262" cy="3103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Mar.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985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Numerical Results </a:t>
            </a:r>
            <a:r>
              <a:rPr lang="en-US" altLang="zh-CN" dirty="0" smtClean="0"/>
              <a:t>– Range Estimation Accuracy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Mar. 2017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72" y="1752600"/>
            <a:ext cx="6217965" cy="4667074"/>
          </a:xfrm>
          <a:prstGeom prst="rect">
            <a:avLst/>
          </a:prstGeom>
        </p:spPr>
      </p:pic>
      <p:sp>
        <p:nvSpPr>
          <p:cNvPr id="9" name="Oval 8"/>
          <p:cNvSpPr/>
          <p:nvPr/>
        </p:nvSpPr>
        <p:spPr bwMode="auto">
          <a:xfrm>
            <a:off x="2987824" y="3140968"/>
            <a:ext cx="360040" cy="144016"/>
          </a:xfrm>
          <a:prstGeom prst="ellipse">
            <a:avLst/>
          </a:prstGeom>
          <a:solidFill>
            <a:schemeClr val="accent1">
              <a:alpha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 flipV="1">
            <a:off x="3840932" y="2348880"/>
            <a:ext cx="659060" cy="144016"/>
          </a:xfrm>
          <a:prstGeom prst="ellipse">
            <a:avLst/>
          </a:prstGeom>
          <a:solidFill>
            <a:schemeClr val="accent1">
              <a:alpha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 flipH="1" flipV="1">
            <a:off x="4427984" y="2492896"/>
            <a:ext cx="504056" cy="5040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flipH="1">
            <a:off x="3386023" y="3082851"/>
            <a:ext cx="1527349" cy="1301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4875213" y="2729525"/>
            <a:ext cx="16183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Interference increases measurement errors by 1 and more meters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947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0" dirty="0" smtClean="0"/>
              <a:t>Derived </a:t>
            </a:r>
            <a:r>
              <a:rPr lang="en-US" b="0" dirty="0"/>
              <a:t>an </a:t>
            </a:r>
            <a:r>
              <a:rPr lang="en-US" b="0" dirty="0" smtClean="0"/>
              <a:t>closed-form equation </a:t>
            </a:r>
            <a:r>
              <a:rPr lang="en-US" b="0" dirty="0"/>
              <a:t>to show that the residual CFO will cause additive inter-STA interference </a:t>
            </a:r>
            <a:r>
              <a:rPr lang="en-US" b="0" dirty="0" smtClean="0"/>
              <a:t>in the channel estimation</a:t>
            </a:r>
          </a:p>
          <a:p>
            <a:pPr algn="just"/>
            <a:r>
              <a:rPr lang="en-US" b="0" dirty="0" smtClean="0"/>
              <a:t>The inter-STA interference will increase with the signal power of the interfering STA</a:t>
            </a:r>
            <a:endParaRPr lang="en-US" b="0" dirty="0"/>
          </a:p>
          <a:p>
            <a:pPr algn="just"/>
            <a:r>
              <a:rPr lang="en-US" b="0" dirty="0" smtClean="0"/>
              <a:t>The numerical results show that the inter-STA interference could degrade the </a:t>
            </a:r>
            <a:r>
              <a:rPr lang="en-US" b="0" dirty="0" err="1" smtClean="0"/>
              <a:t>ToA</a:t>
            </a:r>
            <a:r>
              <a:rPr lang="en-US" b="0" dirty="0" smtClean="0"/>
              <a:t> estimation accuracy significantly</a:t>
            </a:r>
          </a:p>
          <a:p>
            <a:pPr lvl="1" algn="just"/>
            <a:r>
              <a:rPr lang="en-US" dirty="0" smtClean="0"/>
              <a:t>Degradation is observed for SIR lower than ~33.5dB.</a:t>
            </a:r>
          </a:p>
          <a:p>
            <a:pPr lvl="1" algn="just"/>
            <a:r>
              <a:rPr lang="en-US" dirty="0" smtClean="0"/>
              <a:t>Performance @ typical SNR level, is dominated by SIR.</a:t>
            </a:r>
            <a:endParaRPr lang="en-US" b="0" dirty="0" smtClean="0"/>
          </a:p>
          <a:p>
            <a:pPr algn="just"/>
            <a:r>
              <a:rPr lang="en-US" b="0" dirty="0" smtClean="0"/>
              <a:t>It’s necessary to design the UL sounding sequence to avoid the inter-STA interference and guarantee the </a:t>
            </a:r>
            <a:r>
              <a:rPr lang="en-US" b="0" dirty="0" err="1" smtClean="0"/>
              <a:t>ToA</a:t>
            </a:r>
            <a:r>
              <a:rPr lang="en-US" b="0" dirty="0" smtClean="0"/>
              <a:t> estimation accuracy 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Mar.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1363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0" dirty="0" smtClean="0"/>
              <a:t>Analyze the near-far problem’s impact for UL MU-MIMO</a:t>
            </a:r>
          </a:p>
          <a:p>
            <a:pPr algn="just"/>
            <a:r>
              <a:rPr lang="en-US" b="0" dirty="0" smtClean="0"/>
              <a:t>Study the inter-STA interference in the channel estimation caused by the residual CFO</a:t>
            </a:r>
          </a:p>
          <a:p>
            <a:pPr algn="just"/>
            <a:r>
              <a:rPr lang="en-US" b="0" dirty="0" smtClean="0"/>
              <a:t>Use numerical results to evaluate the degradation of the </a:t>
            </a:r>
            <a:r>
              <a:rPr lang="en-US" b="0" dirty="0" err="1" smtClean="0"/>
              <a:t>ToA</a:t>
            </a:r>
            <a:r>
              <a:rPr lang="en-US" b="0" dirty="0" smtClean="0"/>
              <a:t> estimation accuracy using interference polluted channels estimation </a:t>
            </a:r>
            <a:endParaRPr lang="en-US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Mar.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1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 Model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8134672" cy="1378261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</a:pPr>
            <a:r>
              <a:rPr lang="en-US" sz="1800" b="0" dirty="0" smtClean="0"/>
              <a:t>Assume </a:t>
            </a:r>
            <a:r>
              <a:rPr lang="en-US" sz="1800" b="0" dirty="0"/>
              <a:t>two single-antenna STAs transmit simultaneously to an AP configured with </a:t>
            </a:r>
            <a:r>
              <a:rPr lang="en-US" sz="1800" b="0" i="1" dirty="0" smtClean="0"/>
              <a:t>M</a:t>
            </a:r>
            <a:r>
              <a:rPr lang="en-US" sz="1800" b="0" dirty="0" smtClean="0"/>
              <a:t> antennas</a:t>
            </a:r>
          </a:p>
          <a:p>
            <a:pPr algn="just">
              <a:lnSpc>
                <a:spcPct val="120000"/>
              </a:lnSpc>
            </a:pPr>
            <a:r>
              <a:rPr lang="en-US" sz="1800" b="0" dirty="0" smtClean="0"/>
              <a:t>Both </a:t>
            </a:r>
            <a:r>
              <a:rPr lang="en-US" sz="1800" b="0" dirty="0"/>
              <a:t>of the STAs have a residual CFO in the uplink signal </a:t>
            </a:r>
            <a:r>
              <a:rPr lang="en-US" sz="1800" b="0" dirty="0" smtClean="0"/>
              <a:t>transmission</a:t>
            </a:r>
            <a:endParaRPr lang="en-US" sz="18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Mar. 2017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1979712" y="3994956"/>
            <a:ext cx="792088" cy="58617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2124901" y="3573016"/>
            <a:ext cx="216024" cy="432048"/>
            <a:chOff x="3095836" y="3068960"/>
            <a:chExt cx="216024" cy="432048"/>
          </a:xfrm>
        </p:grpSpPr>
        <p:sp>
          <p:nvSpPr>
            <p:cNvPr id="9" name="Isosceles Triangle 8"/>
            <p:cNvSpPr/>
            <p:nvPr/>
          </p:nvSpPr>
          <p:spPr bwMode="auto">
            <a:xfrm rot="10800000" flipH="1">
              <a:off x="3095836" y="3068960"/>
              <a:ext cx="216024" cy="216024"/>
            </a:xfrm>
            <a:prstGeom prst="triangl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600"/>
            </a:p>
          </p:txBody>
        </p:sp>
        <p:cxnSp>
          <p:nvCxnSpPr>
            <p:cNvPr id="11" name="Straight Connector 10"/>
            <p:cNvCxnSpPr/>
            <p:nvPr/>
          </p:nvCxnSpPr>
          <p:spPr bwMode="auto">
            <a:xfrm>
              <a:off x="3203848" y="3284984"/>
              <a:ext cx="0" cy="216024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15" name="Group 14"/>
          <p:cNvGrpSpPr/>
          <p:nvPr/>
        </p:nvGrpSpPr>
        <p:grpSpPr>
          <a:xfrm>
            <a:off x="2447764" y="3573016"/>
            <a:ext cx="216024" cy="432048"/>
            <a:chOff x="3095836" y="3068960"/>
            <a:chExt cx="216024" cy="432048"/>
          </a:xfrm>
        </p:grpSpPr>
        <p:sp>
          <p:nvSpPr>
            <p:cNvPr id="16" name="Isosceles Triangle 15"/>
            <p:cNvSpPr/>
            <p:nvPr/>
          </p:nvSpPr>
          <p:spPr bwMode="auto">
            <a:xfrm rot="10800000" flipH="1">
              <a:off x="3095836" y="3068960"/>
              <a:ext cx="216024" cy="216024"/>
            </a:xfrm>
            <a:prstGeom prst="triangl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600"/>
            </a:p>
          </p:txBody>
        </p:sp>
        <p:cxnSp>
          <p:nvCxnSpPr>
            <p:cNvPr id="17" name="Straight Connector 16"/>
            <p:cNvCxnSpPr/>
            <p:nvPr/>
          </p:nvCxnSpPr>
          <p:spPr bwMode="auto">
            <a:xfrm>
              <a:off x="3203848" y="3284984"/>
              <a:ext cx="0" cy="216024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18" name="Rectangle 17"/>
          <p:cNvSpPr/>
          <p:nvPr/>
        </p:nvSpPr>
        <p:spPr bwMode="auto">
          <a:xfrm>
            <a:off x="4190297" y="3568959"/>
            <a:ext cx="703193" cy="377045"/>
          </a:xfrm>
          <a:prstGeom prst="rect">
            <a:avLst/>
          </a:prstGeom>
          <a:solidFill>
            <a:srgbClr val="FF0000">
              <a:alpha val="50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 2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4433882" y="3140968"/>
            <a:ext cx="216024" cy="432048"/>
            <a:chOff x="3095836" y="3068960"/>
            <a:chExt cx="216024" cy="432048"/>
          </a:xfrm>
        </p:grpSpPr>
        <p:sp>
          <p:nvSpPr>
            <p:cNvPr id="20" name="Isosceles Triangle 19"/>
            <p:cNvSpPr/>
            <p:nvPr/>
          </p:nvSpPr>
          <p:spPr bwMode="auto">
            <a:xfrm rot="10800000" flipH="1">
              <a:off x="3095836" y="3068960"/>
              <a:ext cx="216024" cy="216024"/>
            </a:xfrm>
            <a:prstGeom prst="triangle">
              <a:avLst/>
            </a:prstGeom>
            <a:solidFill>
              <a:srgbClr val="FF0000">
                <a:alpha val="50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1600"/>
            </a:p>
          </p:txBody>
        </p:sp>
        <p:cxnSp>
          <p:nvCxnSpPr>
            <p:cNvPr id="21" name="Straight Connector 20"/>
            <p:cNvCxnSpPr/>
            <p:nvPr/>
          </p:nvCxnSpPr>
          <p:spPr bwMode="auto">
            <a:xfrm>
              <a:off x="3203848" y="3284984"/>
              <a:ext cx="0" cy="216024"/>
            </a:xfrm>
            <a:prstGeom prst="line">
              <a:avLst/>
            </a:prstGeom>
            <a:solidFill>
              <a:srgbClr val="FF0000">
                <a:alpha val="50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25" name="Rectangle 24"/>
          <p:cNvSpPr/>
          <p:nvPr/>
        </p:nvSpPr>
        <p:spPr bwMode="auto">
          <a:xfrm>
            <a:off x="6560663" y="5157192"/>
            <a:ext cx="703193" cy="432048"/>
          </a:xfrm>
          <a:prstGeom prst="rect">
            <a:avLst/>
          </a:prstGeom>
          <a:solidFill>
            <a:schemeClr val="accent1">
              <a:alpha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 1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6804248" y="4725144"/>
            <a:ext cx="216024" cy="432048"/>
            <a:chOff x="3095836" y="3068960"/>
            <a:chExt cx="216024" cy="432048"/>
          </a:xfrm>
        </p:grpSpPr>
        <p:sp>
          <p:nvSpPr>
            <p:cNvPr id="27" name="Isosceles Triangle 26"/>
            <p:cNvSpPr/>
            <p:nvPr/>
          </p:nvSpPr>
          <p:spPr bwMode="auto">
            <a:xfrm rot="10800000" flipH="1">
              <a:off x="3095836" y="3068960"/>
              <a:ext cx="216024" cy="216024"/>
            </a:xfrm>
            <a:prstGeom prst="triangle">
              <a:avLst/>
            </a:prstGeom>
            <a:solidFill>
              <a:schemeClr val="accent1">
                <a:alpha val="5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1600"/>
            </a:p>
          </p:txBody>
        </p:sp>
        <p:cxnSp>
          <p:nvCxnSpPr>
            <p:cNvPr id="28" name="Straight Connector 27"/>
            <p:cNvCxnSpPr/>
            <p:nvPr/>
          </p:nvCxnSpPr>
          <p:spPr bwMode="auto">
            <a:xfrm>
              <a:off x="3203848" y="3284984"/>
              <a:ext cx="0" cy="216024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cxnSp>
        <p:nvCxnSpPr>
          <p:cNvPr id="30" name="Straight Arrow Connector 29"/>
          <p:cNvCxnSpPr/>
          <p:nvPr/>
        </p:nvCxnSpPr>
        <p:spPr bwMode="auto">
          <a:xfrm flipH="1" flipV="1">
            <a:off x="2987824" y="3994956"/>
            <a:ext cx="3528392" cy="10182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1" name="Straight Arrow Connector 30"/>
          <p:cNvCxnSpPr/>
          <p:nvPr/>
        </p:nvCxnSpPr>
        <p:spPr bwMode="auto">
          <a:xfrm flipH="1">
            <a:off x="3025001" y="3274876"/>
            <a:ext cx="1203845" cy="62217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3" name="Straight Arrow Connector 32"/>
          <p:cNvCxnSpPr/>
          <p:nvPr/>
        </p:nvCxnSpPr>
        <p:spPr bwMode="auto">
          <a:xfrm>
            <a:off x="971600" y="6225693"/>
            <a:ext cx="273630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6" name="Straight Arrow Connector 35"/>
          <p:cNvCxnSpPr/>
          <p:nvPr/>
        </p:nvCxnSpPr>
        <p:spPr bwMode="auto">
          <a:xfrm flipV="1">
            <a:off x="971600" y="5361597"/>
            <a:ext cx="0" cy="8640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0" name="Straight Arrow Connector 39"/>
          <p:cNvCxnSpPr/>
          <p:nvPr/>
        </p:nvCxnSpPr>
        <p:spPr bwMode="auto">
          <a:xfrm flipV="1">
            <a:off x="1853890" y="6009669"/>
            <a:ext cx="0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sm" len="sm"/>
            <a:tailEnd type="oval"/>
          </a:ln>
          <a:effectLst/>
        </p:spPr>
      </p:cxnSp>
      <p:cxnSp>
        <p:nvCxnSpPr>
          <p:cNvPr id="41" name="Straight Arrow Connector 40"/>
          <p:cNvCxnSpPr/>
          <p:nvPr/>
        </p:nvCxnSpPr>
        <p:spPr bwMode="auto">
          <a:xfrm flipV="1">
            <a:off x="1997906" y="5937661"/>
            <a:ext cx="0" cy="2880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sm" len="sm"/>
            <a:tailEnd type="oval"/>
          </a:ln>
          <a:effectLst/>
        </p:spPr>
      </p:cxnSp>
      <p:cxnSp>
        <p:nvCxnSpPr>
          <p:cNvPr id="44" name="Straight Arrow Connector 43"/>
          <p:cNvCxnSpPr/>
          <p:nvPr/>
        </p:nvCxnSpPr>
        <p:spPr bwMode="auto">
          <a:xfrm flipV="1">
            <a:off x="2141922" y="6081677"/>
            <a:ext cx="0" cy="1440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sm" len="sm"/>
            <a:tailEnd type="oval"/>
          </a:ln>
          <a:effectLst/>
        </p:spPr>
      </p:cxnSp>
      <p:cxnSp>
        <p:nvCxnSpPr>
          <p:cNvPr id="48" name="Straight Arrow Connector 47"/>
          <p:cNvCxnSpPr/>
          <p:nvPr/>
        </p:nvCxnSpPr>
        <p:spPr bwMode="auto">
          <a:xfrm flipV="1">
            <a:off x="2501962" y="5433605"/>
            <a:ext cx="0" cy="7920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oval"/>
          </a:ln>
          <a:effectLst/>
        </p:spPr>
      </p:cxnSp>
      <p:cxnSp>
        <p:nvCxnSpPr>
          <p:cNvPr id="49" name="Straight Arrow Connector 48"/>
          <p:cNvCxnSpPr/>
          <p:nvPr/>
        </p:nvCxnSpPr>
        <p:spPr bwMode="auto">
          <a:xfrm flipV="1">
            <a:off x="2645978" y="5793645"/>
            <a:ext cx="0" cy="43204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oval"/>
          </a:ln>
          <a:effectLst/>
        </p:spPr>
      </p:cxnSp>
      <p:cxnSp>
        <p:nvCxnSpPr>
          <p:cNvPr id="50" name="Straight Arrow Connector 49"/>
          <p:cNvCxnSpPr/>
          <p:nvPr/>
        </p:nvCxnSpPr>
        <p:spPr bwMode="auto">
          <a:xfrm flipV="1">
            <a:off x="2789994" y="5937661"/>
            <a:ext cx="0" cy="2880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oval"/>
          </a:ln>
          <a:effectLst/>
        </p:spPr>
      </p:cxnSp>
      <p:cxnSp>
        <p:nvCxnSpPr>
          <p:cNvPr id="55" name="Straight Arrow Connector 54"/>
          <p:cNvCxnSpPr/>
          <p:nvPr/>
        </p:nvCxnSpPr>
        <p:spPr bwMode="auto">
          <a:xfrm flipV="1">
            <a:off x="2935183" y="5865653"/>
            <a:ext cx="0" cy="36004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oval"/>
          </a:ln>
          <a:effectLst/>
        </p:spPr>
      </p:cxnSp>
      <p:cxnSp>
        <p:nvCxnSpPr>
          <p:cNvPr id="60" name="Straight Arrow Connector 59"/>
          <p:cNvCxnSpPr/>
          <p:nvPr/>
        </p:nvCxnSpPr>
        <p:spPr bwMode="auto">
          <a:xfrm flipV="1">
            <a:off x="3078026" y="6081677"/>
            <a:ext cx="0" cy="15563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oval"/>
          </a:ln>
          <a:effectLst/>
        </p:spPr>
      </p:cxnSp>
      <p:sp>
        <p:nvSpPr>
          <p:cNvPr id="62" name="Freeform 61"/>
          <p:cNvSpPr/>
          <p:nvPr/>
        </p:nvSpPr>
        <p:spPr bwMode="auto">
          <a:xfrm>
            <a:off x="1938074" y="5320018"/>
            <a:ext cx="388089" cy="489098"/>
          </a:xfrm>
          <a:custGeom>
            <a:avLst/>
            <a:gdLst>
              <a:gd name="connsiteX0" fmla="*/ 0 w 388089"/>
              <a:gd name="connsiteY0" fmla="*/ 489098 h 489098"/>
              <a:gd name="connsiteX1" fmla="*/ 85061 w 388089"/>
              <a:gd name="connsiteY1" fmla="*/ 244549 h 489098"/>
              <a:gd name="connsiteX2" fmla="*/ 308345 w 388089"/>
              <a:gd name="connsiteY2" fmla="*/ 180754 h 489098"/>
              <a:gd name="connsiteX3" fmla="*/ 388089 w 388089"/>
              <a:gd name="connsiteY3" fmla="*/ 0 h 4890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8089" h="489098">
                <a:moveTo>
                  <a:pt x="0" y="489098"/>
                </a:moveTo>
                <a:cubicBezTo>
                  <a:pt x="16835" y="392519"/>
                  <a:pt x="33670" y="295940"/>
                  <a:pt x="85061" y="244549"/>
                </a:cubicBezTo>
                <a:cubicBezTo>
                  <a:pt x="136452" y="193158"/>
                  <a:pt x="257840" y="221512"/>
                  <a:pt x="308345" y="180754"/>
                </a:cubicBezTo>
                <a:cubicBezTo>
                  <a:pt x="358850" y="139996"/>
                  <a:pt x="373469" y="69998"/>
                  <a:pt x="388089" y="0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2124900" y="4864550"/>
            <a:ext cx="28242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Residual interference from STA2 to STA1 </a:t>
            </a:r>
          </a:p>
          <a:p>
            <a:r>
              <a:rPr lang="en-US" dirty="0" smtClean="0"/>
              <a:t>after P-matrix </a:t>
            </a:r>
            <a:r>
              <a:rPr lang="en-US" dirty="0" err="1" smtClean="0"/>
              <a:t>despreading</a:t>
            </a:r>
            <a:endParaRPr lang="en-US" dirty="0"/>
          </a:p>
        </p:txBody>
      </p:sp>
      <p:sp>
        <p:nvSpPr>
          <p:cNvPr id="65" name="Freeform 64"/>
          <p:cNvSpPr/>
          <p:nvPr/>
        </p:nvSpPr>
        <p:spPr bwMode="auto">
          <a:xfrm>
            <a:off x="1323753" y="5374758"/>
            <a:ext cx="483782" cy="520995"/>
          </a:xfrm>
          <a:custGeom>
            <a:avLst/>
            <a:gdLst>
              <a:gd name="connsiteX0" fmla="*/ 483782 w 483782"/>
              <a:gd name="connsiteY0" fmla="*/ 520995 h 520995"/>
              <a:gd name="connsiteX1" fmla="*/ 398721 w 483782"/>
              <a:gd name="connsiteY1" fmla="*/ 318977 h 520995"/>
              <a:gd name="connsiteX2" fmla="*/ 154173 w 483782"/>
              <a:gd name="connsiteY2" fmla="*/ 255182 h 520995"/>
              <a:gd name="connsiteX3" fmla="*/ 0 w 483782"/>
              <a:gd name="connsiteY3" fmla="*/ 0 h 5209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3782" h="520995">
                <a:moveTo>
                  <a:pt x="483782" y="520995"/>
                </a:moveTo>
                <a:cubicBezTo>
                  <a:pt x="468719" y="442137"/>
                  <a:pt x="453656" y="363279"/>
                  <a:pt x="398721" y="318977"/>
                </a:cubicBezTo>
                <a:cubicBezTo>
                  <a:pt x="343786" y="274675"/>
                  <a:pt x="220626" y="308345"/>
                  <a:pt x="154173" y="255182"/>
                </a:cubicBezTo>
                <a:cubicBezTo>
                  <a:pt x="87719" y="202019"/>
                  <a:pt x="43859" y="101009"/>
                  <a:pt x="0" y="0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971600" y="5126119"/>
            <a:ext cx="1111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Fake 1</a:t>
            </a:r>
            <a:r>
              <a:rPr lang="en-US" baseline="30000" dirty="0" smtClean="0"/>
              <a:t>st</a:t>
            </a:r>
            <a:r>
              <a:rPr lang="en-US" dirty="0" smtClean="0"/>
              <a:t> arrival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355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 </a:t>
            </a:r>
            <a:r>
              <a:rPr lang="en-US" dirty="0"/>
              <a:t>Model </a:t>
            </a:r>
            <a:r>
              <a:rPr lang="en-US" dirty="0" smtClean="0"/>
              <a:t>(2/2</a:t>
            </a:r>
            <a:r>
              <a:rPr lang="en-US" dirty="0"/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628800"/>
                <a:ext cx="8134672" cy="4752528"/>
              </a:xfrm>
            </p:spPr>
            <p:txBody>
              <a:bodyPr>
                <a:normAutofit fontScale="92500" lnSpcReduction="10000"/>
              </a:bodyPr>
              <a:lstStyle/>
              <a:p>
                <a:pPr algn="just">
                  <a:lnSpc>
                    <a:spcPct val="120000"/>
                  </a:lnSpc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sz="1800" b="0" dirty="0" smtClean="0"/>
                  <a:t>Over two consecutive HE-LTF symbols, the </a:t>
                </a:r>
                <a:r>
                  <a:rPr lang="en-US" sz="1800" b="0" i="1" dirty="0" smtClean="0"/>
                  <a:t>k</a:t>
                </a:r>
                <a:r>
                  <a:rPr lang="en-US" sz="1800" b="0" dirty="0" smtClean="0"/>
                  <a:t>th HE-LTF symbol received by the </a:t>
                </a:r>
                <a:r>
                  <a:rPr lang="en-US" sz="1800" b="0" i="1" dirty="0" err="1" smtClean="0"/>
                  <a:t>m</a:t>
                </a:r>
                <a:r>
                  <a:rPr lang="en-US" sz="1800" b="0" dirty="0" err="1" smtClean="0"/>
                  <a:t>th</a:t>
                </a:r>
                <a:r>
                  <a:rPr lang="en-US" sz="1800" b="0" dirty="0" smtClean="0"/>
                  <a:t> AP antenna on the </a:t>
                </a:r>
                <a:r>
                  <a:rPr lang="en-US" sz="1800" b="0" i="1" dirty="0" smtClean="0"/>
                  <a:t>l</a:t>
                </a:r>
                <a:r>
                  <a:rPr lang="en-US" sz="1800" b="0" dirty="0" smtClean="0"/>
                  <a:t>th subcarrier is given by</a:t>
                </a:r>
                <a:endParaRPr lang="en-US" sz="1800" b="0" dirty="0"/>
              </a:p>
              <a:p>
                <a:pPr marL="0" indent="0">
                  <a:buNone/>
                </a:pPr>
                <a:endParaRPr lang="en-US" sz="1800" b="0" dirty="0" smtClean="0"/>
              </a:p>
              <a:p>
                <a:pPr marL="0" indent="0">
                  <a:spcBef>
                    <a:spcPts val="1200"/>
                  </a:spcBef>
                  <a:spcAft>
                    <a:spcPts val="1200"/>
                  </a:spcAft>
                  <a:buNone/>
                </a:pPr>
                <a:r>
                  <a:rPr lang="en-US" sz="1800" b="0" dirty="0" smtClean="0"/>
                  <a:t>        where </a:t>
                </a:r>
                <a:endParaRPr lang="en-US" sz="1800" b="0" dirty="0"/>
              </a:p>
              <a:p>
                <a:pPr marL="0" indent="0">
                  <a:buNone/>
                </a:pPr>
                <a:r>
                  <a:rPr lang="en-US" sz="1800" dirty="0" smtClean="0"/>
                  <a:t>                 </a:t>
                </a:r>
                <a:r>
                  <a:rPr lang="en-US" sz="1800" b="0" dirty="0" smtClean="0"/>
                  <a:t>     </a:t>
                </a:r>
              </a:p>
              <a:p>
                <a:pPr marL="411480" indent="0" algn="just">
                  <a:spcBef>
                    <a:spcPts val="1800"/>
                  </a:spcBef>
                  <a:buNone/>
                </a:pPr>
                <a:endParaRPr lang="en-US" sz="1800" b="0" dirty="0" smtClean="0"/>
              </a:p>
              <a:p>
                <a:pPr marL="411480" indent="0" algn="just">
                  <a:spcBef>
                    <a:spcPts val="1800"/>
                  </a:spcBef>
                  <a:buNone/>
                </a:pPr>
                <a:r>
                  <a:rPr lang="en-US" sz="1800" b="0" dirty="0" smtClean="0"/>
                  <a:t>And,</a:t>
                </a:r>
              </a:p>
              <a:p>
                <a:pPr marL="697230" indent="-285750" algn="just">
                  <a:spcBef>
                    <a:spcPts val="1800"/>
                  </a:spcBef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sz="1800" b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1800" b="0" dirty="0"/>
                  <a:t> is </a:t>
                </a:r>
                <a14:m>
                  <m:oMath xmlns:m="http://schemas.openxmlformats.org/officeDocument/2006/math">
                    <m:r>
                      <a:rPr lang="en-US" sz="1800" b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1800" b="0" dirty="0" err="1"/>
                  <a:t>th</a:t>
                </a:r>
                <a:r>
                  <a:rPr lang="en-US" sz="1800" b="0" dirty="0"/>
                  <a:t> STA’s CFO phase shift during a single HE-LTF symbol, </a:t>
                </a:r>
              </a:p>
              <a:p>
                <a:pPr marL="697230" indent="-285750" algn="just">
                  <a:spcBef>
                    <a:spcPts val="1800"/>
                  </a:spcBef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>
                            <a:latin typeface="Cambria Math" panose="02040503050406030204" pitchFamily="18" charset="0"/>
                          </a:rPr>
                          <m:t>𝐩</m:t>
                        </m:r>
                      </m:e>
                      <m:sub>
                        <m:r>
                          <a:rPr lang="en-US" sz="1800" b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sz="1800" b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800" b="0" dirty="0"/>
                  <a:t>denotes the selection of the kth column vector of the matrix </a:t>
                </a:r>
                <a14:m>
                  <m:oMath xmlns:m="http://schemas.openxmlformats.org/officeDocument/2006/math">
                    <m:r>
                      <a:rPr lang="en-US" sz="1800" b="0">
                        <a:latin typeface="Cambria Math" panose="02040503050406030204" pitchFamily="18" charset="0"/>
                      </a:rPr>
                      <m:t>𝐏</m:t>
                    </m:r>
                  </m:oMath>
                </a14:m>
                <a:r>
                  <a:rPr lang="en-US" sz="1800" b="0" dirty="0"/>
                  <a:t>, </a:t>
                </a:r>
              </a:p>
              <a:p>
                <a:pPr marL="697230" indent="-285750" algn="just">
                  <a:spcBef>
                    <a:spcPts val="1800"/>
                  </a:spcBef>
                </a:pPr>
                <a14:m>
                  <m:oMath xmlns:m="http://schemas.openxmlformats.org/officeDocument/2006/math">
                    <m:r>
                      <a:rPr lang="en-US" sz="1800" b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sz="1800" b="0" dirty="0"/>
                  <a:t> is the element of HE-LTF sequence on the lth subcarrier, </a:t>
                </a:r>
              </a:p>
              <a:p>
                <a:pPr marL="1097280" lvl="1" algn="just">
                  <a:spcBef>
                    <a:spcPts val="1800"/>
                  </a:spcBef>
                </a:pPr>
                <a:r>
                  <a:rPr lang="en-US" sz="1400" b="0" dirty="0" smtClean="0"/>
                  <a:t>in </a:t>
                </a:r>
                <a:r>
                  <a:rPr lang="en-US" sz="1400" b="0" dirty="0"/>
                  <a:t>the equations subcarrier index </a:t>
                </a:r>
                <a:r>
                  <a:rPr lang="en-US" sz="1400" b="0" i="1" dirty="0" smtClean="0"/>
                  <a:t>l </a:t>
                </a:r>
                <a:r>
                  <a:rPr lang="en-US" sz="1400" b="0" dirty="0"/>
                  <a:t>is omitted for </a:t>
                </a:r>
                <a:r>
                  <a:rPr lang="en-US" sz="1400" b="0" dirty="0" smtClean="0"/>
                  <a:t>brevity</a:t>
                </a:r>
                <a:endParaRPr lang="en-US" sz="1400" b="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628800"/>
                <a:ext cx="8134672" cy="4752528"/>
              </a:xfrm>
              <a:blipFill rotWithShape="0">
                <a:blip r:embed="rId4"/>
                <a:stretch>
                  <a:fillRect l="-375" t="-128" r="-4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7646" y="2402736"/>
            <a:ext cx="5976664" cy="292864"/>
          </a:xfrm>
          <a:prstGeom prst="rect">
            <a:avLst/>
          </a:prstGeom>
          <a:noFill/>
        </p:spPr>
      </p:pic>
      <p:pic>
        <p:nvPicPr>
          <p:cNvPr id="6" name="Picture 5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3220" y="3211767"/>
            <a:ext cx="7011090" cy="515538"/>
          </a:xfrm>
          <a:prstGeom prst="rect">
            <a:avLst/>
          </a:prstGeom>
          <a:noFill/>
        </p:spPr>
      </p:pic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Mar.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729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Approximate Analysis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981199"/>
                <a:ext cx="7772400" cy="4494213"/>
              </a:xfrm>
            </p:spPr>
            <p:txBody>
              <a:bodyPr/>
              <a:lstStyle/>
              <a:p>
                <a:pPr algn="just"/>
                <a:r>
                  <a:rPr lang="en-US" sz="1800" b="0" dirty="0" smtClean="0"/>
                  <a:t>Assume the additive noise level is low enough, then the term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sz="1800" b="0" i="1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sz="1800" b="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800" b="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1800" b="0" dirty="0"/>
                  <a:t> can be neglected, and the received signal at the </a:t>
                </a:r>
                <a:r>
                  <a:rPr lang="en-US" sz="1800" b="0" i="1" dirty="0" err="1"/>
                  <a:t>m</a:t>
                </a:r>
                <a:r>
                  <a:rPr lang="en-US" sz="1800" b="0" dirty="0" err="1"/>
                  <a:t>th</a:t>
                </a:r>
                <a:r>
                  <a:rPr lang="en-US" sz="1800" b="0" dirty="0"/>
                  <a:t> AP antenna during the HE-LTF symbols can be approximated as </a:t>
                </a:r>
                <a:endParaRPr lang="en-US" sz="1800" b="0" dirty="0" smtClean="0"/>
              </a:p>
              <a:p>
                <a:pPr marL="0" indent="0" algn="just">
                  <a:buNone/>
                </a:pPr>
                <a:r>
                  <a:rPr lang="en-US" sz="1800" b="0" dirty="0" smtClean="0"/>
                  <a:t>                                           </a:t>
                </a:r>
              </a:p>
              <a:p>
                <a:pPr marL="0" indent="0" algn="r">
                  <a:buNone/>
                </a:pPr>
                <a:r>
                  <a:rPr lang="en-US" sz="1800" b="0" dirty="0"/>
                  <a:t> </a:t>
                </a:r>
                <a:r>
                  <a:rPr lang="en-US" sz="1800" b="0" dirty="0" smtClean="0"/>
                  <a:t>                                  </a:t>
                </a:r>
              </a:p>
              <a:p>
                <a:pPr marL="0" indent="0">
                  <a:buNone/>
                </a:pPr>
                <a:r>
                  <a:rPr lang="en-US" sz="1800" b="0" dirty="0" smtClean="0"/>
                  <a:t>     </a:t>
                </a:r>
              </a:p>
              <a:p>
                <a:pPr marL="0" indent="0">
                  <a:buNone/>
                </a:pPr>
                <a:r>
                  <a:rPr lang="en-US" sz="1800" b="0" dirty="0" smtClean="0"/>
                  <a:t>      thus</a:t>
                </a:r>
                <a:r>
                  <a:rPr lang="en-US" sz="1800" b="0" dirty="0"/>
                  <a:t>, the channel estimation for STA 1 can be calculated </a:t>
                </a:r>
                <a:r>
                  <a:rPr lang="en-US" sz="1800" b="0" dirty="0" smtClean="0"/>
                  <a:t>as,</a:t>
                </a:r>
              </a:p>
              <a:p>
                <a:pPr marL="0" indent="0">
                  <a:buNone/>
                </a:pPr>
                <a:endParaRPr lang="en-US" sz="1800" b="0" dirty="0"/>
              </a:p>
              <a:p>
                <a:pPr marL="0" indent="0">
                  <a:buNone/>
                </a:pPr>
                <a:r>
                  <a:rPr lang="en-US" sz="1800" b="0" dirty="0" smtClean="0"/>
                  <a:t>    </a:t>
                </a:r>
              </a:p>
              <a:p>
                <a:endParaRPr lang="en-US" sz="1800" b="0" dirty="0" smtClean="0"/>
              </a:p>
              <a:p>
                <a:pPr marL="0" indent="0" algn="just">
                  <a:buNone/>
                </a:pPr>
                <a:endParaRPr lang="en-US" sz="1800" b="0" dirty="0" smtClean="0"/>
              </a:p>
              <a:p>
                <a:pPr marL="0" indent="0">
                  <a:buNone/>
                </a:pPr>
                <a:r>
                  <a:rPr lang="en-US" sz="1800" b="0" dirty="0" smtClean="0"/>
                  <a:t>                                             </a:t>
                </a:r>
                <a:endParaRPr lang="en-US" sz="1800" b="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981199"/>
                <a:ext cx="7772400" cy="4494213"/>
              </a:xfrm>
              <a:blipFill rotWithShape="0">
                <a:blip r:embed="rId5"/>
                <a:stretch>
                  <a:fillRect l="-549" t="-678" r="-6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3046361"/>
            <a:ext cx="5616624" cy="598663"/>
          </a:xfrm>
          <a:prstGeom prst="rect">
            <a:avLst/>
          </a:prstGeom>
          <a:noFill/>
        </p:spPr>
      </p:pic>
      <p:pic>
        <p:nvPicPr>
          <p:cNvPr id="6" name="Picture 5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4365104"/>
            <a:ext cx="5819846" cy="936104"/>
          </a:xfrm>
          <a:prstGeom prst="rect">
            <a:avLst/>
          </a:prstGeom>
          <a:noFill/>
        </p:spPr>
      </p:pic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Mar.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084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Approximate </a:t>
            </a:r>
            <a:r>
              <a:rPr lang="en-US" dirty="0" smtClean="0"/>
              <a:t>Analysis – cont’d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2000" b="0" dirty="0"/>
                  <a:t>Assuming the phase shift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sz="2000" b="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2000" b="0" dirty="0"/>
                  <a:t> is small, we can apply a 1st order Taylor series approximation to equation (5) and obtain</a:t>
                </a:r>
                <a:r>
                  <a:rPr lang="en-US" sz="2000" b="0" dirty="0" smtClean="0"/>
                  <a:t>,</a:t>
                </a:r>
              </a:p>
              <a:p>
                <a:pPr marL="0" indent="0">
                  <a:buNone/>
                </a:pPr>
                <a:endParaRPr lang="en-US" sz="2000" b="0" dirty="0"/>
              </a:p>
              <a:p>
                <a:pPr marL="0" indent="0">
                  <a:buNone/>
                </a:pPr>
                <a:endParaRPr lang="en-US" sz="2000" b="0" dirty="0" smtClean="0"/>
              </a:p>
              <a:p>
                <a:pPr marL="0" indent="0">
                  <a:buNone/>
                </a:pPr>
                <a:endParaRPr lang="en-US" sz="2000" b="0" dirty="0"/>
              </a:p>
              <a:p>
                <a:pPr marL="365760" indent="0" algn="just">
                  <a:buNone/>
                </a:pPr>
                <a:endParaRPr lang="en-US" sz="2000" b="0" dirty="0" smtClean="0"/>
              </a:p>
              <a:p>
                <a:pPr marL="365760" indent="0" algn="just">
                  <a:buNone/>
                </a:pPr>
                <a:endParaRPr lang="en-US" sz="2000" b="0" dirty="0" smtClean="0"/>
              </a:p>
              <a:p>
                <a:pPr marL="365760" indent="0" algn="just">
                  <a:buNone/>
                </a:pPr>
                <a:r>
                  <a:rPr lang="en-US" sz="2000" b="0" dirty="0" smtClean="0"/>
                  <a:t>and </a:t>
                </a:r>
                <a:r>
                  <a:rPr lang="en-US" sz="2000" b="0" dirty="0"/>
                  <a:t>it can be observed that the inter-STA interference due to the residual CFO is expressed by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>
                            <a:latin typeface="Cambria Math" panose="02040503050406030204" pitchFamily="18" charset="0"/>
                          </a:rPr>
                          <m:t>𝑗</m:t>
                        </m:r>
                      </m:num>
                      <m:den>
                        <m:r>
                          <a:rPr lang="en-US" sz="2000" b="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2000" b="0" i="1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sz="2000" b="0" i="1">
                            <a:latin typeface="Cambria Math" panose="02040503050406030204" pitchFamily="18" charset="0"/>
                          </a:rPr>
                          <m:t>,2</m:t>
                        </m:r>
                      </m:sub>
                    </m:sSub>
                    <m:sSub>
                      <m:sSubPr>
                        <m:ctrlPr>
                          <a:rPr lang="en-US" sz="20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sz="2000" b="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b="0" dirty="0"/>
                  <a:t>.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706" t="-775" r="-7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2708920"/>
            <a:ext cx="5838892" cy="1462107"/>
          </a:xfrm>
          <a:prstGeom prst="rect">
            <a:avLst/>
          </a:prstGeom>
          <a:noFill/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Mar.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896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Inter-user Interference Evaluation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981199"/>
                <a:ext cx="7772400" cy="4494213"/>
              </a:xfrm>
            </p:spPr>
            <p:txBody>
              <a:bodyPr/>
              <a:lstStyle/>
              <a:p>
                <a:r>
                  <a:rPr lang="en-US" sz="1800" b="0" dirty="0"/>
                  <a:t>To evaluate the inter-user interference’s impact to the </a:t>
                </a:r>
                <a:r>
                  <a:rPr lang="en-US" sz="1800" b="0" dirty="0" err="1"/>
                  <a:t>ToA</a:t>
                </a:r>
                <a:r>
                  <a:rPr lang="en-US" sz="1800" b="0" dirty="0"/>
                  <a:t> estimator, the signal-to-interference ratio </a:t>
                </a:r>
                <a:r>
                  <a:rPr lang="en-US" sz="1800" b="0" dirty="0" smtClean="0"/>
                  <a:t>(SIR) is </a:t>
                </a:r>
                <a:r>
                  <a:rPr lang="en-US" sz="1800" b="0" dirty="0"/>
                  <a:t>used as a metric, which is defined as </a:t>
                </a:r>
                <a:endParaRPr lang="en-US" sz="1800" b="0" dirty="0" smtClean="0"/>
              </a:p>
              <a:p>
                <a:endParaRPr lang="en-US" sz="1800" b="0" dirty="0"/>
              </a:p>
              <a:p>
                <a:endParaRPr lang="en-US" sz="1800" b="0" dirty="0" smtClean="0"/>
              </a:p>
              <a:p>
                <a:pPr>
                  <a:spcBef>
                    <a:spcPts val="1200"/>
                  </a:spcBef>
                </a:pPr>
                <a:endParaRPr lang="en-US" sz="1800" b="0" dirty="0" smtClean="0"/>
              </a:p>
              <a:p>
                <a:pPr>
                  <a:spcBef>
                    <a:spcPts val="0"/>
                  </a:spcBef>
                </a:pPr>
                <a:r>
                  <a:rPr lang="en-US" sz="1800" b="0" dirty="0" smtClean="0"/>
                  <a:t>In </a:t>
                </a:r>
                <a:r>
                  <a:rPr lang="en-US" sz="1800" b="0" dirty="0"/>
                  <a:t>11ax, the AP uses trigger frame to implement open loop power control and each STA uses the following equation to calculate the UL transmit power</a:t>
                </a:r>
                <a:r>
                  <a:rPr lang="en-US" sz="1800" b="0" dirty="0" smtClean="0"/>
                  <a:t>:</a:t>
                </a:r>
              </a:p>
              <a:p>
                <a:pPr>
                  <a:spcBef>
                    <a:spcPts val="0"/>
                  </a:spcBef>
                </a:pPr>
                <a:endParaRPr lang="en-US" sz="1800" b="0" dirty="0"/>
              </a:p>
              <a:p>
                <a:pPr marL="0" indent="0">
                  <a:buNone/>
                </a:pPr>
                <a:endParaRPr lang="en-US" sz="1800" b="0" dirty="0"/>
              </a:p>
              <a:p>
                <a:r>
                  <a:rPr lang="en-US" sz="1800" b="0" dirty="0" smtClean="0"/>
                  <a:t>where </a:t>
                </a:r>
                <a14:m>
                  <m:oMath xmlns:m="http://schemas.openxmlformats.org/officeDocument/2006/math">
                    <m:r>
                      <a:rPr lang="en-US" sz="1800" b="0" i="1">
                        <a:latin typeface="Cambria Math" panose="02040503050406030204" pitchFamily="18" charset="0"/>
                      </a:rPr>
                      <m:t>𝑇𝑎𝑟𝑔𝑒</m:t>
                    </m:r>
                    <m:sSub>
                      <m:sSubPr>
                        <m:ctrlPr>
                          <a:rPr lang="en-US" sz="18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1800" b="0" i="1">
                            <a:latin typeface="Cambria Math" panose="02040503050406030204" pitchFamily="18" charset="0"/>
                          </a:rPr>
                          <m:t>𝑅𝑆𝑆𝐼</m:t>
                        </m:r>
                      </m:sub>
                    </m:sSub>
                  </m:oMath>
                </a14:m>
                <a:r>
                  <a:rPr lang="en-US" sz="1800" b="0" dirty="0"/>
                  <a:t> denotes the target receive signal power at AP’s </a:t>
                </a:r>
                <a:r>
                  <a:rPr lang="en-US" sz="1800" b="0" dirty="0" smtClean="0"/>
                  <a:t>antennas</a:t>
                </a:r>
                <a:r>
                  <a:rPr lang="zh-CN" altLang="en-US" sz="1800" b="0" dirty="0" smtClean="0"/>
                  <a:t>， </a:t>
                </a:r>
                <a:r>
                  <a:rPr lang="en-US" sz="1800" b="0" dirty="0" smtClean="0"/>
                  <a:t>and </a:t>
                </a:r>
                <a:r>
                  <a:rPr lang="en-US" sz="1800" b="0" dirty="0"/>
                  <a:t>the DL path loss is computed </a:t>
                </a:r>
                <a:r>
                  <a:rPr lang="en-US" sz="1800" b="0" dirty="0" smtClean="0"/>
                  <a:t>as,</a:t>
                </a:r>
                <a:endParaRPr lang="en-US" sz="1800" b="0" dirty="0"/>
              </a:p>
              <a:p>
                <a:pPr marL="0" indent="0">
                  <a:buNone/>
                </a:pPr>
                <a:r>
                  <a:rPr lang="en-US" sz="1800" b="0" dirty="0" smtClean="0"/>
                  <a:t>                                                </a:t>
                </a:r>
                <a:endParaRPr lang="en-US" sz="1800" b="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981199"/>
                <a:ext cx="7772400" cy="4494213"/>
              </a:xfrm>
              <a:blipFill rotWithShape="0">
                <a:blip r:embed="rId5"/>
                <a:stretch>
                  <a:fillRect l="-549" t="-6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8967" y="2780928"/>
            <a:ext cx="6217707" cy="671779"/>
          </a:xfrm>
          <a:prstGeom prst="rect">
            <a:avLst/>
          </a:prstGeom>
          <a:noFill/>
        </p:spPr>
      </p:pic>
      <p:pic>
        <p:nvPicPr>
          <p:cNvPr id="9" name="Picture 8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7559" y="4437024"/>
            <a:ext cx="5539115" cy="298417"/>
          </a:xfrm>
          <a:prstGeom prst="rect">
            <a:avLst/>
          </a:prstGeom>
          <a:noFill/>
        </p:spPr>
      </p:pic>
      <p:pic>
        <p:nvPicPr>
          <p:cNvPr id="12" name="Picture 11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054" y="5592016"/>
            <a:ext cx="5345620" cy="298417"/>
          </a:xfrm>
          <a:prstGeom prst="rect">
            <a:avLst/>
          </a:prstGeom>
          <a:noFill/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Mar.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130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846640" cy="1066800"/>
          </a:xfrm>
        </p:spPr>
        <p:txBody>
          <a:bodyPr/>
          <a:lstStyle/>
          <a:p>
            <a:r>
              <a:rPr lang="en-US" dirty="0"/>
              <a:t>Inter-user Interference </a:t>
            </a:r>
            <a:r>
              <a:rPr lang="en-US" dirty="0" smtClean="0"/>
              <a:t>Evaluation (Cont’d)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algn="just"/>
                <a:r>
                  <a:rPr lang="en-US" sz="1800" b="0" dirty="0"/>
                  <a:t>The STA’s absolute transmit power accuracy requirement are </a:t>
                </a:r>
                <a14:m>
                  <m:oMath xmlns:m="http://schemas.openxmlformats.org/officeDocument/2006/math">
                    <m:r>
                      <a:rPr lang="en-US" sz="1800" b="0" i="1">
                        <a:latin typeface="Cambria Math" panose="02040503050406030204" pitchFamily="18" charset="0"/>
                      </a:rPr>
                      <m:t>±3</m:t>
                    </m:r>
                  </m:oMath>
                </a14:m>
                <a:r>
                  <a:rPr lang="en-US" sz="1800" b="0" dirty="0"/>
                  <a:t> and </a:t>
                </a:r>
                <a14:m>
                  <m:oMath xmlns:m="http://schemas.openxmlformats.org/officeDocument/2006/math">
                    <m:r>
                      <a:rPr lang="en-US" sz="1800" b="0" i="1">
                        <a:latin typeface="Cambria Math" panose="02040503050406030204" pitchFamily="18" charset="0"/>
                      </a:rPr>
                      <m:t>±9</m:t>
                    </m:r>
                  </m:oMath>
                </a14:m>
                <a:r>
                  <a:rPr lang="en-US" sz="1800" b="0" dirty="0"/>
                  <a:t> dB for class A and class B device, respectively, and the RSSI measurement accuracy are </a:t>
                </a:r>
                <a14:m>
                  <m:oMath xmlns:m="http://schemas.openxmlformats.org/officeDocument/2006/math">
                    <m:r>
                      <a:rPr lang="en-US" sz="1800" b="0" i="1">
                        <a:latin typeface="Cambria Math" panose="02040503050406030204" pitchFamily="18" charset="0"/>
                      </a:rPr>
                      <m:t>±3</m:t>
                    </m:r>
                  </m:oMath>
                </a14:m>
                <a:r>
                  <a:rPr lang="en-US" sz="1800" b="0" dirty="0"/>
                  <a:t> and </a:t>
                </a:r>
                <a14:m>
                  <m:oMath xmlns:m="http://schemas.openxmlformats.org/officeDocument/2006/math">
                    <m:r>
                      <a:rPr lang="en-US" sz="1800" b="0" i="1">
                        <a:latin typeface="Cambria Math" panose="02040503050406030204" pitchFamily="18" charset="0"/>
                      </a:rPr>
                      <m:t>±5</m:t>
                    </m:r>
                  </m:oMath>
                </a14:m>
                <a:r>
                  <a:rPr lang="en-US" sz="1800" b="0" dirty="0"/>
                  <a:t> dB for class A and class B device, respectively</a:t>
                </a:r>
                <a:r>
                  <a:rPr lang="en-US" sz="1800" b="0" dirty="0" smtClean="0"/>
                  <a:t>.</a:t>
                </a:r>
              </a:p>
              <a:p>
                <a:pPr algn="just"/>
                <a:r>
                  <a:rPr lang="en-US" sz="1800" b="0" dirty="0" smtClean="0"/>
                  <a:t>So </a:t>
                </a:r>
                <a:r>
                  <a:rPr lang="en-US" sz="1800" b="0" dirty="0"/>
                  <a:t>the maximum power imbalance between the STAs could be as much as </a:t>
                </a:r>
                <a:r>
                  <a:rPr lang="en-US" sz="1800" dirty="0">
                    <a:solidFill>
                      <a:schemeClr val="accent2"/>
                    </a:solidFill>
                  </a:rPr>
                  <a:t>12dB (6 + 6) for Class A</a:t>
                </a:r>
                <a:r>
                  <a:rPr lang="en-US" sz="1800" b="0" dirty="0"/>
                  <a:t> device and </a:t>
                </a:r>
                <a:r>
                  <a:rPr lang="en-US" sz="1800" dirty="0">
                    <a:solidFill>
                      <a:srgbClr val="FF0000"/>
                    </a:solidFill>
                  </a:rPr>
                  <a:t>28dB (14 + 14) for Class B</a:t>
                </a:r>
                <a:r>
                  <a:rPr lang="en-US" sz="1800" b="0" dirty="0"/>
                  <a:t> device</a:t>
                </a:r>
                <a:endParaRPr lang="en-US" sz="1800" b="0" dirty="0" smtClean="0"/>
              </a:p>
              <a:p>
                <a:r>
                  <a:rPr lang="en-US" sz="1800" b="0" dirty="0" smtClean="0"/>
                  <a:t>In </a:t>
                </a:r>
                <a:r>
                  <a:rPr lang="en-US" sz="1800" b="0" dirty="0"/>
                  <a:t>the UL transmission, when 1xLTF+1.6us CP is used for channel estimation and the STAs have </a:t>
                </a:r>
                <a14:m>
                  <m:oMath xmlns:m="http://schemas.openxmlformats.org/officeDocument/2006/math">
                    <m:r>
                      <a:rPr lang="en-US" sz="1800" b="0">
                        <a:latin typeface="Cambria Math" panose="02040503050406030204" pitchFamily="18" charset="0"/>
                      </a:rPr>
                      <m:t>350</m:t>
                    </m:r>
                    <m:r>
                      <m:rPr>
                        <m:sty m:val="p"/>
                      </m:rPr>
                      <a:rPr lang="en-US" sz="1800" b="0">
                        <a:latin typeface="Cambria Math" panose="02040503050406030204" pitchFamily="18" charset="0"/>
                      </a:rPr>
                      <m:t>Hz</m:t>
                    </m:r>
                  </m:oMath>
                </a14:m>
                <a:r>
                  <a:rPr lang="en-US" sz="1800" b="0" dirty="0"/>
                  <a:t> residual CFO, the value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sz="1800" b="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800" b="0" dirty="0"/>
                  <a:t> is calculated as</a:t>
                </a:r>
                <a:r>
                  <a:rPr lang="en-US" sz="1800" b="0" dirty="0" smtClean="0"/>
                  <a:t>:</a:t>
                </a:r>
              </a:p>
              <a:p>
                <a:endParaRPr lang="en-US" sz="1800" b="0" dirty="0"/>
              </a:p>
              <a:p>
                <a:r>
                  <a:rPr lang="en-US" sz="1800" b="0" dirty="0" smtClean="0"/>
                  <a:t>The </a:t>
                </a:r>
                <a:r>
                  <a:rPr lang="en-US" sz="1800" b="0" dirty="0"/>
                  <a:t>worst-case SIR is given </a:t>
                </a:r>
                <a:r>
                  <a:rPr lang="en-US" sz="1800" b="0" dirty="0" smtClean="0"/>
                  <a:t>by, </a:t>
                </a:r>
                <a:endParaRPr lang="en-US" sz="1800" b="0" dirty="0"/>
              </a:p>
              <a:p>
                <a:pPr marL="0" indent="0" algn="r">
                  <a:buNone/>
                </a:pPr>
                <a:r>
                  <a:rPr lang="en-US" sz="1800" b="0" dirty="0" smtClean="0"/>
                  <a:t>      </a:t>
                </a:r>
                <a:endParaRPr lang="en-US" sz="1800" b="0" dirty="0"/>
              </a:p>
              <a:p>
                <a:pPr marL="0" indent="0">
                  <a:buNone/>
                </a:pPr>
                <a:endParaRPr lang="en-US" sz="1800" b="0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4"/>
                <a:stretch>
                  <a:fillRect l="-549" t="-741" r="-6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4886134"/>
            <a:ext cx="6103246" cy="1177316"/>
          </a:xfrm>
          <a:prstGeom prst="rect">
            <a:avLst/>
          </a:prstGeom>
          <a:noFill/>
        </p:spPr>
      </p:pic>
      <p:pic>
        <p:nvPicPr>
          <p:cNvPr id="10" name="Picture 9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2555" y="3950994"/>
            <a:ext cx="3905315" cy="256175"/>
          </a:xfrm>
          <a:prstGeom prst="rect">
            <a:avLst/>
          </a:prstGeom>
          <a:noFill/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Mar.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3279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8168580" cy="1066800"/>
          </a:xfrm>
        </p:spPr>
        <p:txBody>
          <a:bodyPr/>
          <a:lstStyle/>
          <a:p>
            <a:pPr algn="l"/>
            <a:r>
              <a:rPr lang="en-US" altLang="zh-CN" dirty="0" smtClean="0"/>
              <a:t>Numerical Results – Example Effect on CIR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3068960"/>
            <a:ext cx="3096344" cy="201622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Channel-D </a:t>
            </a:r>
            <a:r>
              <a:rPr lang="en-US" dirty="0" err="1" smtClean="0"/>
              <a:t>NLoS</a:t>
            </a:r>
            <a:endParaRPr lang="en-US" dirty="0" smtClean="0"/>
          </a:p>
          <a:p>
            <a:r>
              <a:rPr lang="en-US" dirty="0" smtClean="0"/>
              <a:t>SNR = 20dB</a:t>
            </a:r>
          </a:p>
          <a:p>
            <a:r>
              <a:rPr lang="en-US" dirty="0" smtClean="0"/>
              <a:t>CFO = 350Hz</a:t>
            </a:r>
          </a:p>
          <a:p>
            <a:r>
              <a:rPr lang="en-US" dirty="0" smtClean="0"/>
              <a:t>SIR = 17.5dB </a:t>
            </a:r>
          </a:p>
          <a:p>
            <a:r>
              <a:rPr lang="en-US" dirty="0" smtClean="0"/>
              <a:t>Distance between STAs: 30m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Mar. 2017</a:t>
            </a:r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1800" y="1828800"/>
            <a:ext cx="6300192" cy="424847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499992" y="5157192"/>
            <a:ext cx="1336476" cy="27699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15.2m Error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323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58.2302"/>
  <p:tag name="ORIGINALWIDTH" val="3229.096"/>
  <p:tag name="LATEXADDIN" val="\documentclass{article}&#10;\usepackage{amsmath,amssymb}&#10;\pagestyle{empty}&#10;\begin{document}&#10;\def\d={\triangleq}&#10;\def\b{\boldsymbol}&#10;\def\mb{\mathbf}&#10;\def\ph{\phantom{.}}&#10;\def\argmax{\text{argmax}}&#10;\def\argmin{\text{argmin}}&#10;\def\tr{\mathrm{Tr}}&#10;\def\diag{\mathrm{diag}}&#10;\def\vec{\mathrm{vec}}&#10;\def\sgn{\mathrm{sgn}}&#10;\def\bf{\mathbf}&#10;&#10;\setcounter{equation}{0}&#10;\begin{eqnarray}&#10;y_{m,k}^{\ph}=\mathbf{h}_m^T\mathbf{C}_k^{\ph}\mathbf{p}_k^{\ph}s+n_{m,k}^{\ph},\quad k=1,2&#10;\end{eqnarray}&#10;\end{document}"/>
  <p:tag name="IGUANATEXSIZE" val="20"/>
  <p:tag name="IGUANATEXCURSOR" val="436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40.9824"/>
  <p:tag name="ORIGINALWIDTH" val="2149.231"/>
  <p:tag name="LATEXADDIN" val="\documentclass{article}&#10;\usepackage{amsmath,amssymb}&#10;\pagestyle{empty}&#10;\begin{document}&#10;\def\d={\triangleq}&#10;\def\b{\boldsymbol}&#10;\def\mb{\mathbf}&#10;\def\ph{\phantom{.}}&#10;\def\argmax{\text{argmax}}&#10;\def\argmin{\text{argmin}}&#10;\def\tr{\mathrm{Tr}}&#10;\def\diag{\mathrm{diag}}&#10;\def\vec{\mathrm{vec}}&#10;\def\sgn{\mathrm{sgn}}&#10;\def\bf{\mathbf}&#10;&#10;\setcounter{equation}{9}&#10;\begin{eqnarray*}&#10;\theta=2\pi\cdot350\cdot(3.2+1.6)\cdot 10^{-6}=0.0106&#10;\end{eqnarray*}&#10;\end{document}"/>
  <p:tag name="IGUANATEXSIZE" val="20"/>
  <p:tag name="IGUANATEXCURSOR" val="441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305.2118"/>
  <p:tag name="ORIGINALWIDTH" val="4150.731"/>
  <p:tag name="LATEXADDIN" val="\documentclass{article}&#10;\usepackage{amsmath,amssymb}&#10;\pagestyle{empty}&#10;\begin{document}&#10;\def\d={\triangleq}&#10;\def\b{\boldsymbol}&#10;\def\mb{\mathbf}&#10;\def\ph{\phantom{.}}&#10;\def\argmax{\text{argmax}}&#10;\def\argmin{\text{argmin}}&#10;\def\tr{\mathrm{Tr}}&#10;\def\diag{\mathrm{diag}}&#10;\def\vec{\mathrm{vec}}&#10;\def\sgn{\mathrm{sgn}}&#10;\def\bf{\mathbf}&#10;&#10;\setcounter{equation}{1}&#10;\begin{eqnarray}&#10;\mathbf{h}_m^{\ph}\d=\left[&#10;\begin{array}{c}&#10;h_{m,1}\\&#10;h_{m,2}&#10;\end{array}&#10;\right],&#10;~~~&#10;\mathbf{C}_k^{\ph}\d=\left[&#10;\begin{array}{cc}&#10;e^{\jmath(k-1)\theta_1} &amp; 0\\&#10;0 &amp; e^{\jmath(k-1)\theta_2} &#10;\end{array}&#10;\right],&#10;~~~&#10;\mathbf{P}\d=\left[&#10;\begin{array}{cc}&#10;\phantom{-}1 &amp; 1\\&#10;-1 &amp; 1&#10;\end{array}&#10;\right],&#10;\end{eqnarray}&#10;\end{document}"/>
  <p:tag name="IGUANATEXSIZE" val="20"/>
  <p:tag name="IGUANATEXCURSOR" val="638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323.9595"/>
  <p:tag name="ORIGINALWIDTH" val="3039.37"/>
  <p:tag name="LATEXADDIN" val="\documentclass{article}&#10;\usepackage{amsmath,amssymb}&#10;\pagestyle{empty}&#10;\begin{document}&#10;\def\d={\triangleq}&#10;\def\b{\boldsymbol}&#10;\def\mb{\mathbf}&#10;\def\ph{\phantom{.}}&#10;\def\argmax{\text{argmax}}&#10;\def\argmin{\text{argmin}}&#10;\def\tr{\mathrm{Tr}}&#10;\def\diag{\mathrm{diag}}&#10;\def\vec{\mathrm{vec}}&#10;\def\sgn{\mathrm{sgn}}&#10;\def\bf{\mathbf}&#10;&#10;\setcounter{equation}{2}&#10;\begin{eqnarray}&#10;y_{m,1}&amp;\approx&amp;\left(h_{m,1}-h_{m,2}\right)s\\&#10;y_{m,2}&amp;\approx&amp;\left(h_{m,1}e^{\jmath\theta_1}+h_{m,2}e^{\jmath\theta_2}\right)s&#10;\end{eqnarray}&#10;\end{document}"/>
  <p:tag name="IGUANATEXSIZE" val="20"/>
  <p:tag name="IGUANATEXCURSOR" val="468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552.681"/>
  <p:tag name="ORIGINALWIDTH" val="3436.071"/>
  <p:tag name="LATEXADDIN" val="\documentclass{article}&#10;\usepackage{amsmath,amssymb}&#10;\pagestyle{empty}&#10;\begin{document}&#10;\def\d={\triangleq}&#10;\def\b{\boldsymbol}&#10;\def\mb{\mathbf}&#10;\def\ph{\phantom{.}}&#10;\def\argmax{\text{argmax}}&#10;\def\argmin{\text{argmin}}&#10;\def\tr{\mathrm{Tr}}&#10;\def\diag{\mathrm{diag}}&#10;\def\vec{\mathrm{vec}}&#10;\def\sgn{\mathrm{sgn}}&#10;\def\bf{\mathbf}&#10;&#10;\setcounter{equation}{4}&#10;\begin{eqnarray}&#10;\notag&#10;\hat{h}_{m,1}&amp;\approx&amp;\frac{1}{2}(y_{m,1}+y_{m,2})s&#10;\\&#10;&amp;\approx&amp;\frac{1}{2}\left[&#10;\left(h_{m,1}(e^{\jmath\theta_1}+1)+h_{m,2}(e^{\jmath\theta_2}-1\right)\right]s&#10;\end{eqnarray}&#10;\end{document}"/>
  <p:tag name="IGUANATEXSIZE" val="20"/>
  <p:tag name="IGUANATEXCURSOR" val="353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804.6495"/>
  <p:tag name="ORIGINALWIDTH" val="3213.348"/>
  <p:tag name="LATEXADDIN" val="\documentclass{article}&#10;\usepackage{amsmath,amssymb}&#10;\pagestyle{empty}&#10;\begin{document}&#10;\def\d={\triangleq}&#10;\def\b{\boldsymbol}&#10;\def\mb{\mathbf}&#10;\def\ph{\phantom{.}}&#10;\def\argmax{\text{argmax}}&#10;\def\argmin{\text{argmin}}&#10;\def\tr{\mathrm{Tr}}&#10;\def\diag{\mathrm{diag}}&#10;\def\vec{\mathrm{vec}}&#10;\def\sgn{\mathrm{sgn}}&#10;\def\bf{\mathbf}&#10;&#10;\setcounter{equation}{5}&#10;\begin{eqnarray}&#10;\notag&#10;\hat{h}_{m,1}&#10;&amp;\approx&amp;&#10;\frac{1}{2}&#10;\left[&#10;\left((\jmath\theta_1+2)h_{m,1}+&#10;\jmath\theta_2h_{m,2}\right)&#10;\right]&#10;\\&#10;\notag&#10;&amp;=&amp;h_{m,1}\left(1+\frac{\jmath}{2}\theta_1\right)&#10;+\frac{\jmath}{2}h_{m,2}\theta_2&#10;\\&#10;&amp;=&amp;h_{m,1}e^{\frac{\jmath}{2}\theta_1}&#10;+\frac{\jmath}{2}h_{m,2}\theta_2&#10;\end{eqnarray}&#10;\end{document}"/>
  <p:tag name="IGUANATEXSIZE" val="20"/>
  <p:tag name="IGUANATEXCURSOR" val="353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369.7038"/>
  <p:tag name="ORIGINALWIDTH" val="3421.822"/>
  <p:tag name="LATEXADDIN" val="\documentclass{article}&#10;\usepackage{amsmath,amssymb}&#10;\pagestyle{empty}&#10;\begin{document}&#10;\def\d={\triangleq}&#10;\def\b{\boldsymbol}&#10;\def\mb{\mathbf}&#10;\def\ph{\phantom{.}}&#10;\def\argmax{\text{argmax}}&#10;\def\argmin{\text{argmin}}&#10;\def\tr{\mathrm{Tr}}&#10;\def\diag{\mathrm{diag}}&#10;\def\vec{\mathrm{vec}}&#10;\def\sgn{\mathrm{sgn}}&#10;\def\bf{\mathbf}&#10;&#10;\setcounter{equation}{6}&#10;\begin{eqnarray}&#10;\mathrm{SIR}=10\log\frac{\left|h_{m,1}\right|^2}{\left|\frac{\jmath}{2}h_{m,2}\theta_2\right|^2}=&#10;10\log\frac{4\left|h_{m,1}\right|^2}{\theta_2^2\left|h_{m,2}\right|^2}&#10;\end{eqnarray}&#10;\end{document}"/>
  <p:tag name="IGUANATEXSIZE" val="20"/>
  <p:tag name="IGUANATEXCURSOR" val="371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64.2294"/>
  <p:tag name="ORIGINALWIDTH" val="3048.369"/>
  <p:tag name="LATEXADDIN" val="\documentclass{article}&#10;\usepackage{amsmath,amssymb}&#10;\pagestyle{empty}&#10;\begin{document}&#10;\def\d={\triangleq}&#10;\def\b{\boldsymbol}&#10;\def\mb{\mathbf}&#10;\def\ph{\phantom{.}}&#10;\def\argmax{\text{argmax}}&#10;\def\argmin{\text{argmin}}&#10;\def\tr{\mathrm{Tr}}&#10;\def\diag{\mathrm{diag}}&#10;\def\vec{\mathrm{vec}}&#10;\def\sgn{\mathrm{sgn}}&#10;\def\bf{\mathbf}&#10;&#10;\setcounter{equation}{7}&#10;\begin{eqnarray}&#10;\mathrm{TX}_{\mathrm{pwr}}^{\mathrm{STA}}=\mathrm{PL}_{\mathrm{DL}}^{\ph}+\mathrm{Target}_{\mathrm{RSSI}}^{\ph}&#10;\end{eqnarray}&#10;\end{document}"/>
  <p:tag name="IGUANATEXSIZE" val="20"/>
  <p:tag name="IGUANATEXCURSOR" val="475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64.2294"/>
  <p:tag name="ORIGINALWIDTH" val="2941.882"/>
  <p:tag name="LATEXADDIN" val="\documentclass{article}&#10;\usepackage{amsmath,amssymb}&#10;\pagestyle{empty}&#10;\begin{document}&#10;\def\d={\triangleq}&#10;\def\b{\boldsymbol}&#10;\def\mb{\mathbf}&#10;\def\ph{\phantom{.}}&#10;\def\argmax{\text{argmax}}&#10;\def\argmin{\text{argmin}}&#10;\def\tr{\mathrm{Tr}}&#10;\def\diag{\mathrm{diag}}&#10;\def\vec{\mathrm{vec}}&#10;\def\sgn{\mathrm{sgn}}&#10;\def\bf{\mathbf}&#10;&#10;\setcounter{equation}{8}&#10;\begin{eqnarray}&#10;\mathrm{PL}_{\mathrm{DL}}^{\ph}&#10;=\mathrm{TX}_{\mathrm{pwr}}^{\mathrm{AP}}-\mathrm{DL}_{\mathrm{RSSI}}^{\ph}&#10;\end{eqnarray}&#10;\end{document}"/>
  <p:tag name="IGUANATEXSIZE" val="20"/>
  <p:tag name="IGUANATEXCURSOR" val="353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647.919"/>
  <p:tag name="ORIGINALWIDTH" val="3358.83"/>
  <p:tag name="LATEXADDIN" val="\documentclass{article}&#10;\usepackage{amsmath,amssymb}&#10;\pagestyle{empty}&#10;\begin{document}&#10;\def\d={\triangleq}&#10;\def\b{\boldsymbol}&#10;\def\mb{\mathbf}&#10;\def\ph{\phantom{.}}&#10;\def\argmax{\text{argmax}}&#10;\def\argmin{\text{argmin}}&#10;\def\tr{\mathrm{Tr}}&#10;\def\diag{\mathrm{diag}}&#10;\def\vec{\mathrm{vec}}&#10;\def\sgn{\mathrm{sgn}}&#10;\def\bf{\mathbf}&#10;&#10;\setcounter{equation}{9}&#10;\begin{eqnarray}&#10;\mathrm{SIR}_A&amp;=&amp;10\log\left(10^{-1.2}\frac{4}{0.0106^2}\right)=33.5\mathrm{dB}&#10;\\&#10;\mathrm{SIR}_B&amp;=&amp;10\log\left(10^{-2.8}\frac{4}{0.0106^2}\right)=17.5\mathrm{dB}&#10;\end{eqnarray}&#10;\end{document}"/>
  <p:tag name="IGUANATEXSIZE" val="20"/>
  <p:tag name="IGUANATEXCURSOR" val="521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heme/theme1.xml><?xml version="1.0" encoding="utf-8"?>
<a:theme xmlns:a="http://schemas.openxmlformats.org/drawingml/2006/main" name="Theme_iee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e_ieee" id="{962B99E3-1281-4E42-AB78-D2B19DEB8B66}" vid="{0A5F6BAE-67BD-49F9-86DB-2DD0355F527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Theme_ieee</Template>
  <TotalTime>152432</TotalTime>
  <Words>548</Words>
  <Application>Microsoft Office PowerPoint</Application>
  <PresentationFormat>On-screen Show (4:3)</PresentationFormat>
  <Paragraphs>113</Paragraphs>
  <Slides>11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Cambria Math</vt:lpstr>
      <vt:lpstr>Times New Roman</vt:lpstr>
      <vt:lpstr>Theme_ieee</vt:lpstr>
      <vt:lpstr>Document</vt:lpstr>
      <vt:lpstr>Analysis of Near-far Problem’s Impact in UL MU-MIMO with Residual CFO</vt:lpstr>
      <vt:lpstr>Motivation</vt:lpstr>
      <vt:lpstr>Signal Model (1/2)</vt:lpstr>
      <vt:lpstr>Signal Model (2/2)</vt:lpstr>
      <vt:lpstr>Approximate Analysis</vt:lpstr>
      <vt:lpstr>Approximate Analysis – cont’d</vt:lpstr>
      <vt:lpstr>Inter-user Interference Evaluation</vt:lpstr>
      <vt:lpstr>Inter-user Interference Evaluation (Cont’d)</vt:lpstr>
      <vt:lpstr>Numerical Results – Example Effect on CIR</vt:lpstr>
      <vt:lpstr>Numerical Results – Range Estimation Accuracy</vt:lpstr>
      <vt:lpstr>Conclusions 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FTM timing accuracy</dc:title>
  <dc:subject>FTM timing accuracy</dc:subject>
  <dc:creator>Jonathan Segev</dc:creator>
  <cp:keywords>CTPClassification=CTP_PUBLIC:VisualMarkings=</cp:keywords>
  <cp:lastModifiedBy>Jiang, Feng1</cp:lastModifiedBy>
  <cp:revision>1045</cp:revision>
  <cp:lastPrinted>1998-02-10T13:28:06Z</cp:lastPrinted>
  <dcterms:created xsi:type="dcterms:W3CDTF">2009-11-13T19:11:16Z</dcterms:created>
  <dcterms:modified xsi:type="dcterms:W3CDTF">2017-03-14T22:24:50Z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db4c5659-1edb-4480-a974-1084fc87c4f2</vt:lpwstr>
  </property>
  <property fmtid="{D5CDD505-2E9C-101B-9397-08002B2CF9AE}" pid="4" name="CTP_BU">
    <vt:lpwstr>NA</vt:lpwstr>
  </property>
  <property fmtid="{D5CDD505-2E9C-101B-9397-08002B2CF9AE}" pid="5" name="CTP_TimeStamp">
    <vt:lpwstr>2016-12-06 23:34:21Z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CTP_PUBLIC</vt:lpwstr>
  </property>
</Properties>
</file>