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361" r:id="rId2"/>
    <p:sldId id="379" r:id="rId3"/>
    <p:sldId id="386" r:id="rId4"/>
    <p:sldId id="387" r:id="rId5"/>
    <p:sldId id="393" r:id="rId6"/>
    <p:sldId id="388" r:id="rId7"/>
    <p:sldId id="389" r:id="rId8"/>
    <p:sldId id="390" r:id="rId9"/>
    <p:sldId id="394" r:id="rId10"/>
    <p:sldId id="380" r:id="rId11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5405" autoAdjust="0"/>
  </p:normalViewPr>
  <p:slideViewPr>
    <p:cSldViewPr>
      <p:cViewPr varScale="1">
        <p:scale>
          <a:sx n="89" d="100"/>
          <a:sy n="89" d="100"/>
        </p:scale>
        <p:origin x="74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5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3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4932040" y="6464369"/>
            <a:ext cx="3688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 and Ofer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5320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6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76056" y="6428194"/>
            <a:ext cx="3888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F.</a:t>
            </a:r>
            <a:r>
              <a:rPr lang="en-GB" baseline="0" dirty="0" smtClean="0"/>
              <a:t> Jiang, O.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and Q. Li,</a:t>
            </a:r>
            <a:r>
              <a:rPr lang="en-GB" baseline="0" dirty="0" smtClean="0"/>
              <a:t> </a:t>
            </a:r>
            <a:r>
              <a:rPr lang="en-GB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581041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80785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3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9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2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81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3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42022" y="332601"/>
            <a:ext cx="31034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</a:t>
            </a:r>
            <a:r>
              <a:rPr lang="en-US" sz="1800" b="1" dirty="0" smtClean="0">
                <a:cs typeface="+mn-cs"/>
              </a:rPr>
              <a:t>/</a:t>
            </a:r>
            <a:r>
              <a:rPr lang="en-US" altLang="zh-CN" sz="1800" b="1" dirty="0" err="1" smtClean="0">
                <a:cs typeface="+mn-cs"/>
              </a:rPr>
              <a:t>xxxx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8.xml"/><Relationship Id="rId7" Type="http://schemas.openxmlformats.org/officeDocument/2006/relationships/image" Target="../media/image12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Analysis of Near-far Problem’s Impact in UL MU-MIMO with Residual CFO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0</a:t>
            </a:r>
            <a:r>
              <a:rPr lang="en-GB" sz="2000" b="0" dirty="0" smtClean="0"/>
              <a:t>2-</a:t>
            </a:r>
            <a:r>
              <a:rPr lang="en-US" altLang="zh-CN" sz="2000" b="0" dirty="0" smtClean="0"/>
              <a:t>28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135006"/>
              </p:ext>
            </p:extLst>
          </p:nvPr>
        </p:nvGraphicFramePr>
        <p:xfrm>
          <a:off x="1458913" y="2701925"/>
          <a:ext cx="6545262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" name="Document" r:id="rId4" imgW="9221584" imgH="4369325" progId="Word.Document.8">
                  <p:embed/>
                </p:oleObj>
              </mc:Choice>
              <mc:Fallback>
                <p:oleObj name="Document" r:id="rId4" imgW="9221584" imgH="43693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701925"/>
                        <a:ext cx="6545262" cy="310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 smtClean="0"/>
              <a:t>Derived </a:t>
            </a:r>
            <a:r>
              <a:rPr lang="en-US" b="0" dirty="0"/>
              <a:t>an </a:t>
            </a:r>
            <a:r>
              <a:rPr lang="en-US" b="0" dirty="0" smtClean="0"/>
              <a:t>closed-form equation </a:t>
            </a:r>
            <a:r>
              <a:rPr lang="en-US" b="0" dirty="0"/>
              <a:t>to show that the residual CFO will cause additive inter-STA interference </a:t>
            </a:r>
            <a:r>
              <a:rPr lang="en-US" b="0" dirty="0" smtClean="0"/>
              <a:t>in the channel estimation</a:t>
            </a:r>
          </a:p>
          <a:p>
            <a:pPr algn="just"/>
            <a:r>
              <a:rPr lang="en-US" b="0" dirty="0" smtClean="0"/>
              <a:t>The inter-STA interference will increase with the signal power of the interfering STA</a:t>
            </a:r>
            <a:endParaRPr lang="en-US" b="0" dirty="0"/>
          </a:p>
          <a:p>
            <a:pPr algn="just"/>
            <a:r>
              <a:rPr lang="en-US" b="0" dirty="0" smtClean="0"/>
              <a:t>The numerical results show that the inter-STA interference could degrade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significantly</a:t>
            </a:r>
          </a:p>
          <a:p>
            <a:pPr lvl="1" algn="just"/>
            <a:r>
              <a:rPr lang="en-US" dirty="0" smtClean="0"/>
              <a:t>Degradation is observed for SIR lower than ~33.5dB.</a:t>
            </a:r>
          </a:p>
          <a:p>
            <a:pPr lvl="1" algn="just"/>
            <a:r>
              <a:rPr lang="en-US" dirty="0" smtClean="0"/>
              <a:t>Performance @ typical </a:t>
            </a:r>
            <a:r>
              <a:rPr lang="en-US" smtClean="0"/>
              <a:t>SNR level, seem </a:t>
            </a:r>
            <a:r>
              <a:rPr lang="en-US" dirty="0" smtClean="0"/>
              <a:t>to be dominated by SIR.</a:t>
            </a:r>
            <a:endParaRPr lang="en-US" b="0" dirty="0" smtClean="0"/>
          </a:p>
          <a:p>
            <a:pPr algn="just"/>
            <a:r>
              <a:rPr lang="en-US" b="0" dirty="0" smtClean="0"/>
              <a:t>It’s necessary to design the UL sounding sequence to avoid the inter-STA interference and guarantee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Analyze the near-far problem’s impact for UL MU-MIMO</a:t>
            </a:r>
          </a:p>
          <a:p>
            <a:pPr algn="just"/>
            <a:r>
              <a:rPr lang="en-US" b="0" dirty="0" smtClean="0"/>
              <a:t>Study the inter-STA interference in the channel estimation caused by the residual CFO</a:t>
            </a:r>
          </a:p>
          <a:p>
            <a:pPr algn="just"/>
            <a:r>
              <a:rPr lang="en-US" b="0" dirty="0" smtClean="0"/>
              <a:t>Use numerical results to evaluate the degradation of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using interference polluted channels estimation 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</p:spPr>
            <p:txBody>
              <a:bodyPr>
                <a:normAutofit fontScale="85000" lnSpcReduction="200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Assume </a:t>
                </a:r>
                <a:r>
                  <a:rPr lang="en-US" sz="1800" b="0" dirty="0"/>
                  <a:t>two single-antenna STAs transmit simultaneously to an AP configured with </a:t>
                </a:r>
                <a:r>
                  <a:rPr lang="en-US" sz="1800" b="0" i="1" dirty="0" smtClean="0"/>
                  <a:t>M</a:t>
                </a:r>
                <a:r>
                  <a:rPr lang="en-US" sz="1800" b="0" dirty="0" smtClean="0"/>
                  <a:t> antennas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Both </a:t>
                </a:r>
                <a:r>
                  <a:rPr lang="en-US" sz="1800" b="0" dirty="0"/>
                  <a:t>of the STAs have a residual CFO in the uplink signal </a:t>
                </a:r>
                <a:r>
                  <a:rPr lang="en-US" sz="1800" b="0" dirty="0" smtClean="0"/>
                  <a:t>transmission</a:t>
                </a:r>
                <a:endParaRPr lang="en-US" sz="1800" b="0" dirty="0"/>
              </a:p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800" b="0" dirty="0" smtClean="0"/>
                  <a:t>Over two consecutive HE-LTF symbols, the </a:t>
                </a:r>
                <a:r>
                  <a:rPr lang="en-US" sz="1800" b="0" i="1" dirty="0" smtClean="0"/>
                  <a:t>k</a:t>
                </a:r>
                <a:r>
                  <a:rPr lang="en-US" sz="1800" b="0" dirty="0" smtClean="0"/>
                  <a:t>th HE-LTF symbol received by the </a:t>
                </a:r>
                <a:r>
                  <a:rPr lang="en-US" sz="1800" b="0" i="1" dirty="0" err="1" smtClean="0"/>
                  <a:t>m</a:t>
                </a:r>
                <a:r>
                  <a:rPr lang="en-US" sz="1800" b="0" dirty="0" err="1" smtClean="0"/>
                  <a:t>th</a:t>
                </a:r>
                <a:r>
                  <a:rPr lang="en-US" sz="1800" b="0" dirty="0" smtClean="0"/>
                  <a:t> AP antenna on the </a:t>
                </a:r>
                <a:r>
                  <a:rPr lang="en-US" sz="1800" b="0" i="1" dirty="0" smtClean="0"/>
                  <a:t>l</a:t>
                </a:r>
                <a:r>
                  <a:rPr lang="en-US" sz="1800" b="0" dirty="0" smtClean="0"/>
                  <a:t>th subcarrier is given by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 smtClean="0"/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1800" b="0" dirty="0" smtClean="0"/>
                  <a:t>        where 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dirty="0" smtClean="0"/>
                  <a:t>                 </a:t>
                </a:r>
                <a:r>
                  <a:rPr lang="en-US" sz="1800" b="0" dirty="0" smtClean="0"/>
                  <a:t>     </a:t>
                </a:r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endParaRPr lang="en-US" sz="1800" b="0" dirty="0" smtClean="0"/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r>
                  <a:rPr lang="en-US" sz="1800" b="0" dirty="0" smtClean="0"/>
                  <a:t>And,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b="0" dirty="0"/>
                  <a:t> is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b="0" dirty="0" err="1"/>
                  <a:t>th</a:t>
                </a:r>
                <a:r>
                  <a:rPr lang="en-US" sz="1800" b="0" dirty="0"/>
                  <a:t> STA’s CFO phase shift during a single HE-LTF symbol,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/>
                  <a:t>denotes the selection of the kth column vector of the matrix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𝐏</m:t>
                    </m:r>
                  </m:oMath>
                </a14:m>
                <a:r>
                  <a:rPr lang="en-US" sz="1800" b="0" dirty="0"/>
                  <a:t>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800" b="0" dirty="0"/>
                  <a:t> is the element of HE-LTF sequence on the lth subcarrier, </a:t>
                </a:r>
              </a:p>
              <a:p>
                <a:pPr marL="1097280" lvl="1" algn="just">
                  <a:spcBef>
                    <a:spcPts val="1800"/>
                  </a:spcBef>
                </a:pPr>
                <a:r>
                  <a:rPr lang="en-US" sz="1400" b="0" dirty="0" smtClean="0"/>
                  <a:t>in </a:t>
                </a:r>
                <a:r>
                  <a:rPr lang="en-US" sz="1400" b="0" dirty="0"/>
                  <a:t>the equations subcarrier index </a:t>
                </a:r>
                <a:r>
                  <a:rPr lang="en-US" sz="1400" b="0" i="1" dirty="0" smtClean="0"/>
                  <a:t>l </a:t>
                </a:r>
                <a:r>
                  <a:rPr lang="en-US" sz="1400" b="0" dirty="0"/>
                  <a:t>is omitted for </a:t>
                </a:r>
                <a:r>
                  <a:rPr lang="en-US" sz="1400" b="0" dirty="0" smtClean="0"/>
                  <a:t>brevity</a:t>
                </a:r>
                <a:endParaRPr lang="en-US" sz="14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  <a:blipFill rotWithShape="0">
                <a:blip r:embed="rId4"/>
                <a:stretch>
                  <a:fillRect l="-225" t="-256" r="-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76" y="2776096"/>
            <a:ext cx="5976664" cy="292864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220" y="3645024"/>
            <a:ext cx="7011090" cy="515538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pPr algn="just"/>
                <a:r>
                  <a:rPr lang="en-US" sz="1800" b="0" dirty="0" smtClean="0"/>
                  <a:t>Assume the additive noise level is low enough, then the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can be neglected, and the received signal at the </a:t>
                </a:r>
                <a:r>
                  <a:rPr lang="en-US" sz="1800" b="0" i="1" dirty="0" err="1"/>
                  <a:t>m</a:t>
                </a:r>
                <a:r>
                  <a:rPr lang="en-US" sz="1800" b="0" dirty="0" err="1"/>
                  <a:t>th</a:t>
                </a:r>
                <a:r>
                  <a:rPr lang="en-US" sz="1800" b="0" dirty="0"/>
                  <a:t> AP antenna during the HE-LTF symbols can be approximated as </a:t>
                </a:r>
                <a:endParaRPr lang="en-US" sz="1800" b="0" dirty="0" smtClean="0"/>
              </a:p>
              <a:p>
                <a:pPr marL="0" indent="0" algn="just">
                  <a:buNone/>
                </a:pPr>
                <a:r>
                  <a:rPr lang="en-US" sz="1800" b="0" dirty="0" smtClean="0"/>
                  <a:t>                                           </a:t>
                </a:r>
              </a:p>
              <a:p>
                <a:pPr marL="0" indent="0" algn="r">
                  <a:buNone/>
                </a:pPr>
                <a:r>
                  <a:rPr lang="en-US" sz="1800" b="0" dirty="0"/>
                  <a:t> </a:t>
                </a:r>
                <a:r>
                  <a:rPr lang="en-US" sz="1800" b="0" dirty="0" smtClean="0"/>
                  <a:t>                             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 thus</a:t>
                </a:r>
                <a:r>
                  <a:rPr lang="en-US" sz="1800" b="0" dirty="0"/>
                  <a:t>, the channel estimation for STA 1 can be calculated </a:t>
                </a:r>
                <a:r>
                  <a:rPr lang="en-US" sz="1800" b="0" dirty="0" smtClean="0"/>
                  <a:t>as,</a:t>
                </a:r>
              </a:p>
              <a:p>
                <a:pPr marL="0" indent="0">
                  <a:buNone/>
                </a:pP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</a:t>
                </a:r>
              </a:p>
              <a:p>
                <a:endParaRPr lang="en-US" sz="1800" b="0" dirty="0" smtClean="0"/>
              </a:p>
              <a:p>
                <a:pPr marL="0" indent="0" algn="just">
                  <a:buNone/>
                </a:pPr>
                <a:endParaRPr lang="en-US" sz="1800" b="0" dirty="0" smtClean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46361"/>
            <a:ext cx="5616624" cy="598663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65104"/>
            <a:ext cx="5819846" cy="936104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</a:t>
            </a:r>
            <a:r>
              <a:rPr lang="en-US" dirty="0" smtClean="0"/>
              <a:t>Analysis – cont’d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b="0" dirty="0"/>
                  <a:t>Assuming the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b="0" dirty="0"/>
                  <a:t> is small, we can apply a 1st order Taylor series approximation to equation (5) and obtain</a:t>
                </a:r>
                <a:r>
                  <a:rPr lang="en-US" sz="2000" b="0" dirty="0" smtClean="0"/>
                  <a:t>,</a:t>
                </a:r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0" indent="0">
                  <a:buNone/>
                </a:pPr>
                <a:endParaRPr lang="en-US" sz="2000" b="0" dirty="0" smtClean="0"/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r>
                  <a:rPr lang="en-US" sz="2000" b="0" dirty="0" smtClean="0"/>
                  <a:t>and </a:t>
                </a:r>
                <a:r>
                  <a:rPr lang="en-US" sz="2000" b="0" dirty="0"/>
                  <a:t>it can be observed that the inter-STA interference due to the residual CFO is expressed by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𝑗</m:t>
                        </m:r>
                      </m:num>
                      <m:den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b="0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775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5838892" cy="1462107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Inter-user Interference Evaluation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r>
                  <a:rPr lang="en-US" sz="1800" b="0" dirty="0"/>
                  <a:t>To evaluate the inter-user interference’s impact to the </a:t>
                </a:r>
                <a:r>
                  <a:rPr lang="en-US" sz="1800" b="0" dirty="0" err="1"/>
                  <a:t>ToA</a:t>
                </a:r>
                <a:r>
                  <a:rPr lang="en-US" sz="1800" b="0" dirty="0"/>
                  <a:t> estimator, the signal-to-interference ratio </a:t>
                </a:r>
                <a:r>
                  <a:rPr lang="en-US" sz="1800" b="0" dirty="0" smtClean="0"/>
                  <a:t>(SIR) is </a:t>
                </a:r>
                <a:r>
                  <a:rPr lang="en-US" sz="1800" b="0" dirty="0"/>
                  <a:t>used as a metric, which is defined as </a:t>
                </a:r>
                <a:endParaRPr lang="en-US" sz="1800" b="0" dirty="0" smtClean="0"/>
              </a:p>
              <a:p>
                <a:endParaRPr lang="en-US" sz="1800" b="0" dirty="0"/>
              </a:p>
              <a:p>
                <a:endParaRPr lang="en-US" sz="1800" b="0" dirty="0" smtClean="0"/>
              </a:p>
              <a:p>
                <a:pPr>
                  <a:spcBef>
                    <a:spcPts val="1200"/>
                  </a:spcBef>
                </a:pPr>
                <a:endParaRPr lang="en-US" sz="1800" b="0" dirty="0" smtClean="0"/>
              </a:p>
              <a:p>
                <a:pPr>
                  <a:spcBef>
                    <a:spcPts val="0"/>
                  </a:spcBef>
                </a:pPr>
                <a:r>
                  <a:rPr lang="en-US" sz="1800" b="0" dirty="0" smtClean="0"/>
                  <a:t>In </a:t>
                </a:r>
                <a:r>
                  <a:rPr lang="en-US" sz="1800" b="0" dirty="0"/>
                  <a:t>11ax, the AP uses trigger frame to implement open loop power control and each STA uses the following equation to calculate the UL transmit power</a:t>
                </a:r>
                <a:r>
                  <a:rPr lang="en-US" sz="1800" b="0" dirty="0" smtClean="0"/>
                  <a:t>:</a:t>
                </a:r>
              </a:p>
              <a:p>
                <a:pPr>
                  <a:spcBef>
                    <a:spcPts val="0"/>
                  </a:spcBef>
                </a:pP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r>
                  <a:rPr lang="en-US" sz="1800" b="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1800" b="0" dirty="0"/>
                  <a:t> denotes the target receive signal power at AP’s </a:t>
                </a:r>
                <a:r>
                  <a:rPr lang="en-US" sz="1800" b="0" dirty="0" smtClean="0"/>
                  <a:t>antennas</a:t>
                </a:r>
                <a:r>
                  <a:rPr lang="zh-CN" altLang="en-US" sz="1800" b="0" dirty="0" smtClean="0"/>
                  <a:t>， </a:t>
                </a:r>
                <a:r>
                  <a:rPr lang="en-US" sz="1800" b="0" dirty="0" smtClean="0"/>
                  <a:t>and </a:t>
                </a:r>
                <a:r>
                  <a:rPr lang="en-US" sz="1800" b="0" dirty="0"/>
                  <a:t>the DL path loss is computed </a:t>
                </a:r>
                <a:r>
                  <a:rPr lang="en-US" sz="1800" b="0" dirty="0" smtClean="0"/>
                  <a:t>as,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67" y="2780928"/>
            <a:ext cx="6217707" cy="671779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559" y="4437024"/>
            <a:ext cx="5539115" cy="298417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054" y="5592016"/>
            <a:ext cx="5345620" cy="298417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6640" cy="1066800"/>
          </a:xfrm>
        </p:spPr>
        <p:txBody>
          <a:bodyPr/>
          <a:lstStyle/>
          <a:p>
            <a:r>
              <a:rPr lang="en-US" dirty="0"/>
              <a:t>Inter-user Interference </a:t>
            </a:r>
            <a:r>
              <a:rPr lang="en-US" dirty="0" smtClean="0"/>
              <a:t>Evaluation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1800" b="0" dirty="0"/>
                  <a:t>The STA’s absolute transmit power accuracy requirement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±9</m:t>
                    </m:r>
                  </m:oMath>
                </a14:m>
                <a:r>
                  <a:rPr lang="en-US" sz="1800" b="0" dirty="0"/>
                  <a:t> dB for class A and class B device, respectively, and the RSSI measurement accuracy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±5</m:t>
                    </m:r>
                  </m:oMath>
                </a14:m>
                <a:r>
                  <a:rPr lang="en-US" sz="1800" b="0" dirty="0"/>
                  <a:t> dB for class A and class B device, respectively</a:t>
                </a:r>
                <a:r>
                  <a:rPr lang="en-US" sz="1800" b="0" dirty="0" smtClean="0"/>
                  <a:t>.</a:t>
                </a:r>
              </a:p>
              <a:p>
                <a:pPr algn="just"/>
                <a:r>
                  <a:rPr lang="en-US" sz="1800" b="0" dirty="0" smtClean="0"/>
                  <a:t>So </a:t>
                </a:r>
                <a:r>
                  <a:rPr lang="en-US" sz="1800" b="0" dirty="0"/>
                  <a:t>the maximum power imbalance between the STAs could be as much as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12dB (6 + 6) for Class A</a:t>
                </a:r>
                <a:r>
                  <a:rPr lang="en-US" sz="1800" b="0" dirty="0"/>
                  <a:t> device and </a:t>
                </a:r>
                <a:r>
                  <a:rPr lang="en-US" sz="1800" dirty="0">
                    <a:solidFill>
                      <a:srgbClr val="FF0000"/>
                    </a:solidFill>
                  </a:rPr>
                  <a:t>28dB (14 + 14) for Class B</a:t>
                </a:r>
                <a:r>
                  <a:rPr lang="en-US" sz="1800" b="0" dirty="0"/>
                  <a:t> device</a:t>
                </a:r>
                <a:endParaRPr lang="en-US" sz="1800" b="0" dirty="0" smtClean="0"/>
              </a:p>
              <a:p>
                <a:r>
                  <a:rPr lang="en-US" sz="1800" b="0" dirty="0" smtClean="0"/>
                  <a:t>In </a:t>
                </a:r>
                <a:r>
                  <a:rPr lang="en-US" sz="1800" b="0" dirty="0"/>
                  <a:t>the UL transmission, when 1xLTF+1.6us CP is used for channel estimation and the STAs have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350</m:t>
                    </m:r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Hz</m:t>
                    </m:r>
                  </m:oMath>
                </a14:m>
                <a:r>
                  <a:rPr lang="en-US" sz="1800" b="0" dirty="0"/>
                  <a:t> residual CFO, the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/>
                  <a:t> is calculated as</a:t>
                </a:r>
                <a:r>
                  <a:rPr lang="en-US" sz="1800" b="0" dirty="0" smtClean="0"/>
                  <a:t>:</a:t>
                </a:r>
              </a:p>
              <a:p>
                <a:endParaRPr lang="en-US" sz="1800" b="0" dirty="0"/>
              </a:p>
              <a:p>
                <a:r>
                  <a:rPr lang="en-US" sz="1800" b="0" dirty="0" smtClean="0"/>
                  <a:t>The </a:t>
                </a:r>
                <a:r>
                  <a:rPr lang="en-US" sz="1800" b="0" dirty="0"/>
                  <a:t>worst-case SIR is given </a:t>
                </a:r>
                <a:r>
                  <a:rPr lang="en-US" sz="1800" b="0" dirty="0" smtClean="0"/>
                  <a:t>by, </a:t>
                </a:r>
                <a:endParaRPr lang="en-US" sz="1800" b="0" dirty="0"/>
              </a:p>
              <a:p>
                <a:pPr marL="0" indent="0" algn="r">
                  <a:buNone/>
                </a:pPr>
                <a:r>
                  <a:rPr lang="en-US" sz="1800" b="0" dirty="0" smtClean="0"/>
                  <a:t>      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549" t="-741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86134"/>
            <a:ext cx="6103246" cy="1177316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555" y="3950994"/>
            <a:ext cx="3905315" cy="256175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8168580" cy="1066800"/>
          </a:xfrm>
        </p:spPr>
        <p:txBody>
          <a:bodyPr/>
          <a:lstStyle/>
          <a:p>
            <a:pPr algn="l"/>
            <a:r>
              <a:rPr lang="en-US" altLang="zh-CN" dirty="0" smtClean="0"/>
              <a:t>Numerical Results – Example Effect on CIR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068960"/>
            <a:ext cx="3096344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Channel-D </a:t>
            </a:r>
            <a:r>
              <a:rPr lang="en-US" dirty="0" err="1" smtClean="0"/>
              <a:t>NLoS</a:t>
            </a:r>
            <a:endParaRPr lang="en-US" dirty="0" smtClean="0"/>
          </a:p>
          <a:p>
            <a:r>
              <a:rPr lang="en-US" dirty="0" smtClean="0"/>
              <a:t>SNR = 20dB</a:t>
            </a:r>
          </a:p>
          <a:p>
            <a:r>
              <a:rPr lang="en-US" dirty="0" smtClean="0"/>
              <a:t>CFO = 350Hz</a:t>
            </a:r>
          </a:p>
          <a:p>
            <a:r>
              <a:rPr lang="en-US" dirty="0" smtClean="0"/>
              <a:t>SIR = 17.5dB </a:t>
            </a:r>
          </a:p>
          <a:p>
            <a:r>
              <a:rPr lang="en-US" dirty="0" smtClean="0"/>
              <a:t>Distance between STAs: 30m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752600"/>
            <a:ext cx="6000750" cy="45005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09102" y="5013176"/>
            <a:ext cx="100811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23.2m Error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Numerical Results </a:t>
            </a:r>
            <a:r>
              <a:rPr lang="en-US" altLang="zh-CN" dirty="0" smtClean="0"/>
              <a:t>– Range Estimation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205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828574"/>
            <a:ext cx="6096000" cy="456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8.2302"/>
  <p:tag name="ORIGINALWIDTH" val="3229.096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0}&#10;\begin{eqnarray}&#10;y_{m,k}^{\ph}=\mathbf{h}_m^T\mathbf{C}_k^{\ph}\mathbf{p}_k^{\ph}s+n_{m,k}^{\ph},\quad k=1,2&#10;\end{eqnarray}&#10;\end{document}"/>
  <p:tag name="IGUANATEXSIZE" val="20"/>
  <p:tag name="IGUANATEXCURSOR" val="43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0.9824"/>
  <p:tag name="ORIGINALWIDTH" val="2149.2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*}&#10;\theta=2\pi\cdot350\cdot(3.2+1.6)\cdot 10^{-6}=0.0106&#10;\end{eqnarray*}&#10;\end{document}"/>
  <p:tag name="IGUANATEXSIZE" val="20"/>
  <p:tag name="IGUANATEXCURSOR" val="44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5.2118"/>
  <p:tag name="ORIGINALWIDTH" val="4150.7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1}&#10;\begin{eqnarray}&#10;\mathbf{h}_m^{\ph}\d=\left[&#10;\begin{array}{c}&#10;h_{m,1}\\&#10;h_{m,2}&#10;\end{array}&#10;\right],&#10;~~~&#10;\mathbf{C}_k^{\ph}\d=\left[&#10;\begin{array}{cc}&#10;e^{\jmath(k-1)\theta_1} &amp; 0\\&#10;0 &amp; e^{\jmath(k-1)\theta_2} &#10;\end{array}&#10;\right],&#10;~~~&#10;\mathbf{P}\d=\left[&#10;\begin{array}{cc}&#10;\phantom{-}1 &amp; 1\\&#10;-1 &amp; 1&#10;\end{array}&#10;\right],&#10;\end{eqnarray}&#10;\end{document}"/>
  <p:tag name="IGUANATEXSIZE" val="20"/>
  <p:tag name="IGUANATEXCURSOR" val="63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23.9595"/>
  <p:tag name="ORIGINALWIDTH" val="3039.37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2}&#10;\begin{eqnarray}&#10;y_{m,1}&amp;\approx&amp;\left(h_{m,1}-h_{m,2}\right)s\\&#10;y_{m,2}&amp;\approx&amp;\left(h_{m,1}e^{\jmath\theta_1}+h_{m,2}e^{\jmath\theta_2}\right)s&#10;\end{eqnarray}&#10;\end{document}"/>
  <p:tag name="IGUANATEXSIZE" val="20"/>
  <p:tag name="IGUANATEXCURSOR" val="46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52.681"/>
  <p:tag name="ORIGINALWIDTH" val="3436.07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4}&#10;\begin{eqnarray}&#10;\notag&#10;\hat{h}_{m,1}&amp;\approx&amp;\frac{1}{2}(y_{m,1}+y_{m,2})s&#10;\\&#10;&amp;\approx&amp;\frac{1}{2}\left[&#10;\left(h_{m,1}(e^{\jmath\theta_1}+1)+h_{m,2}(e^{\jmath\theta_2}-1\right)\right]s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04.6495"/>
  <p:tag name="ORIGINALWIDTH" val="3213.348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5}&#10;\begin{eqnarray}&#10;\notag&#10;\hat{h}_{m,1}&#10;&amp;\approx&amp;&#10;\frac{1}{2}&#10;\left[&#10;\left((\jmath\theta_1+2)h_{m,1}+&#10;\jmath\theta_2h_{m,2}\right)&#10;\right]&#10;\\&#10;\notag&#10;&amp;=&amp;h_{m,1}\left(1+\frac{\jmath}{2}\theta_1\right)&#10;+\frac{\jmath}{2}h_{m,2}\theta_2&#10;\\&#10;&amp;=&amp;h_{m,1}e^{\frac{\jmath}{2}\theta_1}&#10;+\frac{\jmath}{2}h_{m,2}\theta_2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69.7038"/>
  <p:tag name="ORIGINALWIDTH" val="3421.82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6}&#10;\begin{eqnarray}&#10;\mathrm{SIR}=10\log\frac{\left|h_{m,1}\right|^2}{\left|\frac{\jmath}{2}h_{m,2}\theta_2\right|^2}=&#10;10\log\frac{4\left|h_{m,1}\right|^2}{\theta_2^2\left|h_{m,2}\right|^2}&#10;\end{eqnarray}&#10;\end{document}"/>
  <p:tag name="IGUANATEXSIZE" val="20"/>
  <p:tag name="IGUANATEXCURSOR" val="37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3048.369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7}&#10;\begin{eqnarray}&#10;\mathrm{TX}_{\mathrm{pwr}}^{\mathrm{STA}}=\mathrm{PL}_{\mathrm{DL}}^{\ph}+\mathrm{Target}_{\mathrm{RSSI}}^{\ph}&#10;\end{eqnarray}&#10;\end{document}"/>
  <p:tag name="IGUANATEXSIZE" val="20"/>
  <p:tag name="IGUANATEXCURSOR" val="47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2941.88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8}&#10;\begin{eqnarray}&#10;\mathrm{PL}_{\mathrm{DL}}^{\ph}&#10;=\mathrm{TX}_{\mathrm{pwr}}^{\mathrm{AP}}-\mathrm{DL}_{\mathrm{RSSI}}^{\ph}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47.919"/>
  <p:tag name="ORIGINALWIDTH" val="3358.83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}&#10;\mathrm{SIR}_A&amp;=&amp;10\log\left(10^{-1.2}\frac{4}{0.0106^2}\right)=33.5\mathrm{dB}&#10;\\&#10;\mathrm{SIR}_B&amp;=&amp;10\log\left(10^{-2.8}\frac{4}{0.0106^2}\right)=17.5\mathrm{dB}&#10;\end{eqnarray}&#10;\end{document}"/>
  <p:tag name="IGUANATEXSIZE" val="20"/>
  <p:tag name="IGUANATEXCURSOR" val="5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152322</TotalTime>
  <Words>512</Words>
  <Application>Microsoft Office PowerPoint</Application>
  <PresentationFormat>On-screen Show (4:3)</PresentationFormat>
  <Paragraphs>102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Times New Roman</vt:lpstr>
      <vt:lpstr>Theme_ieee</vt:lpstr>
      <vt:lpstr>Document</vt:lpstr>
      <vt:lpstr>Analysis of Near-far Problem’s Impact in UL MU-MIMO with Residual CFO</vt:lpstr>
      <vt:lpstr>Motivation</vt:lpstr>
      <vt:lpstr>Signal Model</vt:lpstr>
      <vt:lpstr>Approximate Analysis</vt:lpstr>
      <vt:lpstr>Approximate Analysis – cont’d</vt:lpstr>
      <vt:lpstr>Inter-user Interference Evaluation</vt:lpstr>
      <vt:lpstr>Inter-user Interference Evaluation (Cont’d)</vt:lpstr>
      <vt:lpstr>Numerical Results – Example Effect on CIR</vt:lpstr>
      <vt:lpstr>Numerical Results – Range Estimation Accuracy</vt:lpstr>
      <vt:lpstr>Conclusions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1031</cp:revision>
  <cp:lastPrinted>1998-02-10T13:28:06Z</cp:lastPrinted>
  <dcterms:created xsi:type="dcterms:W3CDTF">2009-11-13T19:11:16Z</dcterms:created>
  <dcterms:modified xsi:type="dcterms:W3CDTF">2017-03-14T17:58:52Z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