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4"/>
  </p:notesMasterIdLst>
  <p:handoutMasterIdLst>
    <p:handoutMasterId r:id="rId15"/>
  </p:handoutMasterIdLst>
  <p:sldIdLst>
    <p:sldId id="500" r:id="rId2"/>
    <p:sldId id="502" r:id="rId3"/>
    <p:sldId id="501" r:id="rId4"/>
    <p:sldId id="509" r:id="rId5"/>
    <p:sldId id="510" r:id="rId6"/>
    <p:sldId id="503" r:id="rId7"/>
    <p:sldId id="511" r:id="rId8"/>
    <p:sldId id="508" r:id="rId9"/>
    <p:sldId id="507" r:id="rId10"/>
    <p:sldId id="504" r:id="rId11"/>
    <p:sldId id="505" r:id="rId12"/>
    <p:sldId id="50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xmlns="" userId="S-1-5-21-725345543-602162358-527237240-6057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33" autoAdjust="0"/>
    <p:restoredTop sz="90216" autoAdjust="0"/>
  </p:normalViewPr>
  <p:slideViewPr>
    <p:cSldViewPr>
      <p:cViewPr>
        <p:scale>
          <a:sx n="80" d="100"/>
          <a:sy n="80" d="100"/>
        </p:scale>
        <p:origin x="-9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940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422640" y="8985250"/>
            <a:ext cx="1859099" cy="184666"/>
          </a:xfrm>
        </p:spPr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2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6944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48873" y="6475413"/>
            <a:ext cx="1595052" cy="369332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fr-FR" dirty="0" smtClean="0"/>
              <a:t>Liwen Chu, et al, Marvell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802.11-17/0474r0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March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11az NDP Announcement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2017-03-12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fr-FR" altLang="ko-KR" dirty="0" smtClean="0"/>
              <a:t>Liwen Chu et al (Marvell)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1920799"/>
              </p:ext>
            </p:extLst>
          </p:nvPr>
        </p:nvGraphicFramePr>
        <p:xfrm>
          <a:off x="895350" y="2590800"/>
          <a:ext cx="7334250" cy="746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Liwen</a:t>
                      </a:r>
                      <a:r>
                        <a:rPr lang="en-US" sz="1200" baseline="0" dirty="0" smtClean="0"/>
                        <a:t> Chu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EFTM Trigger Design----Common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10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In order to carry feedback type in Trigger frame, some reserved bits or Trigger dependent Common Info field in Common Info or </a:t>
            </a:r>
            <a:r>
              <a:rPr lang="en-US" sz="1600" kern="0" dirty="0" smtClean="0"/>
              <a:t>some reserved bits or Trigger Dependent User Info field in </a:t>
            </a:r>
            <a:r>
              <a:rPr lang="en-US" sz="1600" kern="0" dirty="0" smtClean="0">
                <a:latin typeface="+mn-lt"/>
              </a:rPr>
              <a:t>User Info can be used to indicate the feedback types.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/>
              <a:t>The feedback type is gotten from MU EFTM negotiation and EFTM Trigger doesn’t carry the feedback type information.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A specific value in Trigger Type indicates that the Trigger frame is used for soliciting UL MU NDP.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600" kern="0" dirty="0" smtClean="0"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5929524" y="5661247"/>
            <a:ext cx="576064" cy="6684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5652120" y="6327347"/>
            <a:ext cx="34198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5923868" y="5405693"/>
            <a:ext cx="7425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DL Trigger </a:t>
            </a:r>
          </a:p>
        </p:txBody>
      </p:sp>
      <p:cxnSp>
        <p:nvCxnSpPr>
          <p:cNvPr id="44" name="Straight Arrow Connector 43"/>
          <p:cNvCxnSpPr/>
          <p:nvPr/>
        </p:nvCxnSpPr>
        <p:spPr bwMode="auto">
          <a:xfrm>
            <a:off x="6499932" y="621115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Box 44"/>
          <p:cNvSpPr txBox="1"/>
          <p:nvPr/>
        </p:nvSpPr>
        <p:spPr>
          <a:xfrm>
            <a:off x="6499932" y="628226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723255" y="5430416"/>
            <a:ext cx="8010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 NDP </a:t>
            </a: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7325412" y="621115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7325412" y="628226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316416" y="5423142"/>
            <a:ext cx="59824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DL NDP</a:t>
            </a:r>
          </a:p>
        </p:txBody>
      </p:sp>
      <p:cxnSp>
        <p:nvCxnSpPr>
          <p:cNvPr id="60" name="Straight Arrow Connector 59"/>
          <p:cNvCxnSpPr/>
          <p:nvPr/>
        </p:nvCxnSpPr>
        <p:spPr bwMode="auto">
          <a:xfrm>
            <a:off x="8111863" y="6210259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8111863" y="6282267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498310" y="5413928"/>
            <a:ext cx="6928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DL NDPA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6724035" y="5661247"/>
            <a:ext cx="576064" cy="66609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35369"/>
            <a:ext cx="5724128" cy="749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108"/>
          <p:cNvGrpSpPr/>
          <p:nvPr/>
        </p:nvGrpSpPr>
        <p:grpSpPr>
          <a:xfrm>
            <a:off x="288032" y="4096379"/>
            <a:ext cx="5292080" cy="514689"/>
            <a:chOff x="1512168" y="3356992"/>
            <a:chExt cx="5292080" cy="514689"/>
          </a:xfrm>
        </p:grpSpPr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12168" y="3356992"/>
              <a:ext cx="482453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" name="TextBox 91"/>
            <p:cNvSpPr txBox="1"/>
            <p:nvPr/>
          </p:nvSpPr>
          <p:spPr>
            <a:xfrm>
              <a:off x="2627784" y="3509218"/>
              <a:ext cx="100811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                </a:t>
              </a:r>
              <a:endParaRPr lang="en-US" sz="2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555776" y="3573016"/>
              <a:ext cx="1106072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  Reserved          </a:t>
              </a:r>
              <a:endParaRPr lang="en-US" sz="1050" dirty="0"/>
            </a:p>
          </p:txBody>
        </p:sp>
        <p:pic>
          <p:nvPicPr>
            <p:cNvPr id="23559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35306" y="3482165"/>
              <a:ext cx="868942" cy="389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1" name="TextBox 100"/>
          <p:cNvSpPr txBox="1"/>
          <p:nvPr/>
        </p:nvSpPr>
        <p:spPr>
          <a:xfrm>
            <a:off x="2195736" y="5283641"/>
            <a:ext cx="791883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Common Info </a:t>
            </a:r>
            <a:endParaRPr lang="en-US" sz="1050" dirty="0"/>
          </a:p>
        </p:txBody>
      </p:sp>
      <p:sp>
        <p:nvSpPr>
          <p:cNvPr id="107" name="TextBox 106"/>
          <p:cNvSpPr txBox="1"/>
          <p:nvPr/>
        </p:nvSpPr>
        <p:spPr>
          <a:xfrm>
            <a:off x="1979712" y="6291753"/>
            <a:ext cx="546625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User Info </a:t>
            </a:r>
            <a:endParaRPr lang="en-US" sz="1050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681" y="4755084"/>
            <a:ext cx="482453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Box 93"/>
          <p:cNvSpPr txBox="1"/>
          <p:nvPr/>
        </p:nvSpPr>
        <p:spPr>
          <a:xfrm>
            <a:off x="4550734" y="4867201"/>
            <a:ext cx="823987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800" smtClean="0"/>
              <a:t>               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2627784" y="4978042"/>
            <a:ext cx="533800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Reserved </a:t>
            </a:r>
            <a:endParaRPr lang="en-US" sz="1050" dirty="0"/>
          </a:p>
        </p:txBody>
      </p:sp>
      <p:sp>
        <p:nvSpPr>
          <p:cNvPr id="113" name="TextBox 112"/>
          <p:cNvSpPr txBox="1"/>
          <p:nvPr/>
        </p:nvSpPr>
        <p:spPr>
          <a:xfrm>
            <a:off x="2771800" y="3627457"/>
            <a:ext cx="748603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Trigger frame</a:t>
            </a:r>
            <a:endParaRPr lang="en-US" sz="1050" dirty="0"/>
          </a:p>
        </p:txBody>
      </p:sp>
      <p:grpSp>
        <p:nvGrpSpPr>
          <p:cNvPr id="4" name="Group 116"/>
          <p:cNvGrpSpPr/>
          <p:nvPr/>
        </p:nvGrpSpPr>
        <p:grpSpPr>
          <a:xfrm>
            <a:off x="5868144" y="2852936"/>
            <a:ext cx="3225114" cy="2340776"/>
            <a:chOff x="5929519" y="2132857"/>
            <a:chExt cx="3225114" cy="2718384"/>
          </a:xfrm>
        </p:grpSpPr>
        <p:pic>
          <p:nvPicPr>
            <p:cNvPr id="23561" name="Picture 9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5940152" y="2132857"/>
              <a:ext cx="3203847" cy="22322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62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5929519" y="4343839"/>
              <a:ext cx="3225114" cy="507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" name="TextBox 113"/>
            <p:cNvSpPr txBox="1"/>
            <p:nvPr/>
          </p:nvSpPr>
          <p:spPr>
            <a:xfrm>
              <a:off x="6134910" y="4386370"/>
              <a:ext cx="504946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 7      </a:t>
              </a:r>
              <a:endParaRPr lang="en-US" sz="105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6801825" y="4386370"/>
              <a:ext cx="1771319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EFTM Trigger                             </a:t>
              </a:r>
              <a:endParaRPr lang="en-US" sz="1050" dirty="0"/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044059" y="4631870"/>
              <a:ext cx="583493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8-15    </a:t>
              </a:r>
              <a:endParaRPr lang="en-US" sz="1050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732240" y="5790456"/>
            <a:ext cx="8010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(1 to N)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289010" y="4895401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502611" y="4700643"/>
            <a:ext cx="50405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/>
              <a:t>                                     </a:t>
            </a:r>
            <a:endParaRPr lang="en-US" sz="1050" dirty="0"/>
          </a:p>
        </p:txBody>
      </p:sp>
      <p:sp>
        <p:nvSpPr>
          <p:cNvPr id="121" name="TextBox 120"/>
          <p:cNvSpPr txBox="1"/>
          <p:nvPr/>
        </p:nvSpPr>
        <p:spPr>
          <a:xfrm>
            <a:off x="2339752" y="4959199"/>
            <a:ext cx="904094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      Reserved     </a:t>
            </a:r>
            <a:endParaRPr lang="en-US" sz="1050" dirty="0"/>
          </a:p>
        </p:txBody>
      </p:sp>
      <p:sp>
        <p:nvSpPr>
          <p:cNvPr id="122" name="TextBox 121"/>
          <p:cNvSpPr txBox="1"/>
          <p:nvPr/>
        </p:nvSpPr>
        <p:spPr>
          <a:xfrm>
            <a:off x="539552" y="4906034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3" name="TextBox 122"/>
          <p:cNvSpPr txBox="1"/>
          <p:nvPr/>
        </p:nvSpPr>
        <p:spPr>
          <a:xfrm>
            <a:off x="547762" y="4988675"/>
            <a:ext cx="479298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 smtClean="0"/>
              <a:t>Reserved</a:t>
            </a:r>
            <a:endParaRPr lang="en-US" sz="1000" dirty="0"/>
          </a:p>
        </p:txBody>
      </p:sp>
      <p:sp>
        <p:nvSpPr>
          <p:cNvPr id="124" name="TextBox 123"/>
          <p:cNvSpPr txBox="1"/>
          <p:nvPr/>
        </p:nvSpPr>
        <p:spPr>
          <a:xfrm>
            <a:off x="6948264" y="5211633"/>
            <a:ext cx="1296830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Trigger Type Definition</a:t>
            </a:r>
            <a:endParaRPr lang="en-US" sz="1050" dirty="0"/>
          </a:p>
        </p:txBody>
      </p:sp>
      <p:sp>
        <p:nvSpPr>
          <p:cNvPr id="50" name="Rectangle 49"/>
          <p:cNvSpPr/>
          <p:nvPr/>
        </p:nvSpPr>
        <p:spPr bwMode="auto">
          <a:xfrm>
            <a:off x="7553804" y="5661248"/>
            <a:ext cx="576064" cy="6684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316416" y="5661248"/>
            <a:ext cx="576064" cy="66845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5" name="Group 51"/>
          <p:cNvGrpSpPr/>
          <p:nvPr/>
        </p:nvGrpSpPr>
        <p:grpSpPr>
          <a:xfrm>
            <a:off x="755576" y="5661248"/>
            <a:ext cx="3923928" cy="639724"/>
            <a:chOff x="1979712" y="5394482"/>
            <a:chExt cx="3923928" cy="639724"/>
          </a:xfrm>
        </p:grpSpPr>
        <p:grpSp>
          <p:nvGrpSpPr>
            <p:cNvPr id="6" name="Group 111"/>
            <p:cNvGrpSpPr/>
            <p:nvPr/>
          </p:nvGrpSpPr>
          <p:grpSpPr>
            <a:xfrm>
              <a:off x="1979712" y="5417024"/>
              <a:ext cx="3923928" cy="617182"/>
              <a:chOff x="971600" y="5146559"/>
              <a:chExt cx="4704453" cy="617182"/>
            </a:xfrm>
          </p:grpSpPr>
          <p:pic>
            <p:nvPicPr>
              <p:cNvPr id="56" name="Picture 8"/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971600" y="5157192"/>
                <a:ext cx="4704453" cy="606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7" name="TextBox 56"/>
              <p:cNvSpPr txBox="1"/>
              <p:nvPr/>
            </p:nvSpPr>
            <p:spPr>
              <a:xfrm>
                <a:off x="1575920" y="5341317"/>
                <a:ext cx="2049344" cy="3816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80" smtClean="0"/>
                  <a:t>                </a:t>
                </a:r>
                <a:endParaRPr lang="en-US" sz="2480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007577" y="5462791"/>
                <a:ext cx="1106071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Reserved          </a:t>
                </a:r>
                <a:endParaRPr lang="en-US" sz="105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2555776" y="5146559"/>
                <a:ext cx="597462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                             </a:t>
                </a:r>
                <a:endParaRPr lang="en-US" sz="1050" dirty="0"/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2750534" y="5394482"/>
              <a:ext cx="498336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/>
                <a:t>                                     </a:t>
              </a:r>
              <a:endParaRPr lang="en-US" sz="105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EFTM Trigger Design----Common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11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601216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Length in Common Info is the value of L-SIG Length of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BW is the bandwidth of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GI and LTF Mode is the GI and LTF mode of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MU-MIMO LTF Mode indicates the LTF mode of the solicited NDP. (Reserved?)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Number of HE-LTF Symbols indicates the number of the HE LTF symbols of the solicited NDP.</a:t>
            </a:r>
          </a:p>
        </p:txBody>
      </p:sp>
      <p:grpSp>
        <p:nvGrpSpPr>
          <p:cNvPr id="3" name="Group 108"/>
          <p:cNvGrpSpPr/>
          <p:nvPr/>
        </p:nvGrpSpPr>
        <p:grpSpPr>
          <a:xfrm>
            <a:off x="1501535" y="5002543"/>
            <a:ext cx="4860032" cy="514689"/>
            <a:chOff x="1512168" y="3356992"/>
            <a:chExt cx="5292080" cy="514689"/>
          </a:xfrm>
        </p:grpSpPr>
        <p:pic>
          <p:nvPicPr>
            <p:cNvPr id="2355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12168" y="3356992"/>
              <a:ext cx="4824536" cy="504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" name="TextBox 91"/>
            <p:cNvSpPr txBox="1"/>
            <p:nvPr/>
          </p:nvSpPr>
          <p:spPr>
            <a:xfrm>
              <a:off x="2627784" y="3509218"/>
              <a:ext cx="100811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000" dirty="0" smtClean="0"/>
                <a:t>                </a:t>
              </a:r>
              <a:endParaRPr lang="en-US" sz="2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2555776" y="3573016"/>
              <a:ext cx="1106072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 smtClean="0"/>
                <a:t>        Reserved          </a:t>
              </a:r>
              <a:endParaRPr lang="en-US" sz="1050" dirty="0"/>
            </a:p>
          </p:txBody>
        </p:sp>
        <p:pic>
          <p:nvPicPr>
            <p:cNvPr id="23559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935306" y="3482165"/>
              <a:ext cx="868942" cy="389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1" name="TextBox 100"/>
          <p:cNvSpPr txBox="1"/>
          <p:nvPr/>
        </p:nvSpPr>
        <p:spPr>
          <a:xfrm>
            <a:off x="3409239" y="6316254"/>
            <a:ext cx="791883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Common Info </a:t>
            </a:r>
            <a:endParaRPr lang="en-US" sz="1050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56184" y="5661248"/>
            <a:ext cx="4824536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4" name="TextBox 93"/>
          <p:cNvSpPr txBox="1"/>
          <p:nvPr/>
        </p:nvSpPr>
        <p:spPr>
          <a:xfrm>
            <a:off x="5764237" y="5773365"/>
            <a:ext cx="823987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800" smtClean="0"/>
              <a:t>                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3841287" y="5884206"/>
            <a:ext cx="533800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Reserved </a:t>
            </a:r>
            <a:endParaRPr lang="en-US" sz="1050" dirty="0"/>
          </a:p>
        </p:txBody>
      </p:sp>
      <p:sp>
        <p:nvSpPr>
          <p:cNvPr id="119" name="TextBox 118"/>
          <p:cNvSpPr txBox="1"/>
          <p:nvPr/>
        </p:nvSpPr>
        <p:spPr>
          <a:xfrm>
            <a:off x="3502513" y="5801565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0" name="TextBox 119"/>
          <p:cNvSpPr txBox="1"/>
          <p:nvPr/>
        </p:nvSpPr>
        <p:spPr>
          <a:xfrm>
            <a:off x="3716114" y="5606807"/>
            <a:ext cx="504056" cy="161583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1050" dirty="0" smtClean="0"/>
              <a:t>                                     </a:t>
            </a:r>
            <a:endParaRPr lang="en-US" sz="1050" dirty="0"/>
          </a:p>
        </p:txBody>
      </p:sp>
      <p:sp>
        <p:nvSpPr>
          <p:cNvPr id="121" name="TextBox 120"/>
          <p:cNvSpPr txBox="1"/>
          <p:nvPr/>
        </p:nvSpPr>
        <p:spPr>
          <a:xfrm>
            <a:off x="3553255" y="5865363"/>
            <a:ext cx="904094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      Reserved     </a:t>
            </a:r>
            <a:endParaRPr lang="en-US" sz="1050" dirty="0"/>
          </a:p>
        </p:txBody>
      </p:sp>
      <p:sp>
        <p:nvSpPr>
          <p:cNvPr id="122" name="TextBox 121"/>
          <p:cNvSpPr txBox="1"/>
          <p:nvPr/>
        </p:nvSpPr>
        <p:spPr>
          <a:xfrm>
            <a:off x="1753055" y="5812198"/>
            <a:ext cx="504056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2400" smtClean="0"/>
              <a:t>                </a:t>
            </a:r>
            <a:endParaRPr lang="en-US" sz="2400" dirty="0"/>
          </a:p>
        </p:txBody>
      </p:sp>
      <p:sp>
        <p:nvSpPr>
          <p:cNvPr id="123" name="TextBox 122"/>
          <p:cNvSpPr txBox="1"/>
          <p:nvPr/>
        </p:nvSpPr>
        <p:spPr>
          <a:xfrm>
            <a:off x="1761265" y="5894839"/>
            <a:ext cx="479298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dirty="0" smtClean="0"/>
              <a:t>Reserved</a:t>
            </a:r>
            <a:endParaRPr lang="en-US" sz="10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479" y="1052736"/>
            <a:ext cx="3143521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" name="TextBox 50"/>
          <p:cNvSpPr txBox="1"/>
          <p:nvPr/>
        </p:nvSpPr>
        <p:spPr>
          <a:xfrm>
            <a:off x="6854990" y="1668909"/>
            <a:ext cx="1106072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        Reserved          </a:t>
            </a:r>
            <a:endParaRPr lang="en-US" sz="1050" dirty="0"/>
          </a:p>
        </p:txBody>
      </p:sp>
      <p:sp>
        <p:nvSpPr>
          <p:cNvPr id="52" name="TextBox 51"/>
          <p:cNvSpPr txBox="1"/>
          <p:nvPr/>
        </p:nvSpPr>
        <p:spPr>
          <a:xfrm>
            <a:off x="7236296" y="2619345"/>
            <a:ext cx="990656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GI and LTF Mode</a:t>
            </a:r>
            <a:endParaRPr lang="en-US" sz="1050" dirty="0"/>
          </a:p>
        </p:txBody>
      </p: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0" y="3140968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AP </a:t>
            </a:r>
            <a:r>
              <a:rPr lang="en-US" sz="1600" kern="0" dirty="0" err="1" smtClean="0">
                <a:latin typeface="+mn-lt"/>
              </a:rPr>
              <a:t>Tx</a:t>
            </a:r>
            <a:r>
              <a:rPr lang="en-US" sz="1600" kern="0" dirty="0" smtClean="0">
                <a:latin typeface="+mn-lt"/>
              </a:rPr>
              <a:t> Power  </a:t>
            </a:r>
            <a:r>
              <a:rPr lang="en-US" sz="1600" dirty="0" smtClean="0"/>
              <a:t>indicates the combined average power per 20 MHz bandwidth of all transmit antennas used to transmit the trigger frame at the HE AP.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Packet Extension indicates the packet extension duration of the solicited NDP. (Reserved since 4us is always used?)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HE-SIG-A Reserved indicate the values of the reserved bits in HE-SIG-A2 of the solicited NDP. 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endParaRPr lang="en-US" sz="1600" kern="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EFTM Trigger Design----User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12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1124744"/>
            <a:ext cx="914400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AID12 indicates the STA’s AID that sends the solicited NDP.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SS Allocation defines the spatial streams that the STA uses for </a:t>
            </a:r>
            <a:r>
              <a:rPr lang="en-US" sz="1600" kern="0" dirty="0" smtClean="0"/>
              <a:t>the solicited NDP</a:t>
            </a:r>
            <a:r>
              <a:rPr lang="en-US" sz="1600" kern="0" dirty="0" smtClean="0">
                <a:latin typeface="+mn-lt"/>
              </a:rPr>
              <a:t>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Target RSSI </a:t>
            </a:r>
            <a:r>
              <a:rPr lang="en-US" sz="1600" dirty="0" smtClean="0"/>
              <a:t>indicates the target received signal power of the solicited NDP</a:t>
            </a:r>
            <a:r>
              <a:rPr lang="en-US" sz="1600" kern="0" dirty="0" smtClean="0">
                <a:latin typeface="+mn-lt"/>
              </a:rPr>
              <a:t>.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4067944" y="6219745"/>
            <a:ext cx="546625" cy="16158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50" dirty="0" smtClean="0"/>
              <a:t>User Info </a:t>
            </a:r>
            <a:endParaRPr lang="en-US" sz="1050" dirty="0"/>
          </a:p>
        </p:txBody>
      </p:sp>
      <p:grpSp>
        <p:nvGrpSpPr>
          <p:cNvPr id="3" name="Group 29"/>
          <p:cNvGrpSpPr/>
          <p:nvPr/>
        </p:nvGrpSpPr>
        <p:grpSpPr>
          <a:xfrm>
            <a:off x="1979712" y="5394482"/>
            <a:ext cx="3923928" cy="639724"/>
            <a:chOff x="1979712" y="5394482"/>
            <a:chExt cx="3923928" cy="639724"/>
          </a:xfrm>
        </p:grpSpPr>
        <p:grpSp>
          <p:nvGrpSpPr>
            <p:cNvPr id="4" name="Group 111"/>
            <p:cNvGrpSpPr/>
            <p:nvPr/>
          </p:nvGrpSpPr>
          <p:grpSpPr>
            <a:xfrm>
              <a:off x="1979712" y="5417024"/>
              <a:ext cx="3923928" cy="617182"/>
              <a:chOff x="971600" y="5146559"/>
              <a:chExt cx="4704453" cy="617182"/>
            </a:xfrm>
          </p:grpSpPr>
          <p:pic>
            <p:nvPicPr>
              <p:cNvPr id="23560" name="Picture 8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971600" y="5157192"/>
                <a:ext cx="4704453" cy="6065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4" name="TextBox 103"/>
              <p:cNvSpPr txBox="1"/>
              <p:nvPr/>
            </p:nvSpPr>
            <p:spPr>
              <a:xfrm>
                <a:off x="1575920" y="5341317"/>
                <a:ext cx="2049344" cy="38164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80" smtClean="0"/>
                  <a:t>                </a:t>
                </a:r>
                <a:endParaRPr lang="en-US" sz="2480" dirty="0"/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2007577" y="5462791"/>
                <a:ext cx="1106071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Reserved          </a:t>
                </a:r>
                <a:endParaRPr lang="en-US" sz="1050" dirty="0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2555776" y="5146559"/>
                <a:ext cx="597462" cy="16158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1050" dirty="0" smtClean="0"/>
                  <a:t>                                     </a:t>
                </a:r>
                <a:endParaRPr lang="en-US" sz="1050" dirty="0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750534" y="5394482"/>
              <a:ext cx="498336" cy="16158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/>
                <a:t>                                     </a:t>
              </a:r>
              <a:endParaRPr lang="en-US" sz="105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8839200" cy="654968"/>
          </a:xfrm>
        </p:spPr>
        <p:txBody>
          <a:bodyPr/>
          <a:lstStyle/>
          <a:p>
            <a:r>
              <a:rPr lang="en-US" sz="2800" dirty="0" smtClean="0"/>
              <a:t>Why Defining New 11az NDPA and Trigger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92" name="Content Placeholder 2"/>
          <p:cNvSpPr txBox="1">
            <a:spLocks/>
          </p:cNvSpPr>
          <p:nvPr/>
        </p:nvSpPr>
        <p:spPr bwMode="auto">
          <a:xfrm>
            <a:off x="0" y="1124744"/>
            <a:ext cx="91440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11az MU NDP ranging has sequence Trigger + UL NDP + NDPA + DL NDP.</a:t>
            </a:r>
            <a:r>
              <a:rPr lang="en-US" sz="1600" kern="0" baseline="30000" dirty="0" smtClean="0">
                <a:latin typeface="+mn-lt"/>
              </a:rPr>
              <a:t>[1]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11az SU NDP ranging has sequence NDPA + NDP + reverse direction NDP</a:t>
            </a:r>
            <a:r>
              <a:rPr lang="en-US" sz="1600" kern="0" dirty="0" smtClean="0">
                <a:latin typeface="+mn-lt"/>
              </a:rPr>
              <a:t>.</a:t>
            </a:r>
            <a:r>
              <a:rPr lang="en-US" sz="1600" kern="0" baseline="30000" dirty="0" smtClean="0">
                <a:latin typeface="+mn-lt"/>
              </a:rPr>
              <a:t>[2]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400" kern="0" dirty="0" smtClean="0">
              <a:latin typeface="+mn-lt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107504" y="2833886"/>
            <a:ext cx="33123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Rectangle 118"/>
          <p:cNvSpPr/>
          <p:nvPr/>
        </p:nvSpPr>
        <p:spPr bwMode="auto">
          <a:xfrm>
            <a:off x="683568" y="2133600"/>
            <a:ext cx="576064" cy="70590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1475656" y="2132856"/>
            <a:ext cx="576064" cy="7066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 bwMode="auto">
          <a:xfrm>
            <a:off x="1259632" y="277656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Box 122"/>
          <p:cNvSpPr txBox="1"/>
          <p:nvPr/>
        </p:nvSpPr>
        <p:spPr>
          <a:xfrm>
            <a:off x="1187624" y="284857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475656" y="240608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NDP</a:t>
            </a:r>
            <a:endParaRPr lang="en-US" sz="900" dirty="0" smtClean="0"/>
          </a:p>
        </p:txBody>
      </p:sp>
      <p:sp>
        <p:nvSpPr>
          <p:cNvPr id="127" name="Rectangle 126"/>
          <p:cNvSpPr/>
          <p:nvPr/>
        </p:nvSpPr>
        <p:spPr bwMode="auto">
          <a:xfrm>
            <a:off x="2267744" y="2132856"/>
            <a:ext cx="576064" cy="70665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1" name="Straight Arrow Connector 130"/>
          <p:cNvCxnSpPr/>
          <p:nvPr/>
        </p:nvCxnSpPr>
        <p:spPr bwMode="auto">
          <a:xfrm>
            <a:off x="2056656" y="277656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Box 131"/>
          <p:cNvSpPr txBox="1"/>
          <p:nvPr/>
        </p:nvSpPr>
        <p:spPr>
          <a:xfrm>
            <a:off x="1984648" y="2848575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2271936" y="242088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NDP</a:t>
            </a:r>
            <a:endParaRPr lang="en-US" sz="900" dirty="0" smtClean="0"/>
          </a:p>
        </p:txBody>
      </p:sp>
      <p:cxnSp>
        <p:nvCxnSpPr>
          <p:cNvPr id="144" name="Straight Connector 143"/>
          <p:cNvCxnSpPr/>
          <p:nvPr/>
        </p:nvCxnSpPr>
        <p:spPr bwMode="auto">
          <a:xfrm>
            <a:off x="387152" y="2623484"/>
            <a:ext cx="28803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 flipH="1">
            <a:off x="315144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387152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467544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539552" y="2623484"/>
            <a:ext cx="72008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2" name="TextBox 161"/>
          <p:cNvSpPr txBox="1"/>
          <p:nvPr/>
        </p:nvSpPr>
        <p:spPr>
          <a:xfrm>
            <a:off x="685800" y="23622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NDPA</a:t>
            </a:r>
            <a:endParaRPr lang="en-US" sz="900" dirty="0" smtClean="0"/>
          </a:p>
        </p:txBody>
      </p:sp>
      <p:sp>
        <p:nvSpPr>
          <p:cNvPr id="65" name="Rectangle 64"/>
          <p:cNvSpPr/>
          <p:nvPr/>
        </p:nvSpPr>
        <p:spPr bwMode="auto">
          <a:xfrm>
            <a:off x="7174921" y="1988840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5580112" y="1991192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7" name="Straight Connector 66"/>
          <p:cNvCxnSpPr/>
          <p:nvPr/>
        </p:nvCxnSpPr>
        <p:spPr bwMode="auto">
          <a:xfrm>
            <a:off x="5292080" y="2855889"/>
            <a:ext cx="352839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Arrow Connector 72"/>
          <p:cNvCxnSpPr/>
          <p:nvPr/>
        </p:nvCxnSpPr>
        <p:spPr bwMode="auto">
          <a:xfrm>
            <a:off x="6150520" y="290749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Box 73"/>
          <p:cNvSpPr txBox="1"/>
          <p:nvPr/>
        </p:nvSpPr>
        <p:spPr>
          <a:xfrm>
            <a:off x="6078512" y="292261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>
            <a:off x="6976000" y="2907495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Box 76"/>
          <p:cNvSpPr txBox="1"/>
          <p:nvPr/>
        </p:nvSpPr>
        <p:spPr>
          <a:xfrm>
            <a:off x="6903992" y="292261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7983500" y="1992202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7762451" y="2906602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TextBox 80"/>
          <p:cNvSpPr txBox="1"/>
          <p:nvPr/>
        </p:nvSpPr>
        <p:spPr>
          <a:xfrm>
            <a:off x="7690443" y="2922614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6374623" y="1988840"/>
            <a:ext cx="576064" cy="864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508104" y="2208050"/>
            <a:ext cx="55976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Trigger </a:t>
            </a:r>
            <a:endParaRPr lang="en-US" sz="900" dirty="0" smtClean="0"/>
          </a:p>
        </p:txBody>
      </p:sp>
      <p:sp>
        <p:nvSpPr>
          <p:cNvPr id="75" name="TextBox 74"/>
          <p:cNvSpPr txBox="1"/>
          <p:nvPr/>
        </p:nvSpPr>
        <p:spPr>
          <a:xfrm>
            <a:off x="6373843" y="2208050"/>
            <a:ext cx="61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Multiple </a:t>
            </a:r>
          </a:p>
          <a:p>
            <a:r>
              <a:rPr lang="en-US" sz="900" dirty="0" smtClean="0"/>
              <a:t>NDP</a:t>
            </a:r>
            <a:endParaRPr lang="en-US" sz="900" dirty="0" smtClean="0"/>
          </a:p>
        </p:txBody>
      </p:sp>
      <p:sp>
        <p:nvSpPr>
          <p:cNvPr id="78" name="TextBox 77"/>
          <p:cNvSpPr txBox="1"/>
          <p:nvPr/>
        </p:nvSpPr>
        <p:spPr>
          <a:xfrm>
            <a:off x="8042702" y="220805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NDP</a:t>
            </a:r>
            <a:endParaRPr lang="en-US" sz="900" dirty="0" smtClean="0"/>
          </a:p>
        </p:txBody>
      </p:sp>
      <p:sp>
        <p:nvSpPr>
          <p:cNvPr id="82" name="TextBox 81"/>
          <p:cNvSpPr txBox="1"/>
          <p:nvPr/>
        </p:nvSpPr>
        <p:spPr>
          <a:xfrm>
            <a:off x="7148898" y="2216285"/>
            <a:ext cx="52770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 </a:t>
            </a:r>
            <a:r>
              <a:rPr lang="en-US" sz="900" dirty="0" smtClean="0"/>
              <a:t>NDPA</a:t>
            </a:r>
          </a:p>
        </p:txBody>
      </p:sp>
      <p:sp>
        <p:nvSpPr>
          <p:cNvPr id="84" name="Content Placeholder 2"/>
          <p:cNvSpPr txBox="1">
            <a:spLocks/>
          </p:cNvSpPr>
          <p:nvPr/>
        </p:nvSpPr>
        <p:spPr bwMode="auto">
          <a:xfrm>
            <a:off x="0" y="3276600"/>
            <a:ext cx="914400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802.11 ax defines the following different sounding sequence.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400" kern="0" dirty="0" smtClean="0">
              <a:latin typeface="+mn-lt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7092280" cy="61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6" name="Straight Connector 85"/>
          <p:cNvCxnSpPr/>
          <p:nvPr/>
        </p:nvCxnSpPr>
        <p:spPr bwMode="auto">
          <a:xfrm>
            <a:off x="755576" y="4304837"/>
            <a:ext cx="77048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4678462"/>
            <a:ext cx="979562" cy="500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4678462"/>
            <a:ext cx="1368151" cy="513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0" name="Straight Connector 89"/>
          <p:cNvCxnSpPr/>
          <p:nvPr/>
        </p:nvCxnSpPr>
        <p:spPr bwMode="auto">
          <a:xfrm>
            <a:off x="2339752" y="5153041"/>
            <a:ext cx="38164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3810000" y="4419600"/>
            <a:ext cx="10951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11ax MU Sounding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267200" y="5181600"/>
            <a:ext cx="105670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11ax SU Sounding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357148" y="3068960"/>
            <a:ext cx="104067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MU </a:t>
            </a:r>
            <a:r>
              <a:rPr lang="en-US" sz="900" dirty="0" smtClean="0"/>
              <a:t>NDP ranging</a:t>
            </a:r>
            <a:r>
              <a:rPr lang="en-US" sz="900" dirty="0" smtClean="0"/>
              <a:t> </a:t>
            </a:r>
            <a:endParaRPr lang="en-US" sz="900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1619672" y="3068960"/>
            <a:ext cx="9733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SU </a:t>
            </a:r>
            <a:r>
              <a:rPr lang="en-US" sz="900" dirty="0" smtClean="0"/>
              <a:t>NDP ranging</a:t>
            </a:r>
            <a:endParaRPr lang="en-US" sz="900" dirty="0" smtClean="0"/>
          </a:p>
        </p:txBody>
      </p:sp>
      <p:sp>
        <p:nvSpPr>
          <p:cNvPr id="103" name="Content Placeholder 2"/>
          <p:cNvSpPr txBox="1">
            <a:spLocks/>
          </p:cNvSpPr>
          <p:nvPr/>
        </p:nvSpPr>
        <p:spPr bwMode="auto">
          <a:xfrm>
            <a:off x="0" y="5410200"/>
            <a:ext cx="9144000" cy="12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The feedback information of 11az NDP ranging and 11ax sounding are </a:t>
            </a:r>
            <a:r>
              <a:rPr lang="en-US" sz="1600" kern="0" dirty="0" smtClean="0">
                <a:latin typeface="+mn-lt"/>
              </a:rPr>
              <a:t>different</a:t>
            </a:r>
            <a:r>
              <a:rPr lang="en-US" sz="1600" kern="0" dirty="0" smtClean="0">
                <a:latin typeface="+mn-lt"/>
              </a:rPr>
              <a:t>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In order for a TXOP responder correctly prepare a responding PPDU and prepare the measurement feedback, 11az NDPA and 11az Trigger should be redefined.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This presentation discusses 11az NDPA.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400" kern="0" dirty="0" smtClean="0">
              <a:latin typeface="+mn-lt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16722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Box 49"/>
          <p:cNvSpPr txBox="1"/>
          <p:nvPr/>
        </p:nvSpPr>
        <p:spPr>
          <a:xfrm>
            <a:off x="16002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1" name="Straight Arrow Connector 50"/>
          <p:cNvCxnSpPr/>
          <p:nvPr/>
        </p:nvCxnSpPr>
        <p:spPr bwMode="auto">
          <a:xfrm>
            <a:off x="23580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Box 51"/>
          <p:cNvSpPr txBox="1"/>
          <p:nvPr/>
        </p:nvSpPr>
        <p:spPr>
          <a:xfrm>
            <a:off x="22860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31200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TextBox 53"/>
          <p:cNvSpPr txBox="1"/>
          <p:nvPr/>
        </p:nvSpPr>
        <p:spPr>
          <a:xfrm>
            <a:off x="30480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5" name="Straight Arrow Connector 54"/>
          <p:cNvCxnSpPr/>
          <p:nvPr/>
        </p:nvCxnSpPr>
        <p:spPr bwMode="auto">
          <a:xfrm>
            <a:off x="5253608" y="436657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Box 55"/>
          <p:cNvSpPr txBox="1"/>
          <p:nvPr/>
        </p:nvSpPr>
        <p:spPr>
          <a:xfrm>
            <a:off x="5181600" y="438258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6091808" y="4403588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019800" y="44196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59" name="Straight Arrow Connector 58"/>
          <p:cNvCxnSpPr/>
          <p:nvPr/>
        </p:nvCxnSpPr>
        <p:spPr bwMode="auto">
          <a:xfrm>
            <a:off x="3424808" y="5204777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TextBox 59"/>
          <p:cNvSpPr txBox="1"/>
          <p:nvPr/>
        </p:nvSpPr>
        <p:spPr>
          <a:xfrm>
            <a:off x="3352800" y="5220789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cxnSp>
        <p:nvCxnSpPr>
          <p:cNvPr id="61" name="Straight Arrow Connector 60"/>
          <p:cNvCxnSpPr/>
          <p:nvPr/>
        </p:nvCxnSpPr>
        <p:spPr bwMode="auto">
          <a:xfrm>
            <a:off x="3958208" y="5207726"/>
            <a:ext cx="21602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/>
          <p:cNvSpPr txBox="1"/>
          <p:nvPr/>
        </p:nvSpPr>
        <p:spPr>
          <a:xfrm>
            <a:off x="3886200" y="5223738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SIFS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2170" y="19050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</a:t>
            </a:r>
            <a:endParaRPr lang="en-US" sz="900" dirty="0" smtClean="0"/>
          </a:p>
        </p:txBody>
      </p:sp>
      <p:sp>
        <p:nvSpPr>
          <p:cNvPr id="64" name="TextBox 63"/>
          <p:cNvSpPr txBox="1"/>
          <p:nvPr/>
        </p:nvSpPr>
        <p:spPr>
          <a:xfrm>
            <a:off x="1518321" y="19050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</a:t>
            </a:r>
            <a:endParaRPr lang="en-US" sz="900" dirty="0" smtClean="0"/>
          </a:p>
        </p:txBody>
      </p:sp>
      <p:sp>
        <p:nvSpPr>
          <p:cNvPr id="69" name="TextBox 68"/>
          <p:cNvSpPr txBox="1"/>
          <p:nvPr/>
        </p:nvSpPr>
        <p:spPr>
          <a:xfrm>
            <a:off x="2356521" y="19050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</a:t>
            </a:r>
            <a:r>
              <a:rPr lang="en-US" sz="900" dirty="0" smtClean="0"/>
              <a:t>L</a:t>
            </a:r>
            <a:endParaRPr lang="en-US" sz="900" dirty="0" smtClean="0"/>
          </a:p>
        </p:txBody>
      </p:sp>
      <p:sp>
        <p:nvSpPr>
          <p:cNvPr id="70" name="TextBox 69"/>
          <p:cNvSpPr txBox="1"/>
          <p:nvPr/>
        </p:nvSpPr>
        <p:spPr>
          <a:xfrm>
            <a:off x="56331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</a:t>
            </a:r>
            <a:r>
              <a:rPr lang="en-US" sz="900" dirty="0" smtClean="0"/>
              <a:t>L</a:t>
            </a:r>
            <a:endParaRPr lang="en-US" sz="900" dirty="0" smtClean="0"/>
          </a:p>
        </p:txBody>
      </p:sp>
      <p:sp>
        <p:nvSpPr>
          <p:cNvPr id="71" name="TextBox 70"/>
          <p:cNvSpPr txBox="1"/>
          <p:nvPr/>
        </p:nvSpPr>
        <p:spPr>
          <a:xfrm>
            <a:off x="64713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UL</a:t>
            </a:r>
            <a:endParaRPr lang="en-US" sz="900" dirty="0" smtClean="0"/>
          </a:p>
        </p:txBody>
      </p:sp>
      <p:sp>
        <p:nvSpPr>
          <p:cNvPr id="85" name="TextBox 84"/>
          <p:cNvSpPr txBox="1"/>
          <p:nvPr/>
        </p:nvSpPr>
        <p:spPr>
          <a:xfrm>
            <a:off x="72333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</a:t>
            </a:r>
            <a:r>
              <a:rPr lang="en-US" sz="900" dirty="0" smtClean="0"/>
              <a:t>L</a:t>
            </a:r>
            <a:endParaRPr lang="en-US" sz="900" dirty="0" smtClean="0"/>
          </a:p>
        </p:txBody>
      </p:sp>
      <p:sp>
        <p:nvSpPr>
          <p:cNvPr id="87" name="TextBox 86"/>
          <p:cNvSpPr txBox="1"/>
          <p:nvPr/>
        </p:nvSpPr>
        <p:spPr>
          <a:xfrm>
            <a:off x="8071521" y="1752600"/>
            <a:ext cx="7676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D</a:t>
            </a:r>
            <a:r>
              <a:rPr lang="en-US" sz="900" dirty="0" smtClean="0"/>
              <a:t>L</a:t>
            </a:r>
            <a:endParaRPr lang="en-US" sz="900" dirty="0" smtClean="0"/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Recap: 11ax/11ac NDPA</a:t>
            </a:r>
            <a:endParaRPr lang="en-US" sz="2800" dirty="0"/>
          </a:p>
        </p:txBody>
      </p:sp>
      <p:sp>
        <p:nvSpPr>
          <p:cNvPr id="140" name="Content Placeholder 2"/>
          <p:cNvSpPr txBox="1">
            <a:spLocks/>
          </p:cNvSpPr>
          <p:nvPr/>
        </p:nvSpPr>
        <p:spPr bwMode="auto">
          <a:xfrm>
            <a:off x="0" y="980728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>
                <a:latin typeface="+mn-lt"/>
              </a:rPr>
              <a:t>11ax and 11ac define NDP Announcement (NDPA) separately since the feedback info and frame exchange sequence are different: 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NDPA + NDP + sounding feedback for VHT sounding and HE single-user sounding.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NDPA + NDP + Trigger + sounding feedback for HE multiple-user sounding.</a:t>
            </a:r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3</a:t>
            </a:fld>
            <a:endParaRPr lang="en-GB" dirty="0" smtClean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62064"/>
            <a:ext cx="449999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" name="TextBox 220"/>
          <p:cNvSpPr txBox="1"/>
          <p:nvPr/>
        </p:nvSpPr>
        <p:spPr>
          <a:xfrm>
            <a:off x="1979712" y="2838128"/>
            <a:ext cx="141577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VHT NDP Announcement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2262064"/>
            <a:ext cx="4067944" cy="64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" name="TextBox 221"/>
          <p:cNvSpPr txBox="1"/>
          <p:nvPr/>
        </p:nvSpPr>
        <p:spPr>
          <a:xfrm>
            <a:off x="6804248" y="2838128"/>
            <a:ext cx="133241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HE NDP Announcement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1" y="3352800"/>
            <a:ext cx="1981200" cy="70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143000" y="4038600"/>
            <a:ext cx="258275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VHT NDP Announcement Sounding Dialog Token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7400" y="3886200"/>
            <a:ext cx="24994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HE NDP Announcement Sounding Dialog Token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5791200" y="3505200"/>
            <a:ext cx="762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553200" y="3505200"/>
            <a:ext cx="7620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505200"/>
            <a:ext cx="1066800" cy="304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30399" y="3490742"/>
            <a:ext cx="105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Sounding Dialog Token Number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81800" y="3581400"/>
            <a:ext cx="30480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91200" y="3579168"/>
            <a:ext cx="838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Reserved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198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7818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152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077200" y="3276600"/>
            <a:ext cx="4572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B7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4724401"/>
            <a:ext cx="4038600" cy="446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5257800" y="5105400"/>
            <a:ext cx="3810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STA Info subfield format in an HE NDP Announcement frame </a:t>
            </a:r>
            <a:endParaRPr lang="en-US" sz="11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95400" y="4617361"/>
            <a:ext cx="2390775" cy="48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609600" y="5029200"/>
            <a:ext cx="3810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STA Info subfield format in an </a:t>
            </a:r>
            <a:r>
              <a:rPr lang="en-US" sz="1100" dirty="0" smtClean="0"/>
              <a:t>VHT </a:t>
            </a:r>
            <a:r>
              <a:rPr lang="en-US" sz="1100" dirty="0" smtClean="0"/>
              <a:t>NDP </a:t>
            </a:r>
            <a:r>
              <a:rPr lang="en-US" sz="1100" dirty="0" smtClean="0"/>
              <a:t>Announcement frame </a:t>
            </a:r>
            <a:endParaRPr lang="en-US" sz="1100" dirty="0"/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11az NDPA Indication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4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114300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2000" kern="0" dirty="0" smtClean="0">
                <a:latin typeface="+mn-lt"/>
              </a:rPr>
              <a:t>11az NDP Announcement can be identified by different methods:</a:t>
            </a:r>
            <a:endParaRPr lang="en-US" sz="20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Option 1: B0 of Sounding Dialog Token being set to 1 and B1 of Sounding Dialog Token being set to 0 indicates 11az NDP Announcement. Option 2: new control type for 11az NDPA.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We </a:t>
            </a:r>
            <a:r>
              <a:rPr lang="en-US" sz="1800" kern="0" dirty="0" smtClean="0">
                <a:latin typeface="+mn-lt"/>
              </a:rPr>
              <a:t>prefer option 1</a:t>
            </a:r>
            <a:r>
              <a:rPr lang="en-US" sz="1800" kern="0" dirty="0" smtClean="0">
                <a:latin typeface="+mn-lt"/>
              </a:rPr>
              <a:t>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the number of STA Info field (or unicast/broadcast RA) in NDP Announcement decides the 11az NDP </a:t>
            </a:r>
            <a:r>
              <a:rPr lang="en-US" sz="1800" kern="0" dirty="0" smtClean="0"/>
              <a:t>sequence:</a:t>
            </a:r>
            <a:endParaRPr lang="en-US" sz="1800" kern="0" dirty="0" smtClean="0">
              <a:latin typeface="+mn-lt"/>
            </a:endParaRP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NDP Announcement + NDP + reverse NDP (unicast for SU 11az NDP measurement), or </a:t>
            </a:r>
            <a:endParaRPr lang="en-US" sz="1800" kern="0" dirty="0" smtClean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NDP Announcement + NDP (broadcast for MU 11az NDP measurement</a:t>
            </a:r>
            <a:r>
              <a:rPr lang="en-US" sz="1800" kern="0" dirty="0" smtClean="0"/>
              <a:t>).</a:t>
            </a:r>
            <a:r>
              <a:rPr lang="en-US" sz="1800" kern="0" dirty="0" smtClean="0">
                <a:latin typeface="+mn-lt"/>
              </a:rPr>
              <a:t> 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/>
              <a:t> </a:t>
            </a:r>
            <a:r>
              <a:rPr lang="en-US" sz="1800" kern="0" dirty="0" smtClean="0"/>
              <a:t>Since VHT doesn’t support Trigger and UL MU, NDP Announcement + VHT NDP within MU 11az NDP sounding should be disallowed.</a:t>
            </a:r>
          </a:p>
          <a:p>
            <a:pPr marL="1714500" lvl="4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11az</a:t>
            </a:r>
            <a:r>
              <a:rPr lang="en-US" sz="2800" dirty="0" smtClean="0"/>
              <a:t> </a:t>
            </a:r>
            <a:r>
              <a:rPr lang="en-US" sz="2800" dirty="0" smtClean="0"/>
              <a:t>NDPA </a:t>
            </a:r>
            <a:r>
              <a:rPr lang="en-US" sz="2800" dirty="0" smtClean="0"/>
              <a:t>User Info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5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1010816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O</a:t>
            </a:r>
            <a:r>
              <a:rPr lang="en-US" sz="1600" kern="0" dirty="0" smtClean="0"/>
              <a:t>ne or multiple 4-byte User Info field in 11az NDP Announcement includes:</a:t>
            </a:r>
            <a:endParaRPr lang="en-US" sz="1600" kern="0" dirty="0" smtClean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subfield indicates the receiver of the User Info field.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Disambiguation subfield </a:t>
            </a:r>
            <a:r>
              <a:rPr lang="en-US" sz="1600" dirty="0" smtClean="0"/>
              <a:t>prevents </a:t>
            </a:r>
            <a:r>
              <a:rPr lang="en-US" sz="1600" dirty="0" smtClean="0"/>
              <a:t>a VHT STA from wrongly determining it's AID in the HE STA Info </a:t>
            </a:r>
            <a:endParaRPr lang="en-US" sz="1600" kern="0" dirty="0" smtClean="0"/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Feedback </a:t>
            </a:r>
            <a:r>
              <a:rPr lang="en-US" sz="1600" kern="0" dirty="0" smtClean="0"/>
              <a:t>Type </a:t>
            </a:r>
            <a:r>
              <a:rPr lang="en-US" sz="1600" kern="0" dirty="0" smtClean="0"/>
              <a:t>includes the measurement feedback information, e.g. </a:t>
            </a:r>
            <a:r>
              <a:rPr lang="en-US" sz="1600" kern="0" dirty="0" smtClean="0"/>
              <a:t>timing feedback, </a:t>
            </a:r>
            <a:r>
              <a:rPr lang="en-US" sz="1600" kern="0" dirty="0" err="1" smtClean="0"/>
              <a:t>AoA</a:t>
            </a:r>
            <a:r>
              <a:rPr lang="en-US" sz="1600" kern="0" dirty="0" smtClean="0"/>
              <a:t> feedback, </a:t>
            </a:r>
            <a:r>
              <a:rPr lang="en-US" sz="1600" kern="0" dirty="0" err="1" smtClean="0"/>
              <a:t>AoD</a:t>
            </a:r>
            <a:r>
              <a:rPr lang="en-US" sz="1600" kern="0" dirty="0" smtClean="0"/>
              <a:t> feedback</a:t>
            </a:r>
            <a:r>
              <a:rPr lang="en-US" sz="1600" kern="0" dirty="0" smtClean="0">
                <a:latin typeface="+mn-lt"/>
              </a:rPr>
              <a:t>.</a:t>
            </a:r>
            <a:endParaRPr lang="en-US" sz="1600" kern="0" dirty="0" smtClean="0">
              <a:latin typeface="+mn-lt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4364202"/>
            <a:ext cx="4067944" cy="640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8"/>
          <p:cNvGrpSpPr/>
          <p:nvPr/>
        </p:nvGrpSpPr>
        <p:grpSpPr>
          <a:xfrm>
            <a:off x="2260848" y="5084282"/>
            <a:ext cx="3635896" cy="478318"/>
            <a:chOff x="5508104" y="3634391"/>
            <a:chExt cx="3635896" cy="478318"/>
          </a:xfrm>
        </p:grpSpPr>
        <p:pic>
          <p:nvPicPr>
            <p:cNvPr id="22530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50571" y="3634391"/>
              <a:ext cx="2193429" cy="478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31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08104" y="3645024"/>
              <a:ext cx="1462286" cy="4578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7" name="TextBox 16"/>
            <p:cNvSpPr txBox="1"/>
            <p:nvPr/>
          </p:nvSpPr>
          <p:spPr>
            <a:xfrm>
              <a:off x="6310825" y="3850415"/>
              <a:ext cx="52418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 smtClean="0"/>
                <a:t>Reserved</a:t>
              </a:r>
              <a:endParaRPr lang="en-US" sz="11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52469" y="3847992"/>
              <a:ext cx="524182" cy="1692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100" dirty="0" smtClean="0"/>
                <a:t>Reserved</a:t>
              </a:r>
              <a:endParaRPr lang="en-US" sz="11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583645" y="3808283"/>
              <a:ext cx="442429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900" dirty="0" smtClean="0"/>
                <a:t>Feedback</a:t>
              </a:r>
            </a:p>
            <a:p>
              <a:pPr algn="ctr"/>
              <a:r>
                <a:rPr lang="en-US" sz="800" dirty="0" smtClean="0"/>
                <a:t>Type</a:t>
              </a:r>
              <a:endParaRPr lang="en-US" sz="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753506" y="3636814"/>
              <a:ext cx="192360" cy="1384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900" dirty="0" smtClean="0"/>
                <a:t>B26</a:t>
              </a:r>
              <a:endParaRPr lang="en-US" sz="900" dirty="0"/>
            </a:p>
          </p:txBody>
        </p:sp>
      </p:grpSp>
      <p:cxnSp>
        <p:nvCxnSpPr>
          <p:cNvPr id="30" name="Straight Connector 29"/>
          <p:cNvCxnSpPr/>
          <p:nvPr/>
        </p:nvCxnSpPr>
        <p:spPr bwMode="auto">
          <a:xfrm flipH="1" flipV="1">
            <a:off x="4709120" y="4734875"/>
            <a:ext cx="1187624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flipH="1">
            <a:off x="2260848" y="4766774"/>
            <a:ext cx="1944216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Straw Poll 1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6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14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Do you agree to add the following text to 11az 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In 11az NDP ranging measurement phase, the NDPA has the following properties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B0 B1 bits value of the Sounding Dialog Token field shall be set to 0b10 to indicate 11az sequence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 </a:t>
            </a:r>
            <a:r>
              <a:rPr lang="en-US" sz="1600" dirty="0" smtClean="0"/>
              <a:t>AID will be used to indicate the receiver participating in the sounding exchange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Supported format will be the 4 byte per STA info field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Motion 1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7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2143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Move </a:t>
            </a:r>
            <a:r>
              <a:rPr lang="en-US" sz="1600" kern="0" dirty="0" smtClean="0"/>
              <a:t>to </a:t>
            </a:r>
            <a:r>
              <a:rPr lang="en-US" sz="1600" kern="0" dirty="0" smtClean="0"/>
              <a:t>add the following text to 11az SFD:</a:t>
            </a:r>
          </a:p>
          <a:p>
            <a:pPr marL="800100" lvl="2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In 11az NDP ranging measurement phase, the NDPA has the following properties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B0 B1 bits value of the Sounding Dialog Token field shall be set to 0b10 to indicate 11az sequence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 </a:t>
            </a:r>
            <a:r>
              <a:rPr lang="en-US" sz="1600" dirty="0" smtClean="0"/>
              <a:t>AID will be used to indicate the receiver participating in the sounding exchange</a:t>
            </a:r>
          </a:p>
          <a:p>
            <a:pPr marL="1257300" lvl="3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dirty="0" smtClean="0"/>
              <a:t>Supported format will be the 4 byte per STA info field</a:t>
            </a:r>
          </a:p>
          <a:p>
            <a:r>
              <a:rPr lang="en-US" dirty="0" smtClean="0"/>
              <a:t>.</a:t>
            </a:r>
          </a:p>
          <a:p>
            <a:endParaRPr lang="en-US" sz="16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Reference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8</a:t>
            </a:fld>
            <a:endParaRPr lang="en-GB" dirty="0" smtClean="0"/>
          </a:p>
        </p:txBody>
      </p:sp>
      <p:sp>
        <p:nvSpPr>
          <p:cNvPr id="224" name="Content Placeholder 2"/>
          <p:cNvSpPr txBox="1">
            <a:spLocks/>
          </p:cNvSpPr>
          <p:nvPr/>
        </p:nvSpPr>
        <p:spPr bwMode="auto">
          <a:xfrm>
            <a:off x="0" y="98072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kern="0" dirty="0" smtClean="0"/>
              <a:t>[1] 11-17/50  NDP Based Measurement Proposal.</a:t>
            </a:r>
          </a:p>
          <a:p>
            <a:pPr marL="342900" lvl="1" indent="-342900">
              <a:spcBef>
                <a:spcPct val="20000"/>
              </a:spcBef>
              <a:buClr>
                <a:srgbClr val="D7381B"/>
              </a:buClr>
              <a:defRPr/>
            </a:pPr>
            <a:r>
              <a:rPr lang="en-US" sz="1600" kern="0" dirty="0" smtClean="0"/>
              <a:t>[2] 11-17/</a:t>
            </a:r>
            <a:endParaRPr lang="en-US" sz="1400" kern="0" dirty="0" smtClean="0"/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47196"/>
            <a:ext cx="8839200" cy="654968"/>
          </a:xfrm>
        </p:spPr>
        <p:txBody>
          <a:bodyPr/>
          <a:lstStyle/>
          <a:p>
            <a:r>
              <a:rPr lang="en-US" sz="2800" dirty="0" smtClean="0"/>
              <a:t>Backup Slides</a:t>
            </a:r>
            <a:endParaRPr lang="en-US" sz="2800" dirty="0"/>
          </a:p>
        </p:txBody>
      </p:sp>
      <p:sp>
        <p:nvSpPr>
          <p:cNvPr id="6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627813"/>
            <a:ext cx="836612" cy="153987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9</a:t>
            </a:fld>
            <a:endParaRPr lang="en-GB" dirty="0" smtClean="0"/>
          </a:p>
        </p:txBody>
      </p:sp>
    </p:spTree>
    <p:extLst>
      <p:ext uri="{BB962C8B-B14F-4D97-AF65-F5344CB8AC3E}">
        <p14:creationId xmlns="" xmlns:p14="http://schemas.microsoft.com/office/powerpoint/2010/main" val="349496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90897</TotalTime>
  <Words>1122</Words>
  <Application>Microsoft Office PowerPoint</Application>
  <PresentationFormat>On-screen Show (4:3)</PresentationFormat>
  <Paragraphs>225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1_802.11-09/0091r0</vt:lpstr>
      <vt:lpstr>11az NDP Announcement</vt:lpstr>
      <vt:lpstr>Why Defining New 11az NDPA and Trigger</vt:lpstr>
      <vt:lpstr>Recap: 11ax/11ac NDPA</vt:lpstr>
      <vt:lpstr>11az NDPA Indication</vt:lpstr>
      <vt:lpstr>11az NDPA User Info</vt:lpstr>
      <vt:lpstr>Straw Poll 1</vt:lpstr>
      <vt:lpstr>Motion 1</vt:lpstr>
      <vt:lpstr>Reference</vt:lpstr>
      <vt:lpstr>Backup Slides</vt:lpstr>
      <vt:lpstr>EFTM Trigger Design----Common Info</vt:lpstr>
      <vt:lpstr>EFTM Trigger Design----Common Info</vt:lpstr>
      <vt:lpstr>EFTM Trigger Design----User Info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Windows User</cp:lastModifiedBy>
  <cp:revision>1945</cp:revision>
  <cp:lastPrinted>1998-02-10T13:28:06Z</cp:lastPrinted>
  <dcterms:created xsi:type="dcterms:W3CDTF">2008-03-19T13:28:15Z</dcterms:created>
  <dcterms:modified xsi:type="dcterms:W3CDTF">2017-03-15T18:10:43Z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