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393" r:id="rId3"/>
    <p:sldId id="324" r:id="rId4"/>
    <p:sldId id="352" r:id="rId5"/>
    <p:sldId id="317" r:id="rId6"/>
    <p:sldId id="544" r:id="rId7"/>
    <p:sldId id="545" r:id="rId8"/>
    <p:sldId id="546" r:id="rId9"/>
    <p:sldId id="547" r:id="rId10"/>
    <p:sldId id="548" r:id="rId11"/>
    <p:sldId id="549" r:id="rId12"/>
    <p:sldId id="433" r:id="rId13"/>
    <p:sldId id="435" r:id="rId14"/>
    <p:sldId id="416" r:id="rId15"/>
    <p:sldId id="550" r:id="rId16"/>
    <p:sldId id="553" r:id="rId17"/>
    <p:sldId id="552" r:id="rId18"/>
    <p:sldId id="554" r:id="rId19"/>
    <p:sldId id="555" r:id="rId20"/>
    <p:sldId id="557" r:id="rId21"/>
    <p:sldId id="556" r:id="rId22"/>
    <p:sldId id="558" r:id="rId23"/>
    <p:sldId id="559" r:id="rId24"/>
    <p:sldId id="560" r:id="rId25"/>
    <p:sldId id="562" r:id="rId26"/>
    <p:sldId id="561" r:id="rId27"/>
    <p:sldId id="563" r:id="rId28"/>
    <p:sldId id="564" r:id="rId29"/>
    <p:sldId id="566" r:id="rId30"/>
    <p:sldId id="565"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87" autoAdjust="0"/>
    <p:restoredTop sz="94660"/>
  </p:normalViewPr>
  <p:slideViewPr>
    <p:cSldViewPr>
      <p:cViewPr varScale="1">
        <p:scale>
          <a:sx n="83" d="100"/>
          <a:sy n="83" d="100"/>
        </p:scale>
        <p:origin x="-954"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4033233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21507"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21508"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21509" name="Rectangle 7"/>
          <p:cNvSpPr>
            <a:spLocks noGrp="1" noChangeArrowheads="1"/>
          </p:cNvSpPr>
          <p:nvPr>
            <p:ph type="sldNum" sz="quarter" idx="5"/>
          </p:nvPr>
        </p:nvSpPr>
        <p:spPr>
          <a:noFill/>
        </p:spPr>
        <p:txBody>
          <a:bodyPr/>
          <a:lstStyle/>
          <a:p>
            <a:r>
              <a:rPr lang="en-US" altLang="en-US"/>
              <a:t>Page </a:t>
            </a:r>
            <a:fld id="{508F1927-16B4-4180-B71F-4D197F6F5849}" type="slidenum">
              <a:rPr lang="en-US" altLang="en-US"/>
              <a:pPr/>
              <a:t>10</a:t>
            </a:fld>
            <a:endParaRPr lang="en-US" altLang="en-US"/>
          </a:p>
        </p:txBody>
      </p:sp>
      <p:sp>
        <p:nvSpPr>
          <p:cNvPr id="21510" name="Rectangle 2"/>
          <p:cNvSpPr>
            <a:spLocks noGrp="1" noRot="1" noChangeAspect="1" noChangeArrowheads="1" noTextEdit="1"/>
          </p:cNvSpPr>
          <p:nvPr>
            <p:ph type="sldImg"/>
          </p:nvPr>
        </p:nvSpPr>
        <p:spPr>
          <a:xfrm>
            <a:off x="1149350" y="696913"/>
            <a:ext cx="4637088" cy="3478212"/>
          </a:xfrm>
          <a:ln/>
        </p:spPr>
      </p:sp>
      <p:sp>
        <p:nvSpPr>
          <p:cNvPr id="21511"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32523853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xmlns="" val="3955231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20592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3315"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3316"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3317" name="Rectangle 7"/>
          <p:cNvSpPr>
            <a:spLocks noGrp="1" noChangeArrowheads="1"/>
          </p:cNvSpPr>
          <p:nvPr>
            <p:ph type="sldNum" sz="quarter" idx="5"/>
          </p:nvPr>
        </p:nvSpPr>
        <p:spPr>
          <a:noFill/>
        </p:spPr>
        <p:txBody>
          <a:bodyPr/>
          <a:lstStyle/>
          <a:p>
            <a:r>
              <a:rPr lang="en-US" altLang="en-US"/>
              <a:t>Page </a:t>
            </a:r>
            <a:fld id="{CFF2C6FD-8CCF-4D49-8113-2F9D19DEED48}" type="slidenum">
              <a:rPr lang="en-US" altLang="en-US"/>
              <a:pPr/>
              <a:t>6</a:t>
            </a:fld>
            <a:endParaRPr lang="en-US" altLang="en-US"/>
          </a:p>
        </p:txBody>
      </p:sp>
      <p:sp>
        <p:nvSpPr>
          <p:cNvPr id="1331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altLang="en-US" smtClean="0"/>
          </a:p>
        </p:txBody>
      </p:sp>
      <p:sp>
        <p:nvSpPr>
          <p:cNvPr id="13319"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200927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5363"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5364"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5365" name="Rectangle 7"/>
          <p:cNvSpPr>
            <a:spLocks noGrp="1" noChangeArrowheads="1"/>
          </p:cNvSpPr>
          <p:nvPr>
            <p:ph type="sldNum" sz="quarter" idx="5"/>
          </p:nvPr>
        </p:nvSpPr>
        <p:spPr>
          <a:noFill/>
        </p:spPr>
        <p:txBody>
          <a:bodyPr/>
          <a:lstStyle/>
          <a:p>
            <a:r>
              <a:rPr lang="en-US" altLang="en-US"/>
              <a:t>Page </a:t>
            </a:r>
            <a:fld id="{4E835643-6AD9-4E5B-85E2-A47ACB720E54}" type="slidenum">
              <a:rPr lang="en-US" altLang="en-US"/>
              <a:pPr/>
              <a:t>7</a:t>
            </a:fld>
            <a:endParaRPr lang="en-US" altLang="en-US"/>
          </a:p>
        </p:txBody>
      </p:sp>
      <p:sp>
        <p:nvSpPr>
          <p:cNvPr id="15366" name="Rectangle 2"/>
          <p:cNvSpPr>
            <a:spLocks noGrp="1" noRot="1" noChangeAspect="1" noChangeArrowheads="1" noTextEdit="1"/>
          </p:cNvSpPr>
          <p:nvPr>
            <p:ph type="sldImg"/>
          </p:nvPr>
        </p:nvSpPr>
        <p:spPr>
          <a:xfrm>
            <a:off x="1149350" y="696913"/>
            <a:ext cx="4637088" cy="3478212"/>
          </a:xfrm>
          <a:ln/>
        </p:spPr>
      </p:sp>
      <p:sp>
        <p:nvSpPr>
          <p:cNvPr id="15367" name="Rectangle 3"/>
          <p:cNvSpPr>
            <a:spLocks noGrp="1" noChangeArrowheads="1"/>
          </p:cNvSpPr>
          <p:nvPr>
            <p:ph type="body" idx="1"/>
          </p:nvPr>
        </p:nvSpPr>
        <p:spPr>
          <a:xfrm>
            <a:off x="925513" y="4408488"/>
            <a:ext cx="5083175" cy="4175125"/>
          </a:xfrm>
          <a:noFill/>
          <a:ln/>
        </p:spPr>
        <p:txBody>
          <a:bodyPr/>
          <a:lstStyle/>
          <a:p>
            <a:endParaRPr lang="en-GB" altLang="en-US" smtClean="0"/>
          </a:p>
        </p:txBody>
      </p:sp>
    </p:spTree>
    <p:extLst>
      <p:ext uri="{BB962C8B-B14F-4D97-AF65-F5344CB8AC3E}">
        <p14:creationId xmlns:p14="http://schemas.microsoft.com/office/powerpoint/2010/main" xmlns="" val="18443005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7411"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7412"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7413" name="Rectangle 7"/>
          <p:cNvSpPr>
            <a:spLocks noGrp="1" noChangeArrowheads="1"/>
          </p:cNvSpPr>
          <p:nvPr>
            <p:ph type="sldNum" sz="quarter" idx="5"/>
          </p:nvPr>
        </p:nvSpPr>
        <p:spPr>
          <a:noFill/>
        </p:spPr>
        <p:txBody>
          <a:bodyPr/>
          <a:lstStyle/>
          <a:p>
            <a:r>
              <a:rPr lang="en-US" altLang="en-US"/>
              <a:t>Page </a:t>
            </a:r>
            <a:fld id="{23B8EB1E-FFEA-4B50-BAE6-B1C4AF397FA2}" type="slidenum">
              <a:rPr lang="en-US" altLang="en-US"/>
              <a:pPr/>
              <a:t>8</a:t>
            </a:fld>
            <a:endParaRPr lang="en-US" altLang="en-US"/>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3916295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0" y="0"/>
            <a:ext cx="3005138" cy="463550"/>
          </a:xfrm>
          <a:prstGeom prst="rect">
            <a:avLst/>
          </a:prstGeom>
          <a:noFill/>
        </p:spPr>
        <p:txBody>
          <a:bodyPr/>
          <a:lstStyle/>
          <a:p>
            <a:r>
              <a:rPr lang="en-US" altLang="en-US" smtClean="0">
                <a:ea typeface="MS PGothic" pitchFamily="34" charset="-128"/>
              </a:rPr>
              <a:t>doc.: IEEE 802.11-12/xxxxr0</a:t>
            </a:r>
          </a:p>
        </p:txBody>
      </p:sp>
      <p:sp>
        <p:nvSpPr>
          <p:cNvPr id="19459" name="Rectangle 3"/>
          <p:cNvSpPr>
            <a:spLocks noGrp="1" noChangeArrowheads="1"/>
          </p:cNvSpPr>
          <p:nvPr>
            <p:ph type="dt" sz="quarter" idx="1"/>
          </p:nvPr>
        </p:nvSpPr>
        <p:spPr>
          <a:xfrm>
            <a:off x="3927475" y="0"/>
            <a:ext cx="3005138" cy="463550"/>
          </a:xfrm>
          <a:prstGeom prst="rect">
            <a:avLst/>
          </a:prstGeom>
          <a:noFill/>
        </p:spPr>
        <p:txBody>
          <a:bodyPr/>
          <a:lstStyle/>
          <a:p>
            <a:r>
              <a:rPr lang="en-US" altLang="en-US" smtClean="0">
                <a:ea typeface="MS PGothic" pitchFamily="34" charset="-128"/>
              </a:rPr>
              <a:t>January 2014</a:t>
            </a:r>
          </a:p>
        </p:txBody>
      </p:sp>
      <p:sp>
        <p:nvSpPr>
          <p:cNvPr id="19460" name="Rectangle 6"/>
          <p:cNvSpPr>
            <a:spLocks noGrp="1" noChangeArrowheads="1"/>
          </p:cNvSpPr>
          <p:nvPr>
            <p:ph type="ftr" sz="quarter" idx="4"/>
          </p:nvPr>
        </p:nvSpPr>
        <p:spPr>
          <a:noFill/>
        </p:spPr>
        <p:txBody>
          <a:bodyPr/>
          <a:lstStyle/>
          <a:p>
            <a:pPr lvl="4"/>
            <a:r>
              <a:rPr lang="en-US" altLang="en-US" smtClean="0">
                <a:ea typeface="MS PGothic" pitchFamily="34" charset="-128"/>
              </a:rPr>
              <a:t>Osama Aboul-Magd (Huawei Technologies)</a:t>
            </a:r>
          </a:p>
        </p:txBody>
      </p:sp>
      <p:sp>
        <p:nvSpPr>
          <p:cNvPr id="19461" name="Rectangle 7"/>
          <p:cNvSpPr>
            <a:spLocks noGrp="1" noChangeArrowheads="1"/>
          </p:cNvSpPr>
          <p:nvPr>
            <p:ph type="sldNum" sz="quarter" idx="5"/>
          </p:nvPr>
        </p:nvSpPr>
        <p:spPr>
          <a:noFill/>
        </p:spPr>
        <p:txBody>
          <a:bodyPr/>
          <a:lstStyle/>
          <a:p>
            <a:r>
              <a:rPr lang="en-US" altLang="en-US"/>
              <a:t>Page </a:t>
            </a:r>
            <a:fld id="{B5AFA91C-AF41-4573-9513-4F872F99F4BB}" type="slidenum">
              <a:rPr lang="en-US" altLang="en-US"/>
              <a:pPr/>
              <a:t>9</a:t>
            </a:fld>
            <a:endParaRPr lang="en-US" altLang="en-US"/>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altLang="en-US" smtClean="0"/>
          </a:p>
        </p:txBody>
      </p:sp>
    </p:spTree>
    <p:extLst>
      <p:ext uri="{BB962C8B-B14F-4D97-AF65-F5344CB8AC3E}">
        <p14:creationId xmlns:p14="http://schemas.microsoft.com/office/powerpoint/2010/main" xmlns="" val="2875688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xmlns=""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xmlns=""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5122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 2017</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802.11-17/0464r2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Ad Hoc PHY Session Mar 2017 Pre-Meeting Agenda</a:t>
            </a:r>
          </a:p>
        </p:txBody>
      </p:sp>
      <p:sp>
        <p:nvSpPr>
          <p:cNvPr id="1031" name="Rectangle 6"/>
          <p:cNvSpPr>
            <a:spLocks noGrp="1" noChangeArrowheads="1"/>
          </p:cNvSpPr>
          <p:nvPr>
            <p:ph type="body" idx="1"/>
          </p:nvPr>
        </p:nvSpPr>
        <p:spPr>
          <a:xfrm>
            <a:off x="685800" y="1828800"/>
            <a:ext cx="7772400" cy="381000"/>
          </a:xfrm>
          <a:noFill/>
        </p:spPr>
        <p:txBody>
          <a:bodyPr/>
          <a:lstStyle/>
          <a:p>
            <a:pPr algn="ctr">
              <a:buFontTx/>
              <a:buNone/>
            </a:pPr>
            <a:r>
              <a:rPr lang="en-US" altLang="en-US" sz="2000" dirty="0" smtClean="0"/>
              <a:t>Date:</a:t>
            </a:r>
            <a:r>
              <a:rPr lang="en-US" altLang="en-US" sz="2000" b="0" dirty="0" smtClean="0"/>
              <a:t> 2017-03-013</a:t>
            </a:r>
          </a:p>
        </p:txBody>
      </p:sp>
      <p:graphicFrame>
        <p:nvGraphicFramePr>
          <p:cNvPr id="1026" name="Object 11"/>
          <p:cNvGraphicFramePr>
            <a:graphicFrameLocks noChangeAspect="1"/>
          </p:cNvGraphicFramePr>
          <p:nvPr>
            <p:extLst>
              <p:ext uri="{D42A27DB-BD31-4B8C-83A1-F6EECF244321}">
                <p14:modId xmlns:p14="http://schemas.microsoft.com/office/powerpoint/2010/main" xmlns="" val="3404596684"/>
              </p:ext>
            </p:extLst>
          </p:nvPr>
        </p:nvGraphicFramePr>
        <p:xfrm>
          <a:off x="652463" y="3419475"/>
          <a:ext cx="8396287" cy="2257425"/>
        </p:xfrm>
        <a:graphic>
          <a:graphicData uri="http://schemas.openxmlformats.org/presentationml/2006/ole">
            <p:oleObj spid="_x0000_s1081" name="Document" r:id="rId4" imgW="8317019" imgH="2241301" progId="Word.Document.8">
              <p:embed/>
            </p:oleObj>
          </a:graphicData>
        </a:graphic>
      </p:graphicFrame>
      <p:sp>
        <p:nvSpPr>
          <p:cNvPr id="1032"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r>
              <a:rPr lang="en-US" altLang="en-US"/>
              <a:t>Slide </a:t>
            </a:r>
            <a:fld id="{649362F1-FD8B-4A7F-A578-92DE50CF8BBA}" type="slidenum">
              <a:rPr lang="en-US" altLang="en-US"/>
              <a:pPr/>
              <a:t>10</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20486"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#4</a:t>
            </a:r>
            <a:endParaRPr lang="en-US" altLang="en-US" sz="2400"/>
          </a:p>
        </p:txBody>
      </p:sp>
      <p:sp>
        <p:nvSpPr>
          <p:cNvPr id="20487" name="Rectangle 4"/>
          <p:cNvSpPr>
            <a:spLocks noChangeArrowheads="1"/>
          </p:cNvSpPr>
          <p:nvPr/>
        </p:nvSpPr>
        <p:spPr bwMode="auto">
          <a:xfrm>
            <a:off x="533400" y="15240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alt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Tx/>
              <a:buChar char="•"/>
            </a:pPr>
            <a:r>
              <a:rPr lang="en-US" alt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Tx/>
              <a:buChar char="•"/>
            </a:pPr>
            <a:r>
              <a:rPr lang="en-US" altLang="en-US" sz="140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indent="-228600">
              <a:lnSpc>
                <a:spcPct val="80000"/>
              </a:lnSpc>
              <a:spcBef>
                <a:spcPct val="20000"/>
              </a:spcBef>
              <a:spcAft>
                <a:spcPct val="40000"/>
              </a:spcAft>
              <a:buClr>
                <a:srgbClr val="CC3300"/>
              </a:buClr>
              <a:buSzPct val="50000"/>
              <a:buFont typeface="Arial" pitchFamily="34" charset="0"/>
              <a:buChar char="•"/>
            </a:pPr>
            <a:r>
              <a:rPr lang="en-GB" altLang="en-US" sz="1400">
                <a:solidFill>
                  <a:srgbClr val="000099"/>
                </a:solidFill>
                <a:latin typeface="Arial" pitchFamily="34" charset="0"/>
              </a:rPr>
              <a:t>Technical considerations remain primary focus</a:t>
            </a:r>
            <a:endParaRPr lang="en-US" alt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pitchFamily="34" charset="0"/>
              <a:buChar char="•"/>
            </a:pPr>
            <a:r>
              <a:rPr lang="en-US" alt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altLang="en-US" sz="1000" b="1">
                <a:solidFill>
                  <a:srgbClr val="000099"/>
                </a:solidFill>
                <a:latin typeface="Arial" pitchFamily="34" charset="0"/>
              </a:rPr>
              <a:t>---------------------------------------------------------------   </a:t>
            </a:r>
            <a:endParaRPr lang="en-US" altLang="en-US"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altLang="en-US" b="1">
                <a:solidFill>
                  <a:srgbClr val="000099"/>
                </a:solidFill>
                <a:latin typeface="Arial" pitchFamily="34" charset="0"/>
              </a:rPr>
              <a:t>See </a:t>
            </a:r>
            <a:r>
              <a:rPr lang="en-US" altLang="en-US" b="1" i="1">
                <a:solidFill>
                  <a:srgbClr val="000099"/>
                </a:solidFill>
                <a:latin typeface="Arial" pitchFamily="34" charset="0"/>
              </a:rPr>
              <a:t>IEEE-SA Standards Board Operations Manual</a:t>
            </a:r>
            <a:r>
              <a:rPr lang="en-US" altLang="en-US" b="1">
                <a:solidFill>
                  <a:srgbClr val="000099"/>
                </a:solidFill>
                <a:latin typeface="Arial" pitchFamily="34" charset="0"/>
              </a:rPr>
              <a:t>, clause 5.3.10 and </a:t>
            </a:r>
            <a:r>
              <a:rPr lang="en-GB" altLang="en-US" b="1">
                <a:solidFill>
                  <a:srgbClr val="000099"/>
                </a:solidFill>
                <a:latin typeface="Arial" pitchFamily="34" charset="0"/>
              </a:rPr>
              <a:t>“Promoting Competition and Innovation: What You Need to Know about the IEEE Standards Association's Antitrust and Competition Policy”</a:t>
            </a:r>
            <a:r>
              <a:rPr lang="en-US" altLang="en-US" b="1">
                <a:solidFill>
                  <a:srgbClr val="000099"/>
                </a:solidFill>
                <a:latin typeface="Arial" pitchFamily="34" charset="0"/>
              </a:rPr>
              <a:t> for more details.</a:t>
            </a:r>
          </a:p>
        </p:txBody>
      </p:sp>
      <p:sp>
        <p:nvSpPr>
          <p:cNvPr id="9" name="页脚占位符 5"/>
          <p:cNvSpPr>
            <a:spLocks noGrp="1"/>
          </p:cNvSpPr>
          <p:nvPr>
            <p:ph type="ftr" sz="quarter" idx="3"/>
          </p:nvPr>
        </p:nvSpPr>
        <p:spPr>
          <a:xfrm>
            <a:off x="7089291"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723900" y="1676400"/>
            <a:ext cx="7772400" cy="4572000"/>
          </a:xfrm>
        </p:spPr>
        <p:txBody>
          <a:bodyPr/>
          <a:lstStyle/>
          <a:p>
            <a:r>
              <a:rPr lang="en-US" altLang="zh-CN" sz="1600" smtClean="0"/>
              <a:t>All participation in IEEE 802 Working Group meetings is on an individual basis</a:t>
            </a:r>
          </a:p>
          <a:p>
            <a:pPr>
              <a:buFontTx/>
              <a:buNone/>
            </a:pPr>
            <a:r>
              <a:rPr lang="en-GB" sz="1400" i="1" smtClean="0"/>
              <a:t>•     Participants in the IEEE standards development individual process shall act based on their qualifications and experience. (</a:t>
            </a:r>
            <a:r>
              <a:rPr lang="en-GB" sz="1400" i="1" smtClean="0">
                <a:hlinkClick r:id="rId2"/>
              </a:rPr>
              <a:t>https://standards.ieee.org/develop/policies/bylaws/sb_bylaws.pdf</a:t>
            </a:r>
            <a:r>
              <a:rPr lang="en-GB" sz="1400" i="1" smtClean="0"/>
              <a:t>  section 5.2.1)</a:t>
            </a:r>
            <a:endParaRPr lang="en-US" altLang="zh-CN" sz="1400" smtClean="0"/>
          </a:p>
          <a:p>
            <a:pPr>
              <a:buFontTx/>
              <a:buNone/>
            </a:pPr>
            <a:r>
              <a:rPr lang="en-US" altLang="zh-CN" sz="1400" smtClean="0"/>
              <a:t>•    </a:t>
            </a:r>
            <a:r>
              <a:rPr lang="en-US" altLang="zh-CN" sz="1400" i="1" smtClean="0"/>
              <a:t>IEEE 802 </a:t>
            </a:r>
            <a:r>
              <a:rPr lang="en-GB" sz="1400" i="1" smtClean="0"/>
              <a:t>Working Group membership is by individual; “Working Group members shall participate in the consensus process in a manner consistent with their professional expert opinion as individuals, and not as organizational representatives”. (</a:t>
            </a:r>
            <a:r>
              <a:rPr lang="en-GB" sz="1400" i="1" u="sng" smtClean="0">
                <a:hlinkClick r:id="rId3"/>
              </a:rPr>
              <a:t>http://ieee802.org/PNP/approved/IEEE_802_WG_PandP_v19.pdf</a:t>
            </a:r>
            <a:r>
              <a:rPr lang="en-GB" sz="1400" i="1" smtClean="0"/>
              <a:t> section 4.2.1)</a:t>
            </a:r>
            <a:endParaRPr lang="en-US" altLang="zh-CN" sz="1400" smtClean="0"/>
          </a:p>
          <a:p>
            <a:r>
              <a:rPr lang="en-US" altLang="zh-CN" sz="140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sz="1400" smtClean="0"/>
              <a:t>You shall not direct the actions or votes of any other member of an IEEE 802 Working Group or retaliate against any other member for their actions or votes within IEEE 802 Working Group meetings, see </a:t>
            </a:r>
            <a:r>
              <a:rPr lang="en-US" altLang="zh-CN" sz="1400" u="sng" smtClean="0">
                <a:hlinkClick r:id="rId4"/>
              </a:rPr>
              <a:t>https://standards.ieee.org/develop/policies/bylaws/sb_bylaws.pdf </a:t>
            </a:r>
            <a:r>
              <a:rPr lang="en-US" altLang="zh-CN" sz="1400" smtClean="0"/>
              <a:t> section 5.2.1.3 and </a:t>
            </a:r>
            <a:r>
              <a:rPr lang="en-GB" sz="1400" u="sng" smtClean="0">
                <a:hlinkClick r:id="rId3"/>
              </a:rPr>
              <a:t>http://ieee802.org/PNP/approved/IEEE_802_WG_PandP_v19.pdf</a:t>
            </a:r>
            <a:r>
              <a:rPr lang="en-GB" sz="1400" smtClean="0"/>
              <a:t>  section 3.4.1, list item x</a:t>
            </a:r>
            <a:endParaRPr lang="en-US" altLang="zh-CN" sz="1400" smtClean="0"/>
          </a:p>
          <a:p>
            <a:pPr>
              <a:buFontTx/>
              <a:buNone/>
            </a:pPr>
            <a:r>
              <a:rPr lang="en-US" altLang="zh-CN" sz="1600" smtClean="0"/>
              <a:t>By participating in IEEE 802 meetings, you accept these requirements.  If you do not agree to these policies then you shall not participate.</a:t>
            </a:r>
          </a:p>
          <a:p>
            <a:endParaRPr lang="en-US" altLang="zh-CN" sz="1400" smtClean="0"/>
          </a:p>
        </p:txBody>
      </p:sp>
      <p:sp>
        <p:nvSpPr>
          <p:cNvPr id="22534" name="Slide Number Placeholder 4"/>
          <p:cNvSpPr>
            <a:spLocks noGrp="1"/>
          </p:cNvSpPr>
          <p:nvPr>
            <p:ph type="sldNum" sz="quarter" idx="12"/>
          </p:nvPr>
        </p:nvSpPr>
        <p:spPr>
          <a:noFill/>
        </p:spPr>
        <p:txBody>
          <a:bodyPr/>
          <a:lstStyle/>
          <a:p>
            <a:r>
              <a:rPr lang="en-US" altLang="en-US"/>
              <a:t>Slide </a:t>
            </a:r>
            <a:fld id="{28127B5F-53FB-4BB2-A137-E4010B9105CB}" type="slidenum">
              <a:rPr lang="en-US" altLang="en-US"/>
              <a:pPr/>
              <a:t>11</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Straw Polls are only allowed during Ad Hoc group meeting // no motions, anyone can vote</a:t>
            </a:r>
          </a:p>
          <a:p>
            <a:r>
              <a:rPr lang="en-US" altLang="en-US" dirty="0" smtClean="0"/>
              <a:t>A straw poll needs to achieves at least 75% to be converted to a motion at the TG level.</a:t>
            </a:r>
          </a:p>
          <a:p>
            <a:r>
              <a:rPr lang="en-US" altLang="en-US" dirty="0" smtClean="0"/>
              <a:t>Each Presentation is suggested to have </a:t>
            </a:r>
            <a:r>
              <a:rPr lang="en-US" altLang="en-US" dirty="0" smtClean="0">
                <a:solidFill>
                  <a:srgbClr val="FF0000"/>
                </a:solidFill>
              </a:rPr>
              <a:t>30</a:t>
            </a:r>
            <a:r>
              <a:rPr lang="en-US" altLang="en-US" dirty="0" smtClean="0"/>
              <a:t> minutes including presenting and Q&amp;A.</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PHY </a:t>
            </a:r>
            <a:r>
              <a:rPr lang="en-US" dirty="0" err="1" smtClean="0"/>
              <a:t>Adhoc</a:t>
            </a:r>
            <a:r>
              <a:rPr lang="en-US" dirty="0" smtClean="0"/>
              <a:t> Schedule</a:t>
            </a:r>
            <a:endParaRPr lang="en-US" dirty="0"/>
          </a:p>
        </p:txBody>
      </p:sp>
      <p:sp>
        <p:nvSpPr>
          <p:cNvPr id="5" name="Slide Number Placeholder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Footer Placeholder 5"/>
          <p:cNvSpPr>
            <a:spLocks noGrp="1"/>
          </p:cNvSpPr>
          <p:nvPr>
            <p:ph type="ftr" sz="quarter" idx="3"/>
          </p:nvPr>
        </p:nvSpPr>
        <p:spPr>
          <a:xfrm>
            <a:off x="7610977" y="6475413"/>
            <a:ext cx="932948"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graphicFrame>
        <p:nvGraphicFramePr>
          <p:cNvPr id="7" name="Table 6"/>
          <p:cNvGraphicFramePr>
            <a:graphicFrameLocks noGrp="1"/>
          </p:cNvGraphicFramePr>
          <p:nvPr>
            <p:extLst>
              <p:ext uri="{D42A27DB-BD31-4B8C-83A1-F6EECF244321}">
                <p14:modId xmlns:p14="http://schemas.microsoft.com/office/powerpoint/2010/main" xmlns="" val="934751190"/>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r>
                        <a:rPr lang="en-US" sz="1400" dirty="0" smtClean="0"/>
                        <a:t>MU</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MAC</a:t>
                      </a:r>
                      <a:endParaRPr lang="en-US" sz="1400" dirty="0"/>
                    </a:p>
                  </a:txBody>
                  <a:tcPr/>
                </a:tc>
                <a:tc>
                  <a:txBody>
                    <a:bodyPr/>
                    <a:lstStyle/>
                    <a:p>
                      <a:pPr algn="ctr"/>
                      <a:r>
                        <a:rPr lang="en-US" sz="1600" b="1" dirty="0" smtClean="0">
                          <a:solidFill>
                            <a:srgbClr val="0070C0"/>
                          </a:solidFill>
                        </a:rPr>
                        <a:t>PHY</a:t>
                      </a:r>
                      <a:endParaRPr lang="en-US" sz="1600" b="1" dirty="0">
                        <a:solidFill>
                          <a:srgbClr val="0070C0"/>
                        </a:solidFill>
                      </a:endParaRPr>
                    </a:p>
                  </a:txBody>
                  <a:tcPr/>
                </a:tc>
                <a:tc>
                  <a:txBody>
                    <a:bodyPr/>
                    <a:lstStyle/>
                    <a:p>
                      <a:pPr algn="ctr"/>
                      <a:r>
                        <a:rPr lang="en-US" sz="1400" dirty="0" smtClean="0"/>
                        <a:t>MAC</a:t>
                      </a:r>
                      <a:endParaRPr lang="en-US" sz="1400" dirty="0"/>
                    </a:p>
                  </a:txBody>
                  <a:tcPr/>
                </a:tc>
                <a:tc>
                  <a:txBody>
                    <a:bodyPr/>
                    <a:lstStyle/>
                    <a:p>
                      <a:pPr marL="0" algn="ctr" defTabSz="914400" rtl="0" eaLnBrk="1" latinLnBrk="0" hangingPunct="1"/>
                      <a:r>
                        <a:rPr lang="en-US" sz="1600" b="1" kern="1200" dirty="0" smtClean="0">
                          <a:solidFill>
                            <a:srgbClr val="0070C0"/>
                          </a:solidFill>
                          <a:latin typeface="+mn-lt"/>
                          <a:ea typeface="+mn-ea"/>
                          <a:cs typeface="+mn-cs"/>
                        </a:rPr>
                        <a:t>PHY</a:t>
                      </a:r>
                      <a:endParaRPr lang="en-US" sz="1600" b="1" kern="1200" dirty="0">
                        <a:solidFill>
                          <a:srgbClr val="0070C0"/>
                        </a:solidFill>
                        <a:latin typeface="+mn-lt"/>
                        <a:ea typeface="+mn-ea"/>
                        <a:cs typeface="+mn-cs"/>
                      </a:endParaRPr>
                    </a:p>
                  </a:txBody>
                  <a:tcPr/>
                </a:tc>
                <a:tc>
                  <a:txBody>
                    <a:bodyPr/>
                    <a:lstStyle/>
                    <a:p>
                      <a:pPr algn="ctr"/>
                      <a:r>
                        <a:rPr lang="en-US" sz="1400" dirty="0" smtClean="0"/>
                        <a:t>MAC</a:t>
                      </a:r>
                      <a:endParaRPr lang="en-US" sz="1400" dirty="0"/>
                    </a:p>
                  </a:txBody>
                  <a:tcPr/>
                </a:tc>
                <a:tc>
                  <a:txBody>
                    <a:bodyPr/>
                    <a:lstStyle/>
                    <a:p>
                      <a:pPr algn="ctr"/>
                      <a:r>
                        <a:rPr lang="en-US" sz="1400" dirty="0" smtClean="0"/>
                        <a:t>MU/</a:t>
                      </a:r>
                      <a:r>
                        <a:rPr lang="en-US" sz="1400" b="1" dirty="0" smtClean="0">
                          <a:solidFill>
                            <a:srgbClr val="0070C0"/>
                          </a:solidFill>
                        </a:rPr>
                        <a:t>PHY</a:t>
                      </a:r>
                      <a:endParaRPr lang="en-US" sz="1400" b="1" dirty="0">
                        <a:solidFill>
                          <a:srgbClr val="0070C0"/>
                        </a:solidFill>
                      </a:endParaRPr>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gridSpan="2">
                  <a:txBody>
                    <a:bodyPr/>
                    <a:lstStyle/>
                    <a:p>
                      <a:pPr algn="ctr"/>
                      <a:r>
                        <a:rPr lang="en-US" sz="1400" dirty="0" smtClean="0"/>
                        <a:t>SR</a:t>
                      </a:r>
                      <a:endParaRPr lang="en-US" sz="1400" dirty="0"/>
                    </a:p>
                  </a:txBody>
                  <a:tcPr/>
                </a:tc>
                <a:tc hMerge="1">
                  <a:txBody>
                    <a:bodyPr/>
                    <a:lstStyle/>
                    <a:p>
                      <a:pPr algn="ct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PHY Submissions (pre-meeting 1/2)</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14</a:t>
            </a:fld>
            <a:endParaRPr lang="en-US" altLang="en-US"/>
          </a:p>
        </p:txBody>
      </p:sp>
      <p:sp>
        <p:nvSpPr>
          <p:cNvPr id="6" name="TextBox 5"/>
          <p:cNvSpPr txBox="1"/>
          <p:nvPr/>
        </p:nvSpPr>
        <p:spPr>
          <a:xfrm>
            <a:off x="1411288" y="1265953"/>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页脚占位符 5"/>
          <p:cNvSpPr>
            <a:spLocks noGrp="1"/>
          </p:cNvSpPr>
          <p:nvPr>
            <p:ph type="ftr" sz="quarter" idx="3"/>
          </p:nvPr>
        </p:nvSpPr>
        <p:spPr>
          <a:xfrm>
            <a:off x="7662273" y="6475413"/>
            <a:ext cx="881652" cy="184666"/>
          </a:xfrm>
        </p:spPr>
        <p:txBody>
          <a:bodyPr/>
          <a:lstStyle/>
          <a:p>
            <a:pPr>
              <a:defRPr/>
            </a:pPr>
            <a:r>
              <a:rPr lang="en-US" dirty="0" smtClean="0"/>
              <a:t>Bo Sun (ZTE)</a:t>
            </a:r>
            <a:endParaRPr lang="en-US" dirty="0"/>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
        <p:nvSpPr>
          <p:cNvPr id="2" name="Rectangle 1"/>
          <p:cNvSpPr/>
          <p:nvPr/>
        </p:nvSpPr>
        <p:spPr>
          <a:xfrm>
            <a:off x="228600" y="2547244"/>
            <a:ext cx="9046469" cy="3970318"/>
          </a:xfrm>
          <a:prstGeom prst="rect">
            <a:avLst/>
          </a:prstGeom>
        </p:spPr>
        <p:txBody>
          <a:bodyPr wrap="square">
            <a:spAutoFit/>
          </a:bodyPr>
          <a:lstStyle/>
          <a:p>
            <a:pPr marL="171450" indent="-171450">
              <a:buFont typeface="Arial" panose="020B0604020202020204" pitchFamily="34" charset="0"/>
              <a:buChar char="•"/>
            </a:pPr>
            <a:r>
              <a:rPr lang="en-US" sz="1600" dirty="0" smtClean="0">
                <a:solidFill>
                  <a:srgbClr val="00B050"/>
                </a:solidFill>
              </a:rPr>
              <a:t>11-17-0243-02-00ax-cr-he-phy-introduction-part-1 (Lochan)</a:t>
            </a:r>
            <a:r>
              <a:rPr lang="en-US" sz="1600" dirty="0">
                <a:solidFill>
                  <a:srgbClr val="00B050"/>
                </a:solidFill>
              </a:rPr>
              <a:t> </a:t>
            </a:r>
            <a:r>
              <a:rPr lang="en-US" sz="1600" dirty="0" smtClean="0">
                <a:solidFill>
                  <a:srgbClr val="00B050"/>
                </a:solidFill>
              </a:rPr>
              <a:t>– </a:t>
            </a:r>
            <a:r>
              <a:rPr lang="en-US" sz="1600" dirty="0">
                <a:solidFill>
                  <a:srgbClr val="00B050"/>
                </a:solidFill>
              </a:rPr>
              <a:t>(1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11-17-0245-02-00ax-cr-he-phy-introduction-part-2 (Lochan) – (4 </a:t>
            </a:r>
            <a:r>
              <a:rPr lang="en-US" sz="1600" dirty="0">
                <a:solidFill>
                  <a:srgbClr val="00B050"/>
                </a:solidFill>
              </a:rPr>
              <a:t>CIDs </a:t>
            </a:r>
            <a:r>
              <a:rPr lang="en-US" sz="1600" dirty="0" smtClean="0">
                <a:solidFill>
                  <a:srgbClr val="00B050"/>
                </a:solidFill>
              </a:rPr>
              <a:t>left)</a:t>
            </a:r>
          </a:p>
          <a:p>
            <a:pPr marL="171450" indent="-171450">
              <a:buFont typeface="Arial" panose="020B0604020202020204" pitchFamily="34" charset="0"/>
              <a:buChar char="•"/>
            </a:pPr>
            <a:r>
              <a:rPr lang="en-US" sz="1600" dirty="0" smtClean="0">
                <a:solidFill>
                  <a:srgbClr val="00B050"/>
                </a:solidFill>
              </a:rPr>
              <a:t>11-17-0242-05-00ax-cr-he-phy-capabilities-part-2 (Lochan) </a:t>
            </a:r>
            <a:r>
              <a:rPr lang="en-US" sz="1600" dirty="0">
                <a:solidFill>
                  <a:srgbClr val="00B050"/>
                </a:solidFill>
              </a:rPr>
              <a:t>– (1 CID </a:t>
            </a:r>
            <a:r>
              <a:rPr lang="en-US" sz="1600" dirty="0" smtClean="0">
                <a:solidFill>
                  <a:srgbClr val="00B050"/>
                </a:solidFill>
              </a:rPr>
              <a:t>left)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11-17-0244-02-00ax-cr-he-phy-capabilities-part-3 (Lochan)</a:t>
            </a:r>
            <a:r>
              <a:rPr lang="en-US" sz="1600" dirty="0">
                <a:solidFill>
                  <a:srgbClr val="00B050"/>
                </a:solidFill>
              </a:rPr>
              <a:t> – (1 CID </a:t>
            </a:r>
            <a:r>
              <a:rPr lang="en-US" sz="1600" dirty="0" smtClean="0">
                <a:solidFill>
                  <a:srgbClr val="00B050"/>
                </a:solidFill>
              </a:rPr>
              <a:t>left)</a:t>
            </a:r>
          </a:p>
          <a:p>
            <a:pPr marL="285750" lvl="0" indent="-285750">
              <a:buFont typeface="Arial" panose="020B0604020202020204" pitchFamily="34" charset="0"/>
              <a:buChar char="•"/>
            </a:pPr>
            <a:r>
              <a:rPr lang="en-US" sz="1600" dirty="0">
                <a:solidFill>
                  <a:srgbClr val="00B050"/>
                </a:solidFill>
              </a:rPr>
              <a:t>11-17-0246-00-00ax-cr-he-phy-introduction-part-3 (</a:t>
            </a:r>
            <a:r>
              <a:rPr lang="en-US" sz="1600" dirty="0" err="1">
                <a:solidFill>
                  <a:srgbClr val="00B050"/>
                </a:solidFill>
              </a:rPr>
              <a:t>Lochan</a:t>
            </a:r>
            <a:r>
              <a:rPr lang="en-US" sz="1600" dirty="0" smtClean="0">
                <a:solidFill>
                  <a:srgbClr val="00B050"/>
                </a:solidFill>
              </a:rPr>
              <a:t>)</a:t>
            </a:r>
            <a:endParaRPr lang="en-US" sz="1600" dirty="0">
              <a:solidFill>
                <a:srgbClr val="00B050"/>
              </a:solidFill>
            </a:endParaRPr>
          </a:p>
          <a:p>
            <a:pPr marL="285750" lvl="0" indent="-285750">
              <a:buFont typeface="Arial" panose="020B0604020202020204" pitchFamily="34" charset="0"/>
              <a:buChar char="•"/>
            </a:pPr>
            <a:r>
              <a:rPr lang="en-US" sz="1600" dirty="0">
                <a:solidFill>
                  <a:srgbClr val="00B050"/>
                </a:solidFill>
              </a:rPr>
              <a:t>11-17-0247-00-00ax-cr-he-phy-introduction-part-4 (Lochan</a:t>
            </a:r>
            <a:r>
              <a:rPr lang="en-US" sz="1600" dirty="0" smtClean="0">
                <a:solidFill>
                  <a:srgbClr val="00B050"/>
                </a:solidFill>
              </a:rPr>
              <a:t>)</a:t>
            </a:r>
            <a:endParaRPr lang="en-US" sz="1600" dirty="0">
              <a:solidFill>
                <a:srgbClr val="00B050"/>
              </a:solidFill>
            </a:endParaRPr>
          </a:p>
          <a:p>
            <a:pPr marL="285750" indent="-285750">
              <a:buFont typeface="Arial" panose="020B0604020202020204" pitchFamily="34" charset="0"/>
              <a:buChar char="•"/>
            </a:pPr>
            <a:r>
              <a:rPr lang="en-US" sz="1600" dirty="0" smtClean="0">
                <a:solidFill>
                  <a:srgbClr val="00B050"/>
                </a:solidFill>
              </a:rPr>
              <a:t>11-17-0261-00-00ax-cr-he-phy-transmit-requirements-he-trig-ppdu-part-1 (Lochan) –will revisit </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00B050"/>
                </a:solidFill>
              </a:rPr>
              <a:t>11-17-0303-00-00ax-cr-he-phy-beamforming-report-information-part-1 (Lochan)</a:t>
            </a:r>
          </a:p>
          <a:p>
            <a:pPr marL="171450" indent="-171450">
              <a:buFont typeface="Arial" panose="020B0604020202020204" pitchFamily="34" charset="0"/>
              <a:buChar char="•"/>
            </a:pPr>
            <a:r>
              <a:rPr lang="en-US" sz="1600" dirty="0">
                <a:solidFill>
                  <a:srgbClr val="00B050"/>
                </a:solidFill>
              </a:rPr>
              <a:t>11-17-0305-00-00ax-11ax-comment-resolutions-for-clause-28-3-9 (Yan</a:t>
            </a:r>
            <a:r>
              <a:rPr lang="en-US" sz="1600" dirty="0" smtClean="0">
                <a:solidFill>
                  <a:srgbClr val="00B050"/>
                </a:solidFill>
              </a:rPr>
              <a:t>) –will revisit</a:t>
            </a:r>
            <a:endParaRPr lang="en-US" sz="1600" dirty="0">
              <a:solidFill>
                <a:srgbClr val="00B050"/>
              </a:solidFill>
            </a:endParaRPr>
          </a:p>
          <a:p>
            <a:pPr marL="171450" indent="-171450">
              <a:buFont typeface="Arial" panose="020B0604020202020204" pitchFamily="34" charset="0"/>
              <a:buChar char="•"/>
            </a:pPr>
            <a:r>
              <a:rPr lang="en-US" sz="1600" dirty="0" smtClean="0">
                <a:solidFill>
                  <a:srgbClr val="FFC000"/>
                </a:solidFill>
              </a:rPr>
              <a:t>11-17-0044-01-00ax-NDP-Short-Feedback-Design (Ron)</a:t>
            </a:r>
          </a:p>
          <a:p>
            <a:pPr marL="171450" indent="-171450">
              <a:buFont typeface="Arial" panose="020B0604020202020204" pitchFamily="34" charset="0"/>
              <a:buChar char="•"/>
            </a:pPr>
            <a:r>
              <a:rPr lang="en-US" sz="1600" dirty="0" smtClean="0">
                <a:solidFill>
                  <a:srgbClr val="00B050"/>
                </a:solidFill>
              </a:rPr>
              <a:t>11-17-0316-01-00ax-crs-for-clause-28-3-8-and-28-5 (Bin)</a:t>
            </a:r>
          </a:p>
          <a:p>
            <a:pPr marL="171450" indent="-171450">
              <a:buFont typeface="Arial" panose="020B0604020202020204" pitchFamily="34" charset="0"/>
              <a:buChar char="•"/>
            </a:pPr>
            <a:r>
              <a:rPr lang="en-US" sz="1600" dirty="0" smtClean="0">
                <a:solidFill>
                  <a:srgbClr val="00B050"/>
                </a:solidFill>
              </a:rPr>
              <a:t>11-17-0329-00-00ax-lb225-comment-resolution-for-cids-for-28-3-11-5-coding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11-17-0330-00-00ax-lb225-comment-resolution-for-cids-for-3-definitions-acronyms-and-abbreviations (</a:t>
            </a:r>
            <a:r>
              <a:rPr lang="en-US" sz="1600" dirty="0" err="1" smtClean="0">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11-17-0331-00-00ax-lb225-comment-resolution-for-cids-for-28-3-11-9-constellation-mapping (</a:t>
            </a:r>
            <a:r>
              <a:rPr lang="en-US" sz="1600" dirty="0" err="1" smtClean="0">
                <a:solidFill>
                  <a:srgbClr val="00B050"/>
                </a:solidFill>
              </a:rPr>
              <a:t>Jianhan</a:t>
            </a:r>
            <a:r>
              <a:rPr lang="en-US" sz="1600" dirty="0" smtClean="0">
                <a:solidFill>
                  <a:srgbClr val="00B050"/>
                </a:solidFill>
              </a:rPr>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Submissions </a:t>
            </a:r>
            <a:r>
              <a:rPr lang="en-US" altLang="en-US" dirty="0" smtClean="0"/>
              <a:t>(pre-meeting, 2/2)</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15</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sp>
        <p:nvSpPr>
          <p:cNvPr id="6" name="Rectangle 5"/>
          <p:cNvSpPr/>
          <p:nvPr/>
        </p:nvSpPr>
        <p:spPr>
          <a:xfrm>
            <a:off x="390525" y="1665506"/>
            <a:ext cx="8153400" cy="4278094"/>
          </a:xfrm>
          <a:prstGeom prst="rect">
            <a:avLst/>
          </a:prstGeom>
        </p:spPr>
        <p:txBody>
          <a:bodyPr wrap="square">
            <a:spAutoFit/>
          </a:bodyPr>
          <a:lstStyle/>
          <a:p>
            <a:pPr marL="171450" indent="-171450">
              <a:buFont typeface="Arial" panose="020B0604020202020204" pitchFamily="34" charset="0"/>
              <a:buChar char="•"/>
            </a:pPr>
            <a:r>
              <a:rPr lang="en-US" sz="1600" dirty="0">
                <a:solidFill>
                  <a:srgbClr val="00B050"/>
                </a:solidFill>
              </a:rPr>
              <a:t>11-17-0332-00-00ax-lb225-comment-resolution-for-cids-for-28-3-10-he-preamble (</a:t>
            </a:r>
            <a:r>
              <a:rPr lang="en-US" sz="1600" dirty="0" err="1">
                <a:solidFill>
                  <a:srgbClr val="00B050"/>
                </a:solidFill>
              </a:rPr>
              <a:t>Jianhan</a:t>
            </a:r>
            <a:r>
              <a:rPr lang="en-US" sz="1600" dirty="0">
                <a:solidFill>
                  <a:srgbClr val="00B050"/>
                </a:solidFill>
              </a:rPr>
              <a:t>)</a:t>
            </a:r>
          </a:p>
          <a:p>
            <a:pPr marL="171450" indent="-171450">
              <a:buFont typeface="Arial" panose="020B0604020202020204" pitchFamily="34" charset="0"/>
              <a:buChar char="•"/>
            </a:pPr>
            <a:r>
              <a:rPr lang="en-US" sz="1600" dirty="0">
                <a:solidFill>
                  <a:srgbClr val="00B050"/>
                </a:solidFill>
              </a:rPr>
              <a:t>11-17-0333-00-00ax-lb225-comment-resolution-for-cids-for-28-3-13-non-ht-duplicate-transmission(</a:t>
            </a:r>
            <a:r>
              <a:rPr lang="en-US" sz="1600" dirty="0" err="1">
                <a:solidFill>
                  <a:srgbClr val="00B050"/>
                </a:solidFill>
              </a:rPr>
              <a:t>Jianhan</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11-17-0299-00- CR-on-HE-SIG-B-28.3.10.8.1 (</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11-17-0300-00- CR-on-Clause-28.3.10.1 </a:t>
            </a:r>
            <a:r>
              <a:rPr lang="en-US" sz="1600" dirty="0">
                <a:solidFill>
                  <a:srgbClr val="00B050"/>
                </a:solidFill>
              </a:rPr>
              <a:t>(</a:t>
            </a:r>
            <a:r>
              <a:rPr lang="en-US" sz="1600" dirty="0" err="1">
                <a:solidFill>
                  <a:srgbClr val="00B050"/>
                </a:solidFill>
              </a:rPr>
              <a:t>Dongguk</a:t>
            </a:r>
            <a:r>
              <a:rPr lang="en-US" sz="1600" dirty="0">
                <a:solidFill>
                  <a:srgbClr val="00B050"/>
                </a:solidFill>
              </a:rPr>
              <a:t> 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11-17-0301-00- CR-on-subsection-of-clause-28.3.6 (</a:t>
            </a:r>
            <a:r>
              <a:rPr lang="en-US" sz="1600" dirty="0" err="1" smtClean="0">
                <a:solidFill>
                  <a:srgbClr val="00B050"/>
                </a:solidFill>
              </a:rPr>
              <a:t>Dongguk</a:t>
            </a:r>
            <a:r>
              <a:rPr lang="en-US" sz="1600" dirty="0" smtClean="0">
                <a:solidFill>
                  <a:srgbClr val="00B050"/>
                </a:solidFill>
              </a:rPr>
              <a:t> </a:t>
            </a:r>
            <a:r>
              <a:rPr lang="en-US" sz="1600" dirty="0">
                <a:solidFill>
                  <a:srgbClr val="00B050"/>
                </a:solidFill>
              </a:rPr>
              <a:t>Lim</a:t>
            </a:r>
            <a:r>
              <a:rPr lang="en-US" sz="1600" dirty="0" smtClean="0">
                <a:solidFill>
                  <a:srgbClr val="00B050"/>
                </a:solidFill>
              </a:rPr>
              <a:t>)</a:t>
            </a:r>
          </a:p>
          <a:p>
            <a:pPr marL="171450" indent="-171450">
              <a:buFont typeface="Arial" panose="020B0604020202020204" pitchFamily="34" charset="0"/>
              <a:buChar char="•"/>
            </a:pPr>
            <a:r>
              <a:rPr lang="en-US" sz="1600" dirty="0" smtClean="0">
                <a:solidFill>
                  <a:srgbClr val="00B050"/>
                </a:solidFill>
              </a:rPr>
              <a:t>11-17-0317-01-CRs-on-Rx-Specification </a:t>
            </a:r>
            <a:r>
              <a:rPr lang="en-US" sz="1600" dirty="0">
                <a:solidFill>
                  <a:srgbClr val="00B050"/>
                </a:solidFill>
              </a:rPr>
              <a:t>(Bin)</a:t>
            </a:r>
          </a:p>
          <a:p>
            <a:pPr marL="171450" indent="-171450">
              <a:buFont typeface="Arial" panose="020B0604020202020204" pitchFamily="34" charset="0"/>
              <a:buChar char="•"/>
            </a:pPr>
            <a:r>
              <a:rPr lang="en-US" sz="1600" dirty="0" smtClean="0">
                <a:solidFill>
                  <a:srgbClr val="00B050"/>
                </a:solidFill>
              </a:rPr>
              <a:t>11-17-0320-00-CR-for-28.3.7 (</a:t>
            </a:r>
            <a:r>
              <a:rPr lang="en-US" sz="1600" dirty="0" err="1" smtClean="0">
                <a:solidFill>
                  <a:srgbClr val="00B050"/>
                </a:solidFill>
              </a:rPr>
              <a:t>Eunsung</a:t>
            </a:r>
            <a:r>
              <a:rPr lang="en-US" sz="1600" dirty="0" smtClean="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11-17-0321-00-CR-for-28.3.10.9 </a:t>
            </a:r>
            <a:r>
              <a:rPr lang="en-US" sz="1600" dirty="0">
                <a:solidFill>
                  <a:srgbClr val="00B050"/>
                </a:solidFill>
              </a:rPr>
              <a:t>(</a:t>
            </a:r>
            <a:r>
              <a:rPr lang="en-US" sz="1600" dirty="0" err="1">
                <a:solidFill>
                  <a:srgbClr val="00B050"/>
                </a:solidFill>
              </a:rPr>
              <a:t>Eunsung</a:t>
            </a:r>
            <a:r>
              <a:rPr lang="en-US" sz="1600" dirty="0">
                <a:solidFill>
                  <a:srgbClr val="00B050"/>
                </a:solidFill>
              </a:rPr>
              <a:t> Park)</a:t>
            </a:r>
          </a:p>
          <a:p>
            <a:pPr marL="171450" indent="-171450">
              <a:buFont typeface="Arial" panose="020B0604020202020204" pitchFamily="34" charset="0"/>
              <a:buChar char="•"/>
            </a:pPr>
            <a:r>
              <a:rPr lang="en-US" sz="1600" dirty="0" smtClean="0">
                <a:solidFill>
                  <a:srgbClr val="00B050"/>
                </a:solidFill>
              </a:rPr>
              <a:t>11-17-0231-00-00ax-cr-clause-28-3-5 (</a:t>
            </a:r>
            <a:r>
              <a:rPr lang="en-US" sz="1600" dirty="0" err="1">
                <a:solidFill>
                  <a:srgbClr val="00B050"/>
                </a:solidFill>
              </a:rPr>
              <a:t>Xiaogang</a:t>
            </a:r>
            <a:r>
              <a:rPr lang="en-US" sz="1600" dirty="0" smtClean="0">
                <a:solidFill>
                  <a:srgbClr val="00B050"/>
                </a:solidFill>
              </a:rPr>
              <a:t>) (4 CID left)</a:t>
            </a:r>
          </a:p>
          <a:p>
            <a:pPr marL="171450" indent="-171450">
              <a:buFont typeface="Arial" panose="020B0604020202020204" pitchFamily="34" charset="0"/>
              <a:buChar char="•"/>
            </a:pPr>
            <a:r>
              <a:rPr lang="en-US" sz="1600" dirty="0" smtClean="0">
                <a:solidFill>
                  <a:srgbClr val="00B050"/>
                </a:solidFill>
              </a:rPr>
              <a:t>11-17-0232-00-00ax-cr-clause-28-3-6 (</a:t>
            </a:r>
            <a:r>
              <a:rPr lang="en-US" sz="1600" dirty="0">
                <a:solidFill>
                  <a:srgbClr val="00B050"/>
                </a:solidFill>
              </a:rPr>
              <a:t>Xiaogang)</a:t>
            </a:r>
            <a:endParaRPr lang="en-US" sz="1600" dirty="0" smtClean="0">
              <a:solidFill>
                <a:srgbClr val="00B050"/>
              </a:solidFill>
            </a:endParaRPr>
          </a:p>
          <a:p>
            <a:pPr marL="171450" indent="-171450">
              <a:buFont typeface="Arial" panose="020B0604020202020204" pitchFamily="34" charset="0"/>
              <a:buChar char="•"/>
            </a:pPr>
            <a:r>
              <a:rPr lang="en-US" sz="1600" dirty="0" smtClean="0">
                <a:solidFill>
                  <a:srgbClr val="00B050"/>
                </a:solidFill>
              </a:rPr>
              <a:t>11-17-0233-00-00ax-cr-4905 (</a:t>
            </a:r>
            <a:r>
              <a:rPr lang="en-US" sz="1600" dirty="0" err="1">
                <a:solidFill>
                  <a:srgbClr val="00B050"/>
                </a:solidFill>
              </a:rPr>
              <a:t>Xiaogang</a:t>
            </a:r>
            <a:r>
              <a:rPr lang="en-US" sz="1600" dirty="0" smtClean="0">
                <a:solidFill>
                  <a:srgbClr val="00B050"/>
                </a:solidFill>
              </a:rPr>
              <a:t>)</a:t>
            </a:r>
          </a:p>
          <a:p>
            <a:pPr marL="171450" indent="-171450">
              <a:buFont typeface="Arial" panose="020B0604020202020204" pitchFamily="34" charset="0"/>
              <a:buChar char="•"/>
            </a:pPr>
            <a:r>
              <a:rPr lang="en-US" altLang="zh-CN" sz="1600" dirty="0" smtClean="0">
                <a:solidFill>
                  <a:srgbClr val="FFC000"/>
                </a:solidFill>
              </a:rPr>
              <a:t>11-17-0328-00-Link-Adaptation-Feedback-for-Combating-Interferences (</a:t>
            </a:r>
            <a:r>
              <a:rPr lang="en-US" altLang="zh-CN" sz="1600" dirty="0" err="1" smtClean="0">
                <a:solidFill>
                  <a:srgbClr val="FFC000"/>
                </a:solidFill>
              </a:rPr>
              <a:t>Feng</a:t>
            </a:r>
            <a:r>
              <a:rPr lang="en-US" altLang="zh-CN" sz="1600" dirty="0" smtClean="0">
                <a:solidFill>
                  <a:srgbClr val="FFC000"/>
                </a:solidFill>
              </a:rPr>
              <a:t> Jiang) (Go to TG discussion together with MAC)</a:t>
            </a:r>
            <a:endParaRPr lang="en-US" sz="1600" dirty="0" smtClean="0"/>
          </a:p>
          <a:p>
            <a:pPr marL="171450" indent="-171450">
              <a:buFont typeface="Arial" panose="020B0604020202020204" pitchFamily="34" charset="0"/>
              <a:buChar char="•"/>
            </a:pPr>
            <a:r>
              <a:rPr lang="en-US" sz="1600" dirty="0"/>
              <a:t>11-17-0290-00-CRs on TX specification (</a:t>
            </a:r>
            <a:r>
              <a:rPr lang="en-US" sz="1600" dirty="0" err="1" smtClean="0"/>
              <a:t>Yujin</a:t>
            </a:r>
            <a:r>
              <a:rPr lang="en-US" sz="1600" dirty="0" smtClean="0"/>
              <a:t>)</a:t>
            </a:r>
          </a:p>
          <a:p>
            <a:pPr marL="171450" indent="-171450">
              <a:buFont typeface="Arial" panose="020B0604020202020204" pitchFamily="34" charset="0"/>
              <a:buChar char="•"/>
            </a:pPr>
            <a:r>
              <a:rPr lang="en-US" sz="1600" dirty="0" smtClean="0">
                <a:solidFill>
                  <a:srgbClr val="00B050"/>
                </a:solidFill>
              </a:rPr>
              <a:t>11-17-0283-00-CID 8114 (Bin)</a:t>
            </a:r>
          </a:p>
          <a:p>
            <a:pPr marL="171450" indent="-171450">
              <a:buFont typeface="Arial" panose="020B0604020202020204" pitchFamily="34" charset="0"/>
              <a:buChar char="•"/>
            </a:pPr>
            <a:r>
              <a:rPr lang="en-US" sz="1600" dirty="0" smtClean="0">
                <a:solidFill>
                  <a:srgbClr val="00B050"/>
                </a:solidFill>
              </a:rPr>
              <a:t>11-17-0388-00-00ax-editorial-update-for-28-5 (</a:t>
            </a:r>
            <a:r>
              <a:rPr lang="en-US" sz="1600" dirty="0" err="1" smtClean="0">
                <a:solidFill>
                  <a:srgbClr val="00B050"/>
                </a:solidFill>
              </a:rPr>
              <a:t>Youhan</a:t>
            </a:r>
            <a:r>
              <a:rPr lang="en-US" sz="1600" dirty="0" smtClean="0">
                <a:solidFill>
                  <a:srgbClr val="00B050"/>
                </a:solidFill>
              </a:rPr>
              <a:t>)</a:t>
            </a: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altLang="en-US" dirty="0"/>
              <a:t>PHY </a:t>
            </a:r>
            <a:r>
              <a:rPr lang="en-US" altLang="en-US" dirty="0" smtClean="0"/>
              <a:t>Submissions</a:t>
            </a:r>
            <a:endParaRPr lang="en-US" dirty="0"/>
          </a:p>
        </p:txBody>
      </p:sp>
      <p:sp>
        <p:nvSpPr>
          <p:cNvPr id="3" name="Date Placeholder 2"/>
          <p:cNvSpPr>
            <a:spLocks noGrp="1"/>
          </p:cNvSpPr>
          <p:nvPr>
            <p:ph type="dt" sz="half" idx="10"/>
          </p:nvPr>
        </p:nvSpPr>
        <p:spPr/>
        <p:txBody>
          <a:bodyPr/>
          <a:lstStyle/>
          <a:p>
            <a:pPr>
              <a:defRPr/>
            </a:pPr>
            <a:r>
              <a:rPr lang="en-US" smtClean="0"/>
              <a:t>Jan 2017</a:t>
            </a:r>
            <a:endParaRPr lang="en-US" dirty="0"/>
          </a:p>
        </p:txBody>
      </p:sp>
      <p:sp>
        <p:nvSpPr>
          <p:cNvPr id="4" name="Slide Number Placeholder 3"/>
          <p:cNvSpPr>
            <a:spLocks noGrp="1"/>
          </p:cNvSpPr>
          <p:nvPr>
            <p:ph type="sldNum" sz="quarter" idx="12"/>
          </p:nvPr>
        </p:nvSpPr>
        <p:spPr/>
        <p:txBody>
          <a:bodyPr/>
          <a:lstStyle/>
          <a:p>
            <a:r>
              <a:rPr lang="en-US" altLang="en-US" smtClean="0"/>
              <a:t>Slide </a:t>
            </a:r>
            <a:fld id="{4D0A5DF6-E439-491E-A6FD-BEBF69AE36C3}" type="slidenum">
              <a:rPr lang="en-US" altLang="en-US" smtClean="0"/>
              <a:pPr/>
              <a:t>16</a:t>
            </a:fld>
            <a:endParaRPr lang="en-US" altLang="en-US"/>
          </a:p>
        </p:txBody>
      </p:sp>
      <p:sp>
        <p:nvSpPr>
          <p:cNvPr id="5" name="Footer Placeholder 4"/>
          <p:cNvSpPr>
            <a:spLocks noGrp="1"/>
          </p:cNvSpPr>
          <p:nvPr>
            <p:ph type="ftr" sz="quarter" idx="3"/>
          </p:nvPr>
        </p:nvSpPr>
        <p:spPr/>
        <p:txBody>
          <a:bodyPr/>
          <a:lstStyle/>
          <a:p>
            <a:pPr>
              <a:defRPr/>
            </a:pPr>
            <a:r>
              <a:rPr lang="en-US" smtClean="0"/>
              <a:t>Bo Sun (ZTE) , et al</a:t>
            </a:r>
            <a:endParaRPr lang="en-US" dirty="0"/>
          </a:p>
        </p:txBody>
      </p:sp>
      <p:graphicFrame>
        <p:nvGraphicFramePr>
          <p:cNvPr id="7" name="Table 7"/>
          <p:cNvGraphicFramePr>
            <a:graphicFrameLocks noGrp="1"/>
          </p:cNvGraphicFramePr>
          <p:nvPr/>
        </p:nvGraphicFramePr>
        <p:xfrm>
          <a:off x="609600" y="2743200"/>
          <a:ext cx="7937501" cy="3301365"/>
        </p:xfrm>
        <a:graphic>
          <a:graphicData uri="http://schemas.openxmlformats.org/drawingml/2006/table">
            <a:tbl>
              <a:tblPr>
                <a:tableStyleId>{5C22544A-7EE6-4342-B048-85BDC9FD1C3A}</a:tableStyleId>
              </a:tblPr>
              <a:tblGrid>
                <a:gridCol w="914400"/>
                <a:gridCol w="4724400"/>
                <a:gridCol w="1340210"/>
                <a:gridCol w="958491"/>
              </a:tblGrid>
              <a:tr h="149190">
                <a:tc>
                  <a:txBody>
                    <a:bodyPr/>
                    <a:lstStyle/>
                    <a:p>
                      <a:pPr algn="ctr" fontAlgn="b"/>
                      <a:r>
                        <a:rPr lang="en-US" sz="1400" b="1" u="none" strike="noStrike" dirty="0">
                          <a:effectLst/>
                        </a:rPr>
                        <a:t>DCN</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Title</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a:effectLst/>
                        </a:rPr>
                        <a:t>Author</a:t>
                      </a:r>
                      <a:endParaRPr lang="en-US" sz="1400" b="1" i="0" u="none" strike="noStrike" dirty="0">
                        <a:solidFill>
                          <a:srgbClr val="FFFFFF"/>
                        </a:solidFill>
                        <a:effectLst/>
                        <a:latin typeface="Calibri" panose="020F0502020204030204" pitchFamily="34" charset="0"/>
                      </a:endParaRPr>
                    </a:p>
                  </a:txBody>
                  <a:tcPr marL="9525" marR="9525" marT="9525" marB="0" anchor="b"/>
                </a:tc>
                <a:tc>
                  <a:txBody>
                    <a:bodyPr/>
                    <a:lstStyle/>
                    <a:p>
                      <a:pPr algn="ctr" fontAlgn="b"/>
                      <a:r>
                        <a:rPr lang="en-US" sz="1400" b="1" u="none" strike="noStrike" dirty="0" smtClean="0">
                          <a:effectLst/>
                        </a:rPr>
                        <a:t>Sub-group</a:t>
                      </a:r>
                      <a:endParaRPr lang="en-US" sz="1400" b="1" i="0" u="none" strike="noStrike" dirty="0">
                        <a:solidFill>
                          <a:srgbClr val="FFFFFF"/>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11-17/0436</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LB225 Comment Resolution of CID 7517</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Jianhan</a:t>
                      </a:r>
                      <a:r>
                        <a:rPr lang="en-US" sz="1200" u="none" strike="noStrike" dirty="0">
                          <a:solidFill>
                            <a:srgbClr val="00B050"/>
                          </a:solidFill>
                          <a:effectLst/>
                        </a:rPr>
                        <a:t> Liu</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b"/>
                      <a:r>
                        <a:rPr lang="en-US" sz="1200" u="none" strike="noStrike" dirty="0">
                          <a:solidFill>
                            <a:srgbClr val="00B050"/>
                          </a:solidFill>
                          <a:effectLst/>
                        </a:rPr>
                        <a:t>11-17/0044</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NDP Short Feedback Design</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Ron </a:t>
                      </a:r>
                      <a:r>
                        <a:rPr lang="en-US" sz="1200" u="none" strike="noStrike" dirty="0" err="1">
                          <a:solidFill>
                            <a:srgbClr val="00B050"/>
                          </a:solidFill>
                          <a:effectLst/>
                        </a:rPr>
                        <a:t>Porat</a:t>
                      </a:r>
                      <a:endParaRPr lang="en-US" sz="1200" b="0" i="0" u="none" strike="noStrike" dirty="0">
                        <a:solidFill>
                          <a:srgbClr val="00B050"/>
                        </a:solidFill>
                        <a:effectLst/>
                        <a:latin typeface="Calibri" panose="020F0502020204030204" pitchFamily="34" charset="0"/>
                      </a:endParaRPr>
                    </a:p>
                  </a:txBody>
                  <a:tcPr marL="9525" marR="9525" marT="9525" marB="0" anchor="b"/>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11-17/0078</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RBW of 11ax</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b="0" u="none" strike="noStrike" dirty="0">
                          <a:solidFill>
                            <a:srgbClr val="00B050"/>
                          </a:solidFill>
                          <a:effectLst/>
                        </a:rPr>
                        <a:t>11-17/0231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b="0" u="none" strike="noStrike" dirty="0" err="1">
                          <a:solidFill>
                            <a:srgbClr val="00B050"/>
                          </a:solidFill>
                          <a:effectLst/>
                        </a:rPr>
                        <a:t>CR_clause</a:t>
                      </a:r>
                      <a:r>
                        <a:rPr lang="en-US" sz="1200" b="0" u="none" strike="noStrike" dirty="0">
                          <a:solidFill>
                            <a:srgbClr val="00B050"/>
                          </a:solidFill>
                          <a:effectLst/>
                        </a:rPr>
                        <a:t> 28.3.5</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b="0" u="none" strike="noStrike" dirty="0" err="1">
                          <a:solidFill>
                            <a:srgbClr val="00B050"/>
                          </a:solidFill>
                          <a:effectLst/>
                        </a:rPr>
                        <a:t>Xiaogang</a:t>
                      </a:r>
                      <a:r>
                        <a:rPr lang="en-US" sz="1200" b="0" u="none" strike="noStrike" dirty="0">
                          <a:solidFill>
                            <a:srgbClr val="00B050"/>
                          </a:solidFill>
                          <a:effectLst/>
                        </a:rPr>
                        <a:t> Chen </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b="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b="0" i="0" u="none" strike="noStrike" dirty="0" smtClean="0">
                          <a:solidFill>
                            <a:srgbClr val="00B050"/>
                          </a:solidFill>
                          <a:effectLst/>
                          <a:latin typeface="Calibri" panose="020F0502020204030204" pitchFamily="34" charset="0"/>
                        </a:rPr>
                        <a:t>11-17/0471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b="0" i="0" u="none" strike="noStrike" dirty="0" smtClean="0">
                          <a:solidFill>
                            <a:srgbClr val="00B050"/>
                          </a:solidFill>
                          <a:effectLst/>
                          <a:latin typeface="Calibri" panose="020F0502020204030204" pitchFamily="34" charset="0"/>
                        </a:rPr>
                        <a:t>CR for RBW</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b="0" i="0" u="none" strike="noStrike" dirty="0" err="1" smtClean="0">
                          <a:solidFill>
                            <a:srgbClr val="00B050"/>
                          </a:solidFill>
                          <a:effectLst/>
                          <a:latin typeface="Calibri" panose="020F0502020204030204" pitchFamily="34" charset="0"/>
                        </a:rPr>
                        <a:t>Xiaogang</a:t>
                      </a:r>
                      <a:r>
                        <a:rPr lang="en-US" sz="1200" b="0" i="0" u="none" strike="noStrike" dirty="0" smtClean="0">
                          <a:solidFill>
                            <a:srgbClr val="00B050"/>
                          </a:solidFill>
                          <a:effectLst/>
                          <a:latin typeface="Calibri" panose="020F0502020204030204" pitchFamily="34" charset="0"/>
                        </a:rPr>
                        <a:t> Chen</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b="0" i="0" u="none" strike="noStrike" dirty="0" smtClean="0">
                          <a:solidFill>
                            <a:srgbClr val="00B050"/>
                          </a:solidFill>
                          <a:effectLst/>
                          <a:latin typeface="Calibri" panose="020F0502020204030204" pitchFamily="34" charset="0"/>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11-17/0234</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CR_clause</a:t>
                      </a:r>
                      <a:r>
                        <a:rPr lang="en-US" sz="1200" u="none" strike="noStrike" dirty="0">
                          <a:solidFill>
                            <a:srgbClr val="00B050"/>
                          </a:solidFill>
                          <a:effectLst/>
                        </a:rPr>
                        <a:t> 28.3.19_28.3.20</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Xiaogang</a:t>
                      </a:r>
                      <a:r>
                        <a:rPr lang="en-US" sz="1200" u="none" strike="noStrike" dirty="0">
                          <a:solidFill>
                            <a:srgbClr val="00B050"/>
                          </a:solidFill>
                          <a:effectLst/>
                        </a:rPr>
                        <a:t> Chen </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11-17/0247</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 HE PHY Introduction Part 4</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Lochan</a:t>
                      </a:r>
                      <a:r>
                        <a:rPr lang="en-US" sz="1200" u="none" strike="noStrike" dirty="0">
                          <a:solidFill>
                            <a:srgbClr val="00B050"/>
                          </a:solidFill>
                          <a:effectLst/>
                        </a:rPr>
                        <a:t> </a:t>
                      </a:r>
                      <a:r>
                        <a:rPr lang="en-US" sz="1200" u="none" strike="noStrike" dirty="0" err="1">
                          <a:solidFill>
                            <a:srgbClr val="00B050"/>
                          </a:solidFill>
                          <a:effectLst/>
                        </a:rPr>
                        <a:t>Verma</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11-17/0261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 HE PHY Transmit Requirements HE_TRIG_PPDU Part 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a:solidFill>
                            <a:srgbClr val="00B050"/>
                          </a:solidFill>
                          <a:effectLst/>
                        </a:rPr>
                        <a:t>Lochan Verma</a:t>
                      </a:r>
                      <a:endParaRPr lang="en-US" sz="1200" b="0" i="0" u="none" strike="noStrike">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11-17/0345</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fr-FR" sz="1200" u="none" strike="noStrike" dirty="0">
                          <a:solidFill>
                            <a:srgbClr val="00B050"/>
                          </a:solidFill>
                          <a:effectLst/>
                        </a:rPr>
                        <a:t>LB225 CR on TXOP_DURATION (28.2.2)</a:t>
                      </a:r>
                      <a:endParaRPr lang="fr-FR"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Jeongki</a:t>
                      </a:r>
                      <a:r>
                        <a:rPr lang="en-US" sz="1200" u="none" strike="noStrike" dirty="0">
                          <a:solidFill>
                            <a:srgbClr val="00B050"/>
                          </a:solidFill>
                          <a:effectLst/>
                        </a:rPr>
                        <a:t> Kim </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11-17/0398</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11ax Comment Resolutions for HE </a:t>
                      </a:r>
                      <a:r>
                        <a:rPr lang="en-US" sz="1200" u="none" strike="noStrike" dirty="0" smtClean="0">
                          <a:solidFill>
                            <a:srgbClr val="00B050"/>
                          </a:solidFill>
                          <a:effectLst/>
                        </a:rPr>
                        <a:t>Preamble (CID10401)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Yan Zhang</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11-17/0400</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CRs for 20MHz-only STA - Part 1</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err="1">
                          <a:solidFill>
                            <a:srgbClr val="00B050"/>
                          </a:solidFill>
                          <a:effectLst/>
                        </a:rPr>
                        <a:t>Sungeun</a:t>
                      </a:r>
                      <a:r>
                        <a:rPr lang="en-US" sz="1200" u="none" strike="noStrike" dirty="0">
                          <a:solidFill>
                            <a:srgbClr val="00B050"/>
                          </a:solidFill>
                          <a:effectLst/>
                        </a:rPr>
                        <a:t> Lee </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rPr>
                        <a:t>11-17/0404</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CR on Pre-HE preamble transmission for trigger based PPDU</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t"/>
                      <a:r>
                        <a:rPr lang="en-US" sz="1200" u="none" strike="noStrike" dirty="0">
                          <a:solidFill>
                            <a:srgbClr val="00B050"/>
                          </a:solidFill>
                          <a:effectLst/>
                        </a:rPr>
                        <a:t>Ross </a:t>
                      </a:r>
                      <a:r>
                        <a:rPr lang="en-US" sz="1200" u="none" strike="noStrike" dirty="0" err="1">
                          <a:solidFill>
                            <a:srgbClr val="00B050"/>
                          </a:solidFill>
                          <a:effectLst/>
                        </a:rPr>
                        <a:t>Jian</a:t>
                      </a:r>
                      <a:r>
                        <a:rPr lang="en-US" sz="1200" u="none" strike="noStrike" dirty="0">
                          <a:solidFill>
                            <a:srgbClr val="00B050"/>
                          </a:solidFill>
                          <a:effectLst/>
                        </a:rPr>
                        <a:t> Yu</a:t>
                      </a:r>
                      <a:endParaRPr lang="en-US" sz="1200" b="0" i="0" u="none" strike="noStrike" dirty="0">
                        <a:solidFill>
                          <a:srgbClr val="00B050"/>
                        </a:solidFill>
                        <a:effectLst/>
                        <a:latin typeface="Calibri" panose="020F0502020204030204" pitchFamily="34" charset="0"/>
                      </a:endParaRPr>
                    </a:p>
                  </a:txBody>
                  <a:tcPr marL="9525" marR="9525" marT="9525" marB="0"/>
                </a:tc>
                <a:tc>
                  <a:txBody>
                    <a:bodyPr/>
                    <a:lstStyle/>
                    <a:p>
                      <a:pPr algn="l" fontAlgn="b"/>
                      <a:r>
                        <a:rPr lang="en-US" sz="1200" u="none" strike="noStrike" dirty="0">
                          <a:solidFill>
                            <a:srgbClr val="00B050"/>
                          </a:solidFill>
                          <a:effectLst/>
                        </a:rPr>
                        <a:t>PHY</a:t>
                      </a:r>
                      <a:endParaRPr lang="en-US" sz="1200" b="0" i="0" u="none" strike="noStrike" dirty="0">
                        <a:solidFill>
                          <a:srgbClr val="00B050"/>
                        </a:solidFill>
                        <a:effectLst/>
                        <a:latin typeface="Calibri" panose="020F0502020204030204" pitchFamily="34" charset="0"/>
                      </a:endParaRPr>
                    </a:p>
                  </a:txBody>
                  <a:tcPr marL="9525" marR="9525" marT="9525" marB="0" anchor="b"/>
                </a:tc>
              </a:tr>
              <a:tr h="128788">
                <a:tc>
                  <a:txBody>
                    <a:bodyPr/>
                    <a:lstStyle/>
                    <a:p>
                      <a:pPr algn="l" fontAlgn="t"/>
                      <a:r>
                        <a:rPr lang="en-US" sz="1200" u="none" strike="noStrike" dirty="0">
                          <a:solidFill>
                            <a:srgbClr val="00B050"/>
                          </a:solidFill>
                          <a:effectLst/>
                          <a:latin typeface="+mn-lt"/>
                        </a:rPr>
                        <a:t>11-17/0414</a:t>
                      </a:r>
                      <a:endParaRPr lang="en-US" sz="1200" b="0" i="0" u="none" strike="noStrike" dirty="0">
                        <a:solidFill>
                          <a:srgbClr val="00B050"/>
                        </a:solidFill>
                        <a:effectLst/>
                        <a:latin typeface="+mn-lt"/>
                      </a:endParaRPr>
                    </a:p>
                  </a:txBody>
                  <a:tcPr marL="9525" marR="9525" marT="9525" marB="0"/>
                </a:tc>
                <a:tc>
                  <a:txBody>
                    <a:bodyPr/>
                    <a:lstStyle/>
                    <a:p>
                      <a:pPr algn="l" fontAlgn="t"/>
                      <a:r>
                        <a:rPr lang="en-US" sz="1200" u="none" strike="noStrike" dirty="0">
                          <a:solidFill>
                            <a:srgbClr val="00B050"/>
                          </a:solidFill>
                          <a:effectLst/>
                          <a:latin typeface="+mn-lt"/>
                        </a:rPr>
                        <a:t>CR on clause 28-3-11 HE PHY data field</a:t>
                      </a:r>
                      <a:endParaRPr lang="en-US" sz="1200" b="0" i="0" u="none" strike="noStrike" dirty="0">
                        <a:solidFill>
                          <a:srgbClr val="00B050"/>
                        </a:solidFill>
                        <a:effectLst/>
                        <a:latin typeface="+mn-lt"/>
                      </a:endParaRPr>
                    </a:p>
                  </a:txBody>
                  <a:tcPr marL="9525" marR="9525" marT="9525" marB="0"/>
                </a:tc>
                <a:tc>
                  <a:txBody>
                    <a:bodyPr/>
                    <a:lstStyle/>
                    <a:p>
                      <a:pPr algn="l" fontAlgn="t"/>
                      <a:r>
                        <a:rPr lang="en-US" sz="1200" u="none" strike="noStrike" dirty="0" err="1">
                          <a:solidFill>
                            <a:srgbClr val="00B050"/>
                          </a:solidFill>
                          <a:effectLst/>
                          <a:latin typeface="+mn-lt"/>
                        </a:rPr>
                        <a:t>Tianyu</a:t>
                      </a:r>
                      <a:r>
                        <a:rPr lang="en-US" sz="1200" u="none" strike="noStrike" dirty="0">
                          <a:solidFill>
                            <a:srgbClr val="00B050"/>
                          </a:solidFill>
                          <a:effectLst/>
                          <a:latin typeface="+mn-lt"/>
                        </a:rPr>
                        <a:t> Wu </a:t>
                      </a:r>
                      <a:endParaRPr lang="en-US" sz="1200" b="0" i="0" u="none" strike="noStrike" dirty="0">
                        <a:solidFill>
                          <a:srgbClr val="00B050"/>
                        </a:solidFill>
                        <a:effectLst/>
                        <a:latin typeface="+mn-lt"/>
                      </a:endParaRPr>
                    </a:p>
                  </a:txBody>
                  <a:tcPr marL="9525" marR="9525" marT="9525" marB="0"/>
                </a:tc>
                <a:tc>
                  <a:txBody>
                    <a:bodyPr/>
                    <a:lstStyle/>
                    <a:p>
                      <a:pPr algn="l" fontAlgn="b"/>
                      <a:r>
                        <a:rPr lang="en-US" sz="1200" u="none" strike="noStrike" dirty="0">
                          <a:solidFill>
                            <a:srgbClr val="00B050"/>
                          </a:solidFill>
                          <a:effectLst/>
                          <a:latin typeface="+mn-lt"/>
                        </a:rPr>
                        <a:t>PHY</a:t>
                      </a:r>
                      <a:endParaRPr lang="en-US" sz="1200" b="0" i="0" u="none" strike="noStrike" dirty="0">
                        <a:solidFill>
                          <a:srgbClr val="00B050"/>
                        </a:solidFill>
                        <a:effectLst/>
                        <a:latin typeface="+mn-lt"/>
                      </a:endParaRPr>
                    </a:p>
                  </a:txBody>
                  <a:tcPr marL="9525" marR="9525" marT="9525" marB="0" anchor="b"/>
                </a:tc>
              </a:tr>
              <a:tr h="128788">
                <a:tc>
                  <a:txBody>
                    <a:bodyPr/>
                    <a:lstStyle/>
                    <a:p>
                      <a:pPr algn="l" fontAlgn="t"/>
                      <a:r>
                        <a:rPr lang="en-US" sz="1200" u="none" strike="noStrike" dirty="0">
                          <a:effectLst/>
                          <a:latin typeface="+mn-lt"/>
                        </a:rPr>
                        <a:t>11-17/0290</a:t>
                      </a:r>
                      <a:endParaRPr lang="en-US" sz="1200" b="0" i="0" u="none" strike="noStrike" dirty="0">
                        <a:solidFill>
                          <a:srgbClr val="000000"/>
                        </a:solidFill>
                        <a:effectLst/>
                        <a:latin typeface="+mn-lt"/>
                      </a:endParaRPr>
                    </a:p>
                  </a:txBody>
                  <a:tcPr marL="9525" marR="9525" marT="9525" marB="0"/>
                </a:tc>
                <a:tc>
                  <a:txBody>
                    <a:bodyPr/>
                    <a:lstStyle/>
                    <a:p>
                      <a:pPr marL="0" algn="l" defTabSz="914400" rtl="0" eaLnBrk="1" fontAlgn="t" latinLnBrk="0" hangingPunct="1"/>
                      <a:r>
                        <a:rPr lang="en-US" altLang="zh-CN" sz="1200" u="none" strike="noStrike" kern="1200" dirty="0" smtClean="0">
                          <a:solidFill>
                            <a:schemeClr val="dk1"/>
                          </a:solidFill>
                          <a:effectLst/>
                          <a:latin typeface="+mn-lt"/>
                          <a:ea typeface="+mn-ea"/>
                          <a:cs typeface="+mn-cs"/>
                        </a:rPr>
                        <a:t>CRs on TX specification </a:t>
                      </a:r>
                      <a:endParaRPr lang="en-US" sz="1200" u="none" strike="noStrike" kern="1200" dirty="0">
                        <a:solidFill>
                          <a:schemeClr val="dk1"/>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err="1" smtClean="0">
                          <a:solidFill>
                            <a:schemeClr val="dk1"/>
                          </a:solidFill>
                          <a:effectLst/>
                          <a:latin typeface="+mn-lt"/>
                          <a:ea typeface="+mn-ea"/>
                          <a:cs typeface="+mn-cs"/>
                        </a:rPr>
                        <a:t>Yujin</a:t>
                      </a:r>
                      <a:r>
                        <a:rPr lang="en-US" sz="1200" u="none" strike="noStrike" kern="1200" dirty="0" smtClean="0">
                          <a:solidFill>
                            <a:schemeClr val="dk1"/>
                          </a:solidFill>
                          <a:effectLst/>
                          <a:latin typeface="+mn-lt"/>
                          <a:ea typeface="+mn-ea"/>
                          <a:cs typeface="+mn-cs"/>
                        </a:rPr>
                        <a:t> (Bin </a:t>
                      </a:r>
                      <a:r>
                        <a:rPr lang="en-US" sz="1200" u="none" strike="noStrike" kern="1200" dirty="0" err="1" smtClean="0">
                          <a:solidFill>
                            <a:schemeClr val="dk1"/>
                          </a:solidFill>
                          <a:effectLst/>
                          <a:latin typeface="+mn-lt"/>
                          <a:ea typeface="+mn-ea"/>
                          <a:cs typeface="+mn-cs"/>
                        </a:rPr>
                        <a:t>Tian</a:t>
                      </a:r>
                      <a:r>
                        <a:rPr lang="en-US" sz="1200" u="none" strike="noStrike" kern="1200" dirty="0" smtClean="0">
                          <a:solidFill>
                            <a:schemeClr val="dk1"/>
                          </a:solidFill>
                          <a:effectLst/>
                          <a:latin typeface="+mn-lt"/>
                          <a:ea typeface="+mn-ea"/>
                          <a:cs typeface="+mn-cs"/>
                        </a:rPr>
                        <a:t>)</a:t>
                      </a:r>
                      <a:endParaRPr lang="en-US" sz="1200" u="none" strike="noStrike" kern="1200" dirty="0">
                        <a:solidFill>
                          <a:schemeClr val="dk1"/>
                        </a:solidFill>
                        <a:effectLst/>
                        <a:latin typeface="+mn-lt"/>
                        <a:ea typeface="+mn-ea"/>
                        <a:cs typeface="+mn-cs"/>
                      </a:endParaRPr>
                    </a:p>
                  </a:txBody>
                  <a:tcPr marL="9525" marR="9525" marT="9525" marB="0" anchor="b"/>
                </a:tc>
                <a:tc>
                  <a:txBody>
                    <a:bodyPr/>
                    <a:lstStyle/>
                    <a:p>
                      <a:pPr algn="l" fontAlgn="b"/>
                      <a:r>
                        <a:rPr lang="en-US" sz="1200" u="none" strike="noStrike" dirty="0">
                          <a:effectLst/>
                          <a:latin typeface="+mn-lt"/>
                        </a:rPr>
                        <a:t>PHY</a:t>
                      </a:r>
                      <a:endParaRPr lang="en-US" sz="1200" b="0" i="0" u="none" strike="noStrike" dirty="0">
                        <a:solidFill>
                          <a:srgbClr val="000000"/>
                        </a:solidFill>
                        <a:effectLst/>
                        <a:latin typeface="+mn-lt"/>
                      </a:endParaRPr>
                    </a:p>
                  </a:txBody>
                  <a:tcPr marL="9525" marR="9525" marT="9525" marB="0" anchor="b"/>
                </a:tc>
              </a:tr>
              <a:tr h="128788">
                <a:tc>
                  <a:txBody>
                    <a:bodyPr/>
                    <a:lstStyle/>
                    <a:p>
                      <a:pPr algn="l" fontAlgn="t"/>
                      <a:r>
                        <a:rPr lang="en-US" sz="1200" b="0" i="0" u="none" strike="noStrike" dirty="0" smtClean="0">
                          <a:solidFill>
                            <a:srgbClr val="00B050"/>
                          </a:solidFill>
                          <a:effectLst/>
                          <a:latin typeface="+mn-lt"/>
                        </a:rPr>
                        <a:t>11-17/0465</a:t>
                      </a:r>
                      <a:endParaRPr lang="en-US" sz="1200" b="0" i="0" u="none" strike="noStrike" dirty="0">
                        <a:solidFill>
                          <a:srgbClr val="00B050"/>
                        </a:solidFill>
                        <a:effectLst/>
                        <a:latin typeface="+mn-lt"/>
                      </a:endParaRPr>
                    </a:p>
                  </a:txBody>
                  <a:tcPr marL="9525" marR="9525" marT="9525" marB="0"/>
                </a:tc>
                <a:tc>
                  <a:txBody>
                    <a:bodyPr/>
                    <a:lstStyle/>
                    <a:p>
                      <a:pPr marL="0" algn="l" defTabSz="914400" rtl="0" eaLnBrk="1" fontAlgn="t" latinLnBrk="0" hangingPunct="1"/>
                      <a:r>
                        <a:rPr lang="en-US" altLang="zh-CN" sz="1200" b="0" i="0" kern="1200" dirty="0" smtClean="0">
                          <a:solidFill>
                            <a:srgbClr val="00B050"/>
                          </a:solidFill>
                          <a:latin typeface="+mn-lt"/>
                          <a:ea typeface="+mn-ea"/>
                          <a:cs typeface="+mn-cs"/>
                        </a:rPr>
                        <a:t>CR on TXTIME and </a:t>
                      </a:r>
                      <a:r>
                        <a:rPr lang="en-US" altLang="zh-CN" sz="1200" b="0" i="0" kern="1200" dirty="0" smtClean="0">
                          <a:solidFill>
                            <a:srgbClr val="00B050"/>
                          </a:solidFill>
                          <a:latin typeface="+mn-lt"/>
                          <a:ea typeface="+mn-ea"/>
                          <a:cs typeface="+mn-cs"/>
                        </a:rPr>
                        <a:t>PSDU_LENGTH (2 CID </a:t>
                      </a:r>
                      <a:r>
                        <a:rPr lang="en-US" altLang="zh-CN" sz="1200" b="0" i="0" kern="1200" dirty="0" err="1" smtClean="0">
                          <a:solidFill>
                            <a:srgbClr val="00B050"/>
                          </a:solidFill>
                          <a:latin typeface="+mn-lt"/>
                          <a:ea typeface="+mn-ea"/>
                          <a:cs typeface="+mn-cs"/>
                        </a:rPr>
                        <a:t>reamain</a:t>
                      </a:r>
                      <a:r>
                        <a:rPr lang="en-US" altLang="zh-CN" sz="1200" b="0" i="0" kern="1200" dirty="0" smtClean="0">
                          <a:solidFill>
                            <a:srgbClr val="00B050"/>
                          </a:solidFill>
                          <a:latin typeface="+mn-lt"/>
                          <a:ea typeface="+mn-ea"/>
                          <a:cs typeface="+mn-cs"/>
                        </a:rPr>
                        <a:t>)</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err="1" smtClean="0">
                          <a:solidFill>
                            <a:srgbClr val="00B050"/>
                          </a:solidFill>
                          <a:effectLst/>
                          <a:latin typeface="+mn-lt"/>
                          <a:ea typeface="+mn-ea"/>
                          <a:cs typeface="+mn-cs"/>
                        </a:rPr>
                        <a:t>Youhan</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dirty="0" smtClean="0">
                          <a:solidFill>
                            <a:srgbClr val="00B050"/>
                          </a:solidFill>
                          <a:effectLst/>
                          <a:latin typeface="+mn-lt"/>
                        </a:rPr>
                        <a:t>PHY</a:t>
                      </a:r>
                      <a:endParaRPr lang="en-US" sz="1200" b="0" i="0" u="none" strike="noStrike" dirty="0">
                        <a:solidFill>
                          <a:srgbClr val="00B050"/>
                        </a:solidFill>
                        <a:effectLst/>
                        <a:latin typeface="+mn-lt"/>
                      </a:endParaRPr>
                    </a:p>
                  </a:txBody>
                  <a:tcPr marL="9525" marR="9525" marT="9525" marB="0" anchor="b"/>
                </a:tc>
              </a:tr>
              <a:tr h="128788">
                <a:tc>
                  <a:txBody>
                    <a:bodyPr/>
                    <a:lstStyle/>
                    <a:p>
                      <a:pPr algn="l" fontAlgn="t"/>
                      <a:r>
                        <a:rPr lang="en-US" sz="1200" b="0" i="0" u="none" strike="noStrike" dirty="0" smtClean="0">
                          <a:solidFill>
                            <a:srgbClr val="00B050"/>
                          </a:solidFill>
                          <a:effectLst/>
                          <a:latin typeface="+mn-lt"/>
                        </a:rPr>
                        <a:t>11-17/316r4</a:t>
                      </a:r>
                      <a:endParaRPr lang="en-US" sz="1200" b="0" i="0" u="none" strike="noStrike" dirty="0">
                        <a:solidFill>
                          <a:srgbClr val="00B050"/>
                        </a:solidFill>
                        <a:effectLst/>
                        <a:latin typeface="+mn-lt"/>
                      </a:endParaRPr>
                    </a:p>
                  </a:txBody>
                  <a:tcPr marL="9525" marR="9525" marT="9525" marB="0"/>
                </a:tc>
                <a:tc>
                  <a:txBody>
                    <a:bodyPr/>
                    <a:lstStyle/>
                    <a:p>
                      <a:pPr marL="0" algn="l" defTabSz="914400" rtl="0" eaLnBrk="1" fontAlgn="t" latinLnBrk="0" hangingPunct="1"/>
                      <a:r>
                        <a:rPr lang="en-US" sz="1200" u="none" strike="noStrike" kern="1200" dirty="0" smtClean="0">
                          <a:solidFill>
                            <a:srgbClr val="00B050"/>
                          </a:solidFill>
                          <a:effectLst/>
                          <a:latin typeface="+mn-lt"/>
                          <a:ea typeface="+mn-ea"/>
                          <a:cs typeface="+mn-cs"/>
                        </a:rPr>
                        <a:t>crs-for-clause-28-3-8-and-28-5</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marL="0" algn="l" defTabSz="914400" rtl="0" eaLnBrk="1" fontAlgn="t" latinLnBrk="0" hangingPunct="1"/>
                      <a:r>
                        <a:rPr lang="en-US" sz="1200" u="none" strike="noStrike" kern="1200" dirty="0" smtClean="0">
                          <a:solidFill>
                            <a:srgbClr val="00B050"/>
                          </a:solidFill>
                          <a:effectLst/>
                          <a:latin typeface="+mn-lt"/>
                          <a:ea typeface="+mn-ea"/>
                          <a:cs typeface="+mn-cs"/>
                        </a:rPr>
                        <a:t>Bin</a:t>
                      </a:r>
                      <a:endParaRPr lang="en-US" sz="1200" u="none" strike="noStrike" kern="1200" dirty="0">
                        <a:solidFill>
                          <a:srgbClr val="00B050"/>
                        </a:solidFill>
                        <a:effectLst/>
                        <a:latin typeface="+mn-lt"/>
                        <a:ea typeface="+mn-ea"/>
                        <a:cs typeface="+mn-cs"/>
                      </a:endParaRPr>
                    </a:p>
                  </a:txBody>
                  <a:tcPr marL="9525" marR="9525" marT="9525" marB="0" anchor="b"/>
                </a:tc>
                <a:tc>
                  <a:txBody>
                    <a:bodyPr/>
                    <a:lstStyle/>
                    <a:p>
                      <a:pPr algn="l" fontAlgn="b"/>
                      <a:r>
                        <a:rPr lang="en-US" sz="1200" b="0" i="0" u="none" strike="noStrike" dirty="0" smtClean="0">
                          <a:solidFill>
                            <a:srgbClr val="00B050"/>
                          </a:solidFill>
                          <a:effectLst/>
                          <a:latin typeface="+mn-lt"/>
                        </a:rPr>
                        <a:t>PHY</a:t>
                      </a:r>
                      <a:endParaRPr lang="en-US" sz="1200" b="0" i="0" u="none" strike="noStrike" dirty="0">
                        <a:solidFill>
                          <a:srgbClr val="00B050"/>
                        </a:solidFill>
                        <a:effectLst/>
                        <a:latin typeface="+mn-lt"/>
                      </a:endParaRPr>
                    </a:p>
                  </a:txBody>
                  <a:tcPr marL="9525" marR="9525" marT="9525" marB="0" anchor="b"/>
                </a:tc>
              </a:tr>
            </a:tbl>
          </a:graphicData>
        </a:graphic>
      </p:graphicFrame>
      <p:sp>
        <p:nvSpPr>
          <p:cNvPr id="8" name="TextBox 7"/>
          <p:cNvSpPr txBox="1"/>
          <p:nvPr/>
        </p:nvSpPr>
        <p:spPr>
          <a:xfrm>
            <a:off x="1411288" y="1524000"/>
            <a:ext cx="5867400" cy="1323439"/>
          </a:xfrm>
          <a:prstGeom prst="rect">
            <a:avLst/>
          </a:prstGeom>
          <a:noFill/>
        </p:spPr>
        <p:txBody>
          <a:bodyPr wrap="square" rtlCol="0">
            <a:spAutoFit/>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 </a:t>
            </a:r>
          </a:p>
          <a:p>
            <a:pPr lvl="1">
              <a:buFont typeface="Arial" pitchFamily="34" charset="0"/>
              <a:buChar char="•"/>
            </a:pPr>
            <a:r>
              <a:rPr lang="en-US" sz="1600" b="1" dirty="0" smtClean="0">
                <a:solidFill>
                  <a:srgbClr val="FF0000"/>
                </a:solidFill>
              </a:rPr>
              <a:t>    Docs in red color have been withdrawn.</a:t>
            </a:r>
          </a:p>
          <a:p>
            <a:pPr lvl="1">
              <a:buFont typeface="Arial" pitchFamily="34" charset="0"/>
              <a:buChar char="•"/>
            </a:pPr>
            <a:r>
              <a:rPr lang="en-US" sz="1600" b="1" dirty="0" smtClean="0"/>
              <a:t>    Docs in black color have NOT been presented.</a:t>
            </a:r>
          </a:p>
          <a:p>
            <a:pPr lvl="1">
              <a:buFont typeface="Arial" pitchFamily="34" charset="0"/>
              <a:buChar char="•"/>
            </a:pPr>
            <a:r>
              <a:rPr lang="en-US" sz="1600" b="1" dirty="0" smtClean="0">
                <a:solidFill>
                  <a:srgbClr val="FFC000"/>
                </a:solidFill>
              </a:rPr>
              <a:t>    Docs presented but need more discussion or deferred</a:t>
            </a:r>
            <a:endParaRPr lang="en-US" sz="1600" b="1" dirty="0">
              <a:solidFill>
                <a:srgbClr val="FFC000"/>
              </a:solidFill>
            </a:endParaRPr>
          </a:p>
        </p:txBody>
      </p:sp>
      <p:sp>
        <p:nvSpPr>
          <p:cNvPr id="9" name="右箭头 8"/>
          <p:cNvSpPr/>
          <p:nvPr/>
        </p:nvSpPr>
        <p:spPr bwMode="auto">
          <a:xfrm>
            <a:off x="152400" y="5486400"/>
            <a:ext cx="304800" cy="152400"/>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xmlns="" val="3538044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 (11-7/0436r0)</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11-17/0436r0?</a:t>
            </a:r>
          </a:p>
          <a:p>
            <a:pPr lvl="1"/>
            <a:r>
              <a:rPr lang="en-US" altLang="zh-CN" dirty="0" smtClean="0"/>
              <a:t>CID 7517</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#2 (#1, 11-7/0044r2)</a:t>
            </a:r>
            <a:endParaRPr lang="zh-CN" altLang="en-US" dirty="0"/>
          </a:p>
        </p:txBody>
      </p:sp>
      <p:sp>
        <p:nvSpPr>
          <p:cNvPr id="3" name="内容占位符 2"/>
          <p:cNvSpPr>
            <a:spLocks noGrp="1"/>
          </p:cNvSpPr>
          <p:nvPr>
            <p:ph idx="1"/>
          </p:nvPr>
        </p:nvSpPr>
        <p:spPr/>
        <p:txBody>
          <a:bodyPr/>
          <a:lstStyle/>
          <a:p>
            <a:r>
              <a:rPr lang="en-US" altLang="zh-CN" dirty="0" smtClean="0"/>
              <a:t>Do you agree: the NDP short feedback report is based on tone sets as defined in slide 7? </a:t>
            </a:r>
          </a:p>
          <a:p>
            <a:pPr lvl="2"/>
            <a:r>
              <a:rPr lang="en-US" altLang="zh-CN" dirty="0" smtClean="0"/>
              <a:t>Option A - design may be limited to 1 or 2 bits only, one power mode and multiple </a:t>
            </a:r>
            <a:r>
              <a:rPr lang="en-US" altLang="zh-CN" dirty="0" err="1" smtClean="0"/>
              <a:t>Nss</a:t>
            </a:r>
            <a:r>
              <a:rPr lang="en-US" altLang="zh-CN" dirty="0" smtClean="0"/>
              <a:t> values</a:t>
            </a:r>
          </a:p>
          <a:p>
            <a:pPr lvl="2"/>
            <a:r>
              <a:rPr lang="en-US" altLang="zh-CN" dirty="0" smtClean="0"/>
              <a:t>Option B - design will be limited to one mode (as far as bits, power and </a:t>
            </a:r>
            <a:r>
              <a:rPr lang="en-US" altLang="zh-CN" dirty="0" err="1" smtClean="0"/>
              <a:t>Nss</a:t>
            </a:r>
            <a:r>
              <a:rPr lang="en-US" altLang="zh-CN" dirty="0" smtClean="0"/>
              <a:t>)</a:t>
            </a:r>
          </a:p>
          <a:p>
            <a:pPr lvl="2"/>
            <a:r>
              <a:rPr lang="en-US" altLang="zh-CN" dirty="0" smtClean="0"/>
              <a:t>Option C – Abstain</a:t>
            </a:r>
          </a:p>
          <a:p>
            <a:pPr lvl="2"/>
            <a:r>
              <a:rPr lang="en-US" altLang="zh-CN" dirty="0" smtClean="0"/>
              <a:t>Option D – Neither</a:t>
            </a:r>
          </a:p>
          <a:p>
            <a:pPr lvl="1"/>
            <a:endParaRPr lang="en-US" altLang="zh-CN" dirty="0" smtClean="0"/>
          </a:p>
          <a:p>
            <a:pPr>
              <a:buNone/>
            </a:pPr>
            <a:r>
              <a:rPr lang="en-US" altLang="zh-CN" dirty="0" smtClean="0"/>
              <a:t>SP: 4A/18B/22C/1D</a:t>
            </a:r>
          </a:p>
          <a:p>
            <a:pPr>
              <a:buNone/>
            </a:pPr>
            <a:endParaRPr lang="en-US" altLang="zh-CN" dirty="0" smtClean="0"/>
          </a:p>
          <a:p>
            <a:pPr>
              <a:buNone/>
            </a:pPr>
            <a:r>
              <a:rPr lang="en-US" altLang="zh-CN" dirty="0" smtClean="0">
                <a:solidFill>
                  <a:srgbClr val="FF0000"/>
                </a:solidFill>
              </a:rPr>
              <a:t>Note, this SP is informative and will NOT go for motion.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#3 (11-7/0231r2)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11-17/0231r2?</a:t>
            </a:r>
          </a:p>
          <a:p>
            <a:pPr lvl="1"/>
            <a:r>
              <a:rPr lang="en-US" altLang="zh-CN" dirty="0" smtClean="0"/>
              <a:t>CID 9549, 10204</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Ad Hoc</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6" name="Footer Placeholder 5"/>
          <p:cNvSpPr>
            <a:spLocks noGrp="1" noChangeArrowheads="1"/>
          </p:cNvSpPr>
          <p:nvPr>
            <p:ph type="ftr" sz="quarter" idx="3"/>
          </p:nvPr>
        </p:nvSpPr>
        <p:spPr bwMode="auto">
          <a:xfrm>
            <a:off x="7322373" y="6475413"/>
            <a:ext cx="1221552"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a:t>
            </a:r>
            <a:r>
              <a:rPr lang="en-US" dirty="0"/>
              <a:t>et al</a:t>
            </a:r>
          </a:p>
          <a:p>
            <a:pPr>
              <a:defRPr/>
            </a:pP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#4 (11-7/0471r1)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11-17/0471r1?</a:t>
            </a:r>
          </a:p>
          <a:p>
            <a:pPr lvl="1"/>
            <a:r>
              <a:rPr lang="en-US" altLang="zh-CN" dirty="0" smtClean="0"/>
              <a:t>CID 7547</a:t>
            </a:r>
            <a:endParaRPr lang="en-GB" dirty="0" smtClean="0"/>
          </a:p>
          <a:p>
            <a:pPr lvl="1"/>
            <a:endParaRPr lang="en-GB" altLang="zh-CN" dirty="0" smtClean="0"/>
          </a:p>
          <a:p>
            <a:pPr lvl="1"/>
            <a:endParaRPr lang="en-GB" altLang="zh-CN" dirty="0" smtClean="0"/>
          </a:p>
          <a:p>
            <a:pPr lvl="1"/>
            <a:endParaRPr lang="en-US" altLang="zh-CN" dirty="0" smtClean="0"/>
          </a:p>
          <a:p>
            <a:pPr>
              <a:buNone/>
            </a:pPr>
            <a:r>
              <a:rPr lang="en-US" altLang="zh-CN" dirty="0" smtClean="0">
                <a:solidFill>
                  <a:srgbClr val="00B050"/>
                </a:solidFill>
              </a:rPr>
              <a:t>SP: 22Y/6N/13A</a:t>
            </a:r>
          </a:p>
          <a:p>
            <a:pPr>
              <a:buNone/>
            </a:pPr>
            <a:r>
              <a:rPr lang="en-US" altLang="zh-CN" dirty="0" smtClean="0">
                <a:solidFill>
                  <a:srgbClr val="00B050"/>
                </a:solidFill>
              </a:rPr>
              <a:t>SP Passed</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#5 (11-7/0234r3)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11-17/0234r3?</a:t>
            </a:r>
          </a:p>
          <a:p>
            <a:pPr lvl="1"/>
            <a:r>
              <a:rPr lang="en-US" altLang="zh-CN" dirty="0" smtClean="0"/>
              <a:t>CID </a:t>
            </a:r>
            <a:r>
              <a:rPr lang="en-GB" altLang="zh-CN" dirty="0" smtClean="0"/>
              <a:t>5381, 5383, 5783, 6880, 6881, 6883, 6884, 6886, 6887, 6889, 6890, 6891, 9041, 9042, 9043, 9044, 9045, 9046, 9047, 9049, 9051, 9089, 9609, 9610, 9733, 10134, 10135, 10228, 10231, 10232</a:t>
            </a:r>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lvl="1"/>
            <a:endParaRPr lang="en-GB" altLang="zh-CN" dirty="0" smtClean="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21</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#6 (11-7/0247r3)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11-17/0247r3?</a:t>
            </a:r>
          </a:p>
          <a:p>
            <a:pPr lvl="1"/>
            <a:r>
              <a:rPr lang="en-US" altLang="zh-CN" dirty="0" smtClean="0"/>
              <a:t>CID 9136</a:t>
            </a:r>
            <a:endParaRPr lang="zh-CN" altLang="zh-CN" dirty="0" smtClean="0"/>
          </a:p>
          <a:p>
            <a:pPr lvl="1"/>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GB" altLang="zh-CN" sz="1800" dirty="0" smtClean="0">
                <a:solidFill>
                  <a:srgbClr val="FF0000"/>
                </a:solidFill>
              </a:rPr>
              <a:t>Note, CID 9136 was resolved in 247r0 and SP passed in PHY pre-meeting (SP #6)</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22</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#7 (11-7/0261r2)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11-17/0261r2?</a:t>
            </a:r>
          </a:p>
          <a:p>
            <a:pPr lvl="1"/>
            <a:r>
              <a:rPr lang="en-US" altLang="zh-CN" dirty="0" smtClean="0"/>
              <a:t>CID 8839</a:t>
            </a:r>
            <a:endParaRPr lang="zh-CN" altLang="zh-CN" dirty="0" smtClean="0"/>
          </a:p>
          <a:p>
            <a:pPr lvl="1"/>
            <a:endParaRPr lang="zh-CN" altLang="zh-CN" dirty="0" smtClean="0"/>
          </a:p>
          <a:p>
            <a:pPr lvl="1"/>
            <a:endParaRPr lang="en-GB"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23</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#8 (11-7/0398r1)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11-17/0398r1?</a:t>
            </a:r>
          </a:p>
          <a:p>
            <a:pPr lvl="1"/>
            <a:r>
              <a:rPr lang="en-US" altLang="zh-CN" dirty="0" smtClean="0"/>
              <a:t>CID 8897, 8898, 9064, 4870, 4907, 5256, 5265, 9487, 10405, 8899, 5105, 8900, 5257, 8901, 10403, 8902, 10401, 10402, 5258, 4898, 4915, 8927, 8928, 8933, 8934, 10214, 5106, 8929, 8930, 8931, 5263, 6116, 8932, 10215, </a:t>
            </a:r>
            <a:r>
              <a:rPr lang="en-GB" altLang="zh-CN" dirty="0" smtClean="0"/>
              <a:t>8944, 8945, 8946, 8947, 5270, 8169, 8948, 8949</a:t>
            </a:r>
            <a:endParaRPr lang="zh-CN"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24</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#9 (11-7/0400r3)</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11-17/0400r3?</a:t>
            </a:r>
          </a:p>
          <a:p>
            <a:pPr lvl="1"/>
            <a:r>
              <a:rPr lang="en-US" altLang="zh-CN" dirty="0" smtClean="0"/>
              <a:t>CID </a:t>
            </a:r>
            <a:r>
              <a:rPr lang="en-GB" altLang="zh-CN" dirty="0" smtClean="0"/>
              <a:t>8809, 9154, 8360, 8813, 9795, 8614, 7506, 9796, 7508, 8615, 9799, 9800, 8798, 9766, 8799, 8800, 8801, 8802, 8803, 8804, 8805, 5250, 8807, 10089, 9797, 9798, 4973, 10090, 9151, 10091, 10092, 9152, 6826, 6827, 8812, 9767, 9768, 6828, 6829, 6830</a:t>
            </a:r>
            <a:endParaRPr lang="zh-CN" altLang="zh-CN" dirty="0" smtClean="0"/>
          </a:p>
          <a:p>
            <a:pPr lvl="1"/>
            <a:endParaRPr lang="zh-CN"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25</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#10 (11-7/0345r2)</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11-17/0345r2?</a:t>
            </a:r>
          </a:p>
          <a:p>
            <a:pPr lvl="1"/>
            <a:r>
              <a:rPr lang="en-US" altLang="zh-CN" dirty="0" smtClean="0"/>
              <a:t>CID 8774, 9142, 9143</a:t>
            </a:r>
            <a:endParaRPr lang="zh-CN" altLang="zh-CN" dirty="0" smtClean="0"/>
          </a:p>
          <a:p>
            <a:pPr lvl="1"/>
            <a:endParaRPr lang="en-US" altLang="zh-CN" dirty="0" smtClean="0"/>
          </a:p>
          <a:p>
            <a:pPr lvl="1"/>
            <a:endParaRPr lang="en-US" altLang="zh-CN" dirty="0" smtClean="0"/>
          </a:p>
          <a:p>
            <a:pPr lvl="1"/>
            <a:endParaRPr lang="zh-CN" altLang="zh-CN" dirty="0" smtClean="0"/>
          </a:p>
          <a:p>
            <a:pPr>
              <a:buNone/>
            </a:pPr>
            <a:r>
              <a:rPr lang="en-US" altLang="zh-CN" dirty="0" smtClean="0">
                <a:solidFill>
                  <a:srgbClr val="00B050"/>
                </a:solidFill>
              </a:rPr>
              <a:t>SP: Passed without objection</a:t>
            </a: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#11 (11-7/0404r1)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11-17/0404r1?</a:t>
            </a:r>
          </a:p>
          <a:p>
            <a:pPr lvl="1"/>
            <a:r>
              <a:rPr lang="en-US" altLang="zh-CN" dirty="0" smtClean="0"/>
              <a:t>CID </a:t>
            </a:r>
            <a:r>
              <a:rPr lang="en-GB" altLang="zh-CN" dirty="0" smtClean="0"/>
              <a:t>10360, 8840</a:t>
            </a:r>
            <a:endParaRPr lang="zh-CN" altLang="zh-CN" dirty="0" smtClean="0"/>
          </a:p>
          <a:p>
            <a:pPr lvl="1"/>
            <a:endParaRPr lang="en-US" altLang="zh-CN" dirty="0" smtClean="0"/>
          </a:p>
          <a:p>
            <a:pPr lvl="1"/>
            <a:endParaRPr lang="en-US" altLang="zh-CN" dirty="0" smtClean="0"/>
          </a:p>
          <a:p>
            <a:pPr lvl="1"/>
            <a:endParaRPr lang="zh-CN" altLang="zh-CN" dirty="0" smtClean="0"/>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GB" altLang="zh-CN" sz="2000" dirty="0" smtClean="0">
                <a:solidFill>
                  <a:srgbClr val="FF0000"/>
                </a:solidFill>
              </a:rPr>
              <a:t>Note, CID 10360 was resolved in 246r1 and SP passed in PHY pre-meeting (SP #21)</a:t>
            </a: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27</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#12 </a:t>
            </a:r>
            <a:r>
              <a:rPr lang="en-US" altLang="zh-CN" dirty="0" smtClean="0"/>
              <a:t>(</a:t>
            </a:r>
            <a:r>
              <a:rPr lang="en-US" altLang="zh-CN" dirty="0" smtClean="0"/>
              <a:t>11-7/0316r4)</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a:t>
            </a:r>
            <a:r>
              <a:rPr lang="en-US" altLang="zh-CN" dirty="0" smtClean="0"/>
              <a:t>11-17/0316r4?</a:t>
            </a:r>
            <a:endParaRPr lang="en-US" altLang="zh-CN" dirty="0" smtClean="0"/>
          </a:p>
          <a:p>
            <a:pPr lvl="1"/>
            <a:r>
              <a:rPr lang="en-US" altLang="zh-CN" dirty="0" smtClean="0"/>
              <a:t>CID </a:t>
            </a:r>
            <a:r>
              <a:rPr lang="en-GB" altLang="zh-CN" dirty="0" smtClean="0"/>
              <a:t>8863, 4983, 8864, 8865, 8866, 8867, 8868, 8869, 8870</a:t>
            </a:r>
            <a:r>
              <a:rPr lang="en-GB" altLang="zh-CN" dirty="0" smtClean="0"/>
              <a:t>, 8871</a:t>
            </a:r>
            <a:r>
              <a:rPr lang="en-GB" altLang="zh-CN" dirty="0" smtClean="0"/>
              <a:t>, 8872, 8874</a:t>
            </a:r>
            <a:r>
              <a:rPr lang="en-GB" altLang="zh-CN" dirty="0" smtClean="0"/>
              <a:t>, 9550, 10036, 4985, 4989, 8875, 8877, 8878, 8879, 10037, 10209, 4986, 4987, 7500, 7501,9321, 10234, 7244, 7245, 7246, 7502</a:t>
            </a:r>
            <a:endParaRPr lang="zh-CN" altLang="zh-CN" dirty="0" smtClean="0"/>
          </a:p>
          <a:p>
            <a:pPr>
              <a:buNone/>
            </a:pPr>
            <a:endParaRPr lang="en-US" altLang="zh-CN" dirty="0" smtClean="0">
              <a:solidFill>
                <a:srgbClr val="00B050"/>
              </a:solidFill>
            </a:endParaRPr>
          </a:p>
          <a:p>
            <a:pPr>
              <a:buNone/>
            </a:pPr>
            <a:r>
              <a:rPr lang="en-US" altLang="zh-CN" dirty="0" smtClean="0">
                <a:solidFill>
                  <a:srgbClr val="00B050"/>
                </a:solidFill>
              </a:rPr>
              <a:t>SP: Passed without objection</a:t>
            </a:r>
          </a:p>
          <a:p>
            <a:pPr>
              <a:buNone/>
            </a:pPr>
            <a:endParaRPr lang="en-US" altLang="zh-CN" dirty="0" smtClean="0">
              <a:solidFill>
                <a:srgbClr val="00B050"/>
              </a:solidFill>
            </a:endParaRPr>
          </a:p>
          <a:p>
            <a:pPr>
              <a:buNone/>
            </a:pPr>
            <a:r>
              <a:rPr lang="en-US" altLang="zh-CN" sz="2000" dirty="0" smtClean="0">
                <a:solidFill>
                  <a:srgbClr val="FF0000"/>
                </a:solidFill>
              </a:rPr>
              <a:t>Note, resolution to all CIDs has passed in pre-meeting (#17)</a:t>
            </a:r>
            <a:endParaRPr lang="en-US" altLang="zh-CN" sz="2000" dirty="0" smtClean="0">
              <a:solidFill>
                <a:srgbClr val="FF000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28</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#13 </a:t>
            </a:r>
            <a:r>
              <a:rPr lang="en-US" altLang="zh-CN" dirty="0" smtClean="0"/>
              <a:t>(</a:t>
            </a:r>
            <a:r>
              <a:rPr lang="en-US" altLang="zh-CN" dirty="0" smtClean="0"/>
              <a:t>11-7/0465r5)</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t>
            </a:r>
            <a:r>
              <a:rPr lang="en-US" altLang="zh-CN" dirty="0" smtClean="0">
                <a:solidFill>
                  <a:srgbClr val="FF0000"/>
                </a:solidFill>
              </a:rPr>
              <a:t>(except those CIDs stricken out in red) </a:t>
            </a:r>
            <a:r>
              <a:rPr lang="en-US" altLang="zh-CN" dirty="0" smtClean="0"/>
              <a:t>and </a:t>
            </a:r>
            <a:r>
              <a:rPr lang="en-US" altLang="zh-CN" dirty="0" smtClean="0"/>
              <a:t>the corresponding spec text modification as in </a:t>
            </a:r>
            <a:r>
              <a:rPr lang="en-US" altLang="zh-CN" dirty="0" smtClean="0"/>
              <a:t>11-17/0465r5?</a:t>
            </a:r>
            <a:endParaRPr lang="en-US" altLang="zh-CN" dirty="0" smtClean="0"/>
          </a:p>
          <a:p>
            <a:pPr lvl="1"/>
            <a:r>
              <a:rPr lang="en-US" altLang="zh-CN" dirty="0" smtClean="0"/>
              <a:t>CID </a:t>
            </a:r>
            <a:r>
              <a:rPr lang="en-GB" altLang="zh-CN" dirty="0" smtClean="0"/>
              <a:t>3441</a:t>
            </a:r>
            <a:r>
              <a:rPr lang="en-GB" altLang="zh-CN" dirty="0" smtClean="0"/>
              <a:t>, </a:t>
            </a:r>
            <a:r>
              <a:rPr lang="en-GB" altLang="zh-CN" strike="sngStrike" dirty="0" smtClean="0">
                <a:solidFill>
                  <a:srgbClr val="FF0000"/>
                </a:solidFill>
              </a:rPr>
              <a:t>9490, </a:t>
            </a:r>
            <a:r>
              <a:rPr lang="en-GB" altLang="zh-CN" strike="sngStrike" dirty="0" smtClean="0">
                <a:solidFill>
                  <a:srgbClr val="FF0000"/>
                </a:solidFill>
              </a:rPr>
              <a:t>8566</a:t>
            </a:r>
            <a:endParaRPr lang="zh-CN" altLang="zh-CN" strike="sngStrike" dirty="0" smtClean="0">
              <a:solidFill>
                <a:srgbClr val="FF0000"/>
              </a:solidFill>
            </a:endParaRPr>
          </a:p>
          <a:p>
            <a:pPr lvl="1"/>
            <a:endParaRPr lang="zh-CN"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p>
          <a:p>
            <a:pPr>
              <a:buNone/>
            </a:pP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29</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 for the week</a:t>
            </a:r>
          </a:p>
        </p:txBody>
      </p:sp>
      <p:sp>
        <p:nvSpPr>
          <p:cNvPr id="19462" name="Rectangle 8"/>
          <p:cNvSpPr>
            <a:spLocks noGrp="1" noChangeArrowheads="1"/>
          </p:cNvSpPr>
          <p:nvPr>
            <p:ph type="body" idx="1"/>
          </p:nvPr>
        </p:nvSpPr>
        <p:spPr>
          <a:xfrm>
            <a:off x="609600" y="1828800"/>
            <a:ext cx="7772400" cy="3505200"/>
          </a:xfrm>
        </p:spPr>
        <p:txBody>
          <a:bodyPr/>
          <a:lstStyle/>
          <a:p>
            <a:pPr>
              <a:buFontTx/>
              <a:buNone/>
            </a:pPr>
            <a:endParaRPr lang="en-US" altLang="en-US" sz="2000" dirty="0" smtClean="0"/>
          </a:p>
          <a:p>
            <a:r>
              <a:rPr lang="en-US" altLang="en-US" sz="2000" dirty="0"/>
              <a:t>Call meeting to order </a:t>
            </a:r>
          </a:p>
          <a:p>
            <a:r>
              <a:rPr lang="en-US" altLang="en-US" sz="2000" dirty="0"/>
              <a:t>Patent policy, etc. (Call for Potentially Essential Patents)</a:t>
            </a:r>
          </a:p>
          <a:p>
            <a:r>
              <a:rPr lang="en-US" altLang="en-US" sz="2000" dirty="0" smtClean="0"/>
              <a:t>Review ad hoc rules </a:t>
            </a:r>
          </a:p>
          <a:p>
            <a:r>
              <a:rPr lang="en-US" altLang="en-US" sz="2000" dirty="0" smtClean="0"/>
              <a:t>Set </a:t>
            </a:r>
            <a:r>
              <a:rPr lang="en-US" altLang="en-US" sz="2000" dirty="0"/>
              <a:t>and approve agenda</a:t>
            </a:r>
          </a:p>
          <a:p>
            <a:r>
              <a:rPr lang="en-CA" altLang="en-US" sz="2000" dirty="0" smtClean="0"/>
              <a:t>Comment resolution presentations approved by 802.11ax for presentation this week, and related straw polls</a:t>
            </a:r>
            <a:endParaRPr lang="en-CA" altLang="en-US" sz="1600" dirty="0" smtClean="0"/>
          </a:p>
          <a:p>
            <a:r>
              <a:rPr lang="en-CA" altLang="en-US" sz="2000" dirty="0" smtClean="0"/>
              <a:t>Any other technical presentations </a:t>
            </a:r>
          </a:p>
        </p:txBody>
      </p:sp>
      <p:sp>
        <p:nvSpPr>
          <p:cNvPr id="6" name="矩形 5"/>
          <p:cNvSpPr/>
          <p:nvPr/>
        </p:nvSpPr>
        <p:spPr>
          <a:xfrm>
            <a:off x="7278446" y="6477000"/>
            <a:ext cx="1503938" cy="258532"/>
          </a:xfrm>
          <a:prstGeom prst="rect">
            <a:avLst/>
          </a:prstGeom>
        </p:spPr>
        <p:txBody>
          <a:bodyPr wrap="none">
            <a:spAutoFit/>
          </a:bodyPr>
          <a:lstStyle/>
          <a:p>
            <a:pPr algn="ctr">
              <a:lnSpc>
                <a:spcPct val="90000"/>
              </a:lnSpc>
              <a:buFontTx/>
              <a:buNone/>
            </a:pPr>
            <a:r>
              <a:rPr lang="en-US" altLang="en-US" dirty="0" smtClean="0">
                <a:latin typeface="Arial" pitchFamily="34" charset="0"/>
              </a:rPr>
              <a:t>Bo Sun (ZTE)</a:t>
            </a:r>
            <a:r>
              <a:rPr lang="en-US" dirty="0"/>
              <a:t> , et al</a:t>
            </a:r>
            <a:endParaRPr lang="en-US" altLang="en-US" dirty="0" smtClean="0">
              <a:latin typeface="Arial" pitchFamily="34" charset="0"/>
            </a:endParaRPr>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Straw-poll </a:t>
            </a:r>
            <a:r>
              <a:rPr lang="en-US" altLang="zh-CN" dirty="0" smtClean="0"/>
              <a:t>#14 </a:t>
            </a:r>
            <a:r>
              <a:rPr lang="en-US" altLang="zh-CN" dirty="0" smtClean="0"/>
              <a:t>(</a:t>
            </a:r>
            <a:r>
              <a:rPr lang="en-US" altLang="zh-CN" dirty="0" smtClean="0"/>
              <a:t>11-7/0414r1)</a:t>
            </a:r>
            <a:endParaRPr lang="zh-CN" altLang="en-US" dirty="0"/>
          </a:p>
        </p:txBody>
      </p:sp>
      <p:sp>
        <p:nvSpPr>
          <p:cNvPr id="3" name="内容占位符 2"/>
          <p:cNvSpPr>
            <a:spLocks noGrp="1"/>
          </p:cNvSpPr>
          <p:nvPr>
            <p:ph idx="1"/>
          </p:nvPr>
        </p:nvSpPr>
        <p:spPr/>
        <p:txBody>
          <a:bodyPr/>
          <a:lstStyle/>
          <a:p>
            <a:r>
              <a:rPr lang="en-US" altLang="zh-CN" dirty="0" smtClean="0"/>
              <a:t>Do you agree the proposed comment resolution to the following CIDs and the corresponding spec text modification as in </a:t>
            </a:r>
            <a:r>
              <a:rPr lang="en-US" altLang="zh-CN" dirty="0" smtClean="0"/>
              <a:t>11-17/0414r1?</a:t>
            </a:r>
            <a:endParaRPr lang="en-US" altLang="zh-CN" dirty="0" smtClean="0"/>
          </a:p>
          <a:p>
            <a:pPr lvl="1"/>
            <a:r>
              <a:rPr lang="en-US" altLang="zh-CN" dirty="0" smtClean="0"/>
              <a:t>CID </a:t>
            </a:r>
            <a:r>
              <a:rPr lang="en-GB" altLang="zh-CN" dirty="0" smtClean="0"/>
              <a:t>4347, 4883, 5304, 5379, 9074, 9014, 9073, 9011, 9010, 9009, 9008, 9007, 9006, 8991, 10224, 10055, </a:t>
            </a:r>
            <a:r>
              <a:rPr lang="en-GB" altLang="zh-CN" dirty="0" smtClean="0"/>
              <a:t>9754</a:t>
            </a:r>
            <a:endParaRPr lang="en-US" altLang="zh-CN" dirty="0" smtClean="0"/>
          </a:p>
          <a:p>
            <a:pPr lvl="1"/>
            <a:endParaRPr lang="en-US" altLang="zh-CN" dirty="0" smtClean="0"/>
          </a:p>
          <a:p>
            <a:pPr lvl="1"/>
            <a:endParaRPr lang="zh-CN" altLang="zh-CN" dirty="0" smtClean="0"/>
          </a:p>
          <a:p>
            <a:pPr>
              <a:buNone/>
            </a:pPr>
            <a:r>
              <a:rPr lang="en-US" altLang="zh-CN" dirty="0" smtClean="0">
                <a:solidFill>
                  <a:srgbClr val="00B050"/>
                </a:solidFill>
              </a:rPr>
              <a:t>SP</a:t>
            </a:r>
            <a:r>
              <a:rPr lang="en-US" altLang="zh-CN" dirty="0" smtClean="0">
                <a:solidFill>
                  <a:srgbClr val="00B050"/>
                </a:solidFill>
              </a:rPr>
              <a:t>: Passed without objection</a:t>
            </a:r>
            <a:endParaRPr lang="en-US" altLang="zh-CN" dirty="0" smtClean="0">
              <a:solidFill>
                <a:srgbClr val="00B050"/>
              </a:solidFill>
            </a:endParaRPr>
          </a:p>
          <a:p>
            <a:pPr>
              <a:buNone/>
            </a:pPr>
            <a:endParaRPr lang="en-US" altLang="zh-CN" dirty="0" smtClean="0">
              <a:solidFill>
                <a:srgbClr val="00B050"/>
              </a:solidFill>
            </a:endParaRPr>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30</a:t>
            </a:fld>
            <a:endParaRPr lang="en-US" altLang="en-US"/>
          </a:p>
        </p:txBody>
      </p:sp>
      <p:sp>
        <p:nvSpPr>
          <p:cNvPr id="6" name="页脚占位符 5"/>
          <p:cNvSpPr>
            <a:spLocks noGrp="1"/>
          </p:cNvSpPr>
          <p:nvPr>
            <p:ph type="ftr" sz="quarter" idx="3"/>
          </p:nvPr>
        </p:nvSpPr>
        <p:spPr/>
        <p:txBody>
          <a:bodyPr/>
          <a:lstStyle/>
          <a:p>
            <a:pPr>
              <a:defRPr/>
            </a:pPr>
            <a:r>
              <a:rPr lang="en-US" smtClean="0"/>
              <a:t>Bo Sun (ZTE)</a:t>
            </a:r>
            <a:endParaRPr lang="en-US" dirty="0"/>
          </a:p>
        </p:txBody>
      </p:sp>
      <p:sp>
        <p:nvSpPr>
          <p:cNvPr id="8"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extLst>
      <p:ext uri="{BB962C8B-B14F-4D97-AF65-F5344CB8AC3E}">
        <p14:creationId xmlns:p14="http://schemas.microsoft.com/office/powerpoint/2010/main" xmlns="" val="5306933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meeting 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5" name="Rectangle 4"/>
          <p:cNvSpPr/>
          <p:nvPr/>
        </p:nvSpPr>
        <p:spPr>
          <a:xfrm>
            <a:off x="990600" y="2057400"/>
            <a:ext cx="3021981" cy="523220"/>
          </a:xfrm>
          <a:prstGeom prst="rect">
            <a:avLst/>
          </a:prstGeom>
        </p:spPr>
        <p:txBody>
          <a:bodyPr wrap="none">
            <a:spAutoFit/>
          </a:bodyPr>
          <a:lstStyle/>
          <a:p>
            <a:pPr>
              <a:buFont typeface="Arial" pitchFamily="34" charset="0"/>
              <a:buChar char="•"/>
            </a:pPr>
            <a:r>
              <a:rPr lang="en-US" sz="2800" b="1" dirty="0" smtClean="0"/>
              <a:t>Following 5 slides</a:t>
            </a:r>
          </a:p>
        </p:txBody>
      </p:sp>
      <p:sp>
        <p:nvSpPr>
          <p:cNvPr id="8"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9"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r>
              <a:rPr lang="en-US" altLang="en-US"/>
              <a:t>Slide </a:t>
            </a:r>
            <a:fld id="{FDDB0A93-1FD0-4423-87E1-C2C026CAD9F9}" type="slidenum">
              <a:rPr lang="en-US" altLang="en-US"/>
              <a:pPr/>
              <a:t>6</a:t>
            </a:fld>
            <a:endParaRPr lang="en-US" altLang="en-US"/>
          </a:p>
        </p:txBody>
      </p:sp>
      <p:sp>
        <p:nvSpPr>
          <p:cNvPr id="12293"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solidFill>
                  <a:schemeClr val="accent2"/>
                </a:solidFill>
              </a:rPr>
              <a:t>Instructions for the WG Chair</a:t>
            </a:r>
          </a:p>
        </p:txBody>
      </p:sp>
      <p:sp>
        <p:nvSpPr>
          <p:cNvPr id="12294"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 typeface="Monotype Sorts"/>
              <a:buNone/>
            </a:pPr>
            <a:r>
              <a:rPr lang="en-US" altLang="en-US" sz="800" b="0" smtClean="0"/>
              <a:t>	</a:t>
            </a:r>
            <a:r>
              <a:rPr lang="en-US" altLang="en-US" sz="1800" smtClean="0">
                <a:solidFill>
                  <a:schemeClr val="accent2"/>
                </a:solidFill>
              </a:rPr>
              <a:t>The IEEE-SA strongly recommends that at each WG meeting the chair or a designee:</a:t>
            </a:r>
          </a:p>
          <a:p>
            <a:pPr lvl="1">
              <a:lnSpc>
                <a:spcPct val="80000"/>
              </a:lnSpc>
              <a:buFont typeface="Arial" pitchFamily="34" charset="0"/>
              <a:buChar char="•"/>
            </a:pPr>
            <a:r>
              <a:rPr lang="en-US" altLang="en-US" sz="1400" b="1" smtClean="0">
                <a:solidFill>
                  <a:schemeClr val="accent2"/>
                </a:solidFill>
              </a:rPr>
              <a:t>Show slides #1 through #4 of this presentation</a:t>
            </a:r>
          </a:p>
          <a:p>
            <a:pPr lvl="1">
              <a:lnSpc>
                <a:spcPct val="80000"/>
              </a:lnSpc>
              <a:buFont typeface="Arial" pitchFamily="34" charset="0"/>
              <a:buChar char="•"/>
            </a:pPr>
            <a:r>
              <a:rPr lang="en-US" altLang="en-US" sz="1400" b="1" smtClean="0">
                <a:solidFill>
                  <a:schemeClr val="accent2"/>
                </a:solidFill>
              </a:rPr>
              <a:t>Advise the WG attendees that:</a:t>
            </a:r>
            <a:r>
              <a:rPr lang="en-US" altLang="en-US" sz="1400" smtClean="0">
                <a:solidFill>
                  <a:schemeClr val="accent2"/>
                </a:solidFill>
              </a:rPr>
              <a:t> </a:t>
            </a:r>
          </a:p>
          <a:p>
            <a:pPr lvl="2">
              <a:lnSpc>
                <a:spcPct val="80000"/>
              </a:lnSpc>
            </a:pPr>
            <a:r>
              <a:rPr lang="en-US" altLang="en-US" sz="1400" smtClean="0">
                <a:solidFill>
                  <a:schemeClr val="accent2"/>
                </a:solidFill>
              </a:rPr>
              <a:t>The IEEE’s patent policy is described in Clause 6 of the </a:t>
            </a:r>
            <a:r>
              <a:rPr lang="en-US" altLang="en-US" sz="1400" i="1" smtClean="0">
                <a:solidFill>
                  <a:schemeClr val="accent2"/>
                </a:solidFill>
              </a:rPr>
              <a:t>IEEE-SA Standards Board Bylaws</a:t>
            </a:r>
            <a:r>
              <a:rPr lang="en-US" altLang="en-US" sz="1400" smtClean="0">
                <a:solidFill>
                  <a:schemeClr val="accent2"/>
                </a:solidFill>
              </a:rPr>
              <a:t>;</a:t>
            </a:r>
          </a:p>
          <a:p>
            <a:pPr lvl="2">
              <a:lnSpc>
                <a:spcPct val="80000"/>
              </a:lnSpc>
            </a:pPr>
            <a:r>
              <a:rPr lang="en-US" altLang="en-US" sz="140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40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solidFill>
                  <a:schemeClr val="accent2"/>
                </a:solidFill>
              </a:rPr>
            </a:br>
            <a:endParaRPr lang="en-US" altLang="en-US" sz="1400" smtClean="0">
              <a:solidFill>
                <a:schemeClr val="accent2"/>
              </a:solidFill>
            </a:endParaRPr>
          </a:p>
          <a:p>
            <a:pPr lvl="1">
              <a:lnSpc>
                <a:spcPct val="20000"/>
              </a:lnSpc>
              <a:buFont typeface="Arial" pitchFamily="34" charset="0"/>
              <a:buChar char="•"/>
            </a:pPr>
            <a:r>
              <a:rPr lang="en-US" altLang="en-US" sz="1400" b="1" smtClean="0">
                <a:solidFill>
                  <a:schemeClr val="accent2"/>
                </a:solidFill>
              </a:rPr>
              <a:t>Instruct the WG Secretary to record in the minutes of the relevant WG meeting:</a:t>
            </a:r>
            <a:r>
              <a:rPr lang="en-US" altLang="en-US" sz="900" smtClean="0">
                <a:solidFill>
                  <a:schemeClr val="accent2"/>
                </a:solidFill>
              </a:rPr>
              <a:t> </a:t>
            </a:r>
          </a:p>
          <a:p>
            <a:pPr lvl="2">
              <a:lnSpc>
                <a:spcPct val="80000"/>
              </a:lnSpc>
            </a:pPr>
            <a:r>
              <a:rPr lang="en-US" altLang="en-US" sz="1400" smtClean="0">
                <a:solidFill>
                  <a:schemeClr val="accent2"/>
                </a:solidFill>
              </a:rPr>
              <a:t>That the foregoing information was provided and that slides 1 through 4 (and this slide 0, if applicable) were shown; </a:t>
            </a:r>
          </a:p>
          <a:p>
            <a:pPr lvl="2">
              <a:lnSpc>
                <a:spcPct val="80000"/>
              </a:lnSpc>
            </a:pPr>
            <a:r>
              <a:rPr lang="en-US" altLang="en-US" sz="140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40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smtClean="0">
              <a:solidFill>
                <a:schemeClr val="accent2"/>
              </a:solidFill>
            </a:endParaRPr>
          </a:p>
          <a:p>
            <a:pPr lvl="1">
              <a:lnSpc>
                <a:spcPct val="80000"/>
              </a:lnSpc>
              <a:spcBef>
                <a:spcPct val="5000"/>
              </a:spcBef>
              <a:buFont typeface="Arial" pitchFamily="34" charset="0"/>
              <a:buChar char="•"/>
            </a:pPr>
            <a:r>
              <a:rPr lang="en-US" altLang="en-US" sz="140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solidFill>
                  <a:schemeClr val="accent2"/>
                </a:solidFill>
              </a:rPr>
              <a:t>It is recommended that the WG chair review the guidance in </a:t>
            </a:r>
            <a:r>
              <a:rPr lang="en-US" altLang="en-US" sz="1400" i="1" smtClean="0">
                <a:solidFill>
                  <a:schemeClr val="accent2"/>
                </a:solidFill>
              </a:rPr>
              <a:t>IEEE-SA Standards Board Operations Manual</a:t>
            </a:r>
            <a:r>
              <a:rPr lang="en-US" altLang="en-US" sz="140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smtClean="0">
              <a:solidFill>
                <a:schemeClr val="accent2"/>
              </a:solidFill>
            </a:endParaRPr>
          </a:p>
          <a:p>
            <a:pPr lvl="1">
              <a:lnSpc>
                <a:spcPct val="80000"/>
              </a:lnSpc>
              <a:spcBef>
                <a:spcPct val="5000"/>
              </a:spcBef>
              <a:buFont typeface="Monotype Sorts"/>
              <a:buNone/>
            </a:pPr>
            <a:r>
              <a:rPr lang="en-US" altLang="en-US" sz="1200" smtClean="0">
                <a:solidFill>
                  <a:schemeClr val="accent2"/>
                </a:solidFill>
              </a:rPr>
              <a:t>	Note: </a:t>
            </a:r>
            <a:r>
              <a:rPr lang="en-US" altLang="en-US" sz="1200" b="1" smtClean="0">
                <a:solidFill>
                  <a:schemeClr val="accent2"/>
                </a:solidFill>
              </a:rPr>
              <a:t>WG</a:t>
            </a:r>
            <a:r>
              <a:rPr lang="en-US" altLang="en-US" sz="120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smtClean="0"/>
          </a:p>
        </p:txBody>
      </p:sp>
      <p:sp>
        <p:nvSpPr>
          <p:cNvPr id="12295" name="Text Box 5"/>
          <p:cNvSpPr txBox="1">
            <a:spLocks noChangeArrowheads="1"/>
          </p:cNvSpPr>
          <p:nvPr/>
        </p:nvSpPr>
        <p:spPr bwMode="auto">
          <a:xfrm>
            <a:off x="1752600" y="6400800"/>
            <a:ext cx="1914525" cy="304800"/>
          </a:xfrm>
          <a:prstGeom prst="rect">
            <a:avLst/>
          </a:prstGeom>
          <a:noFill/>
          <a:ln w="9525">
            <a:noFill/>
            <a:miter lim="800000"/>
            <a:headEnd/>
            <a:tailEnd/>
          </a:ln>
        </p:spPr>
        <p:txBody>
          <a:bodyPr wrap="none">
            <a:spAutoFit/>
          </a:bodyPr>
          <a:lstStyle/>
          <a:p>
            <a:r>
              <a:rPr lang="en-US" altLang="en-US" sz="1400" b="1"/>
              <a:t>(Optional to be shown)</a:t>
            </a:r>
          </a:p>
        </p:txBody>
      </p:sp>
      <p:sp>
        <p:nvSpPr>
          <p:cNvPr id="9"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0"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r>
              <a:rPr lang="en-US" altLang="en-US"/>
              <a:t>Slide </a:t>
            </a:r>
            <a:fld id="{08495EE1-B42A-450B-8D38-843966DE57BD}" type="slidenum">
              <a:rPr lang="en-US" altLang="en-US"/>
              <a:pPr/>
              <a:t>7</a:t>
            </a:fld>
            <a:endParaRPr lang="en-US" altLang="en-US"/>
          </a:p>
        </p:txBody>
      </p:sp>
      <p:sp>
        <p:nvSpPr>
          <p:cNvPr id="1434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1434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altLang="en-US" sz="2000" b="1" u="sng">
              <a:solidFill>
                <a:schemeClr val="tx2"/>
              </a:solidFill>
              <a:latin typeface="Helvetica" pitchFamily="34" charset="0"/>
            </a:endParaRPr>
          </a:p>
        </p:txBody>
      </p:sp>
      <p:sp>
        <p:nvSpPr>
          <p:cNvPr id="1434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pPr>
            <a:r>
              <a:rPr lang="en-US" altLang="en-US" sz="1600" b="1">
                <a:solidFill>
                  <a:schemeClr val="accent2"/>
                </a:solidFill>
              </a:rPr>
              <a:t>All participants in this meeting have certain obligations under the IEEE-SA Patent Policy. </a:t>
            </a:r>
          </a:p>
          <a:p>
            <a:pPr marL="742950" lvl="1" indent="-285750">
              <a:spcBef>
                <a:spcPct val="20000"/>
              </a:spcBef>
              <a:buFont typeface="Arial"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marL="1085850" lvl="2" indent="-228600">
              <a:spcBef>
                <a:spcPct val="20000"/>
              </a:spcBef>
              <a:buFont typeface="Arial"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marL="1085850" lvl="2" indent="-228600">
              <a:spcBef>
                <a:spcPct val="20000"/>
              </a:spcBef>
              <a:buFont typeface="Arial"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pPr>
            <a:r>
              <a:rPr lang="en-US" altLang="en-US" sz="1600" b="1">
                <a:solidFill>
                  <a:srgbClr val="003399"/>
                </a:solidFill>
              </a:rPr>
              <a:t>Early identification of holders of potential Essential Patent Claims is strongly encouraged</a:t>
            </a:r>
          </a:p>
          <a:p>
            <a:pPr marL="742950" lvl="1" indent="-285750">
              <a:spcBef>
                <a:spcPct val="20000"/>
              </a:spcBef>
              <a:buFont typeface="Arial" pitchFamily="34" charset="0"/>
              <a:buChar char="•"/>
            </a:pPr>
            <a:r>
              <a:rPr lang="en-US" altLang="en-US" sz="1600" b="1">
                <a:solidFill>
                  <a:srgbClr val="003399"/>
                </a:solidFill>
              </a:rPr>
              <a:t>No duty to perform a patent search</a:t>
            </a:r>
            <a:endParaRPr lang="en-US" altLang="en-US" sz="1600"/>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a:t>Bo Sun (ZTE)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r>
              <a:rPr lang="en-US" altLang="en-US"/>
              <a:t>Slide </a:t>
            </a:r>
            <a:fld id="{1FC6ACDF-CD99-4D12-9282-63C2928EFA95}"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639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pPr>
            <a:r>
              <a:rPr lang="en-US" altLang="en-US" sz="2400">
                <a:cs typeface="Times New Roman" pitchFamily="18" charset="0"/>
              </a:rPr>
              <a:t>	</a:t>
            </a:r>
            <a:r>
              <a:rPr lang="en-US" altLang="en-US" sz="2400">
                <a:solidFill>
                  <a:srgbClr val="262699"/>
                </a:solidFill>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Patent Policy is stated in these sources:</a:t>
            </a:r>
          </a:p>
          <a:p>
            <a:pPr marL="742950" lvl="1" indent="-285750">
              <a:lnSpc>
                <a:spcPct val="90000"/>
              </a:lnSpc>
              <a:spcBef>
                <a:spcPct val="20000"/>
              </a:spcBef>
              <a:buFont typeface="Monotype Sorts"/>
              <a:buNone/>
            </a:pPr>
            <a:r>
              <a:rPr lang="en-GB" altLang="en-US" sz="2400">
                <a:solidFill>
                  <a:srgbClr val="262699"/>
                </a:solidFill>
              </a:rPr>
              <a:t>		IEEE-SA Standards Boards Bylaws</a:t>
            </a:r>
          </a:p>
          <a:p>
            <a:pPr marL="742950" lvl="1" indent="-285750">
              <a:lnSpc>
                <a:spcPct val="90000"/>
              </a:lnSpc>
              <a:spcBef>
                <a:spcPct val="20000"/>
              </a:spcBef>
              <a:buFont typeface="Monotype Sorts"/>
              <a:buNone/>
            </a:pPr>
            <a:r>
              <a:rPr lang="en-US" altLang="en-US" sz="2100">
                <a:solidFill>
                  <a:srgbClr val="262699"/>
                </a:solidFill>
              </a:rPr>
              <a:t>		</a:t>
            </a:r>
            <a:r>
              <a:rPr lang="en-US" altLang="en-US" sz="2100" i="1">
                <a:solidFill>
                  <a:srgbClr val="262699"/>
                </a:solidFill>
              </a:rPr>
              <a:t>http://standards.ieee.org/develop/policies/bylaws/sect6-7.html#6</a:t>
            </a:r>
          </a:p>
          <a:p>
            <a:pPr marL="742950" lvl="1" indent="-285750">
              <a:lnSpc>
                <a:spcPct val="90000"/>
              </a:lnSpc>
              <a:spcBef>
                <a:spcPct val="20000"/>
              </a:spcBef>
              <a:buFont typeface="Monotype Sorts"/>
              <a:buNone/>
            </a:pPr>
            <a:r>
              <a:rPr lang="en-GB" altLang="en-US" sz="2400">
                <a:solidFill>
                  <a:srgbClr val="262699"/>
                </a:solidFill>
              </a:rPr>
              <a:t>		IEEE-SA Standards Board Operations Manual</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http://standards.ieee.org/develop/policies/opman/sect6.html#6.3</a:t>
            </a:r>
            <a:endParaRPr lang="en-US" altLang="en-US" sz="2400">
              <a:solidFill>
                <a:srgbClr val="262699"/>
              </a:solidFill>
            </a:endParaRPr>
          </a:p>
          <a:p>
            <a:pPr marL="742950" lvl="1" indent="-285750">
              <a:lnSpc>
                <a:spcPct val="90000"/>
              </a:lnSpc>
              <a:spcBef>
                <a:spcPct val="20000"/>
              </a:spcBef>
              <a:buFont typeface="Monotype Sorts"/>
              <a:buNone/>
            </a:pPr>
            <a:r>
              <a:rPr lang="en-US" altLang="en-US" sz="2400">
                <a:solidFill>
                  <a:srgbClr val="262699"/>
                </a:solidFill>
                <a:cs typeface="Times New Roman" pitchFamily="18" charset="0"/>
              </a:rPr>
              <a:t>	Material about the patent policy is available at</a:t>
            </a:r>
            <a:r>
              <a:rPr lang="en-US" altLang="en-US" sz="2400">
                <a:solidFill>
                  <a:srgbClr val="262699"/>
                </a:solidFill>
              </a:rPr>
              <a:t> </a:t>
            </a:r>
          </a:p>
          <a:p>
            <a:pPr marL="742950" lvl="1" indent="-285750">
              <a:lnSpc>
                <a:spcPct val="90000"/>
              </a:lnSpc>
              <a:spcBef>
                <a:spcPct val="20000"/>
              </a:spcBef>
              <a:buFont typeface="Monotype Sorts"/>
              <a:buNone/>
            </a:pPr>
            <a:r>
              <a:rPr lang="en-US" altLang="en-US" sz="2400">
                <a:solidFill>
                  <a:srgbClr val="262699"/>
                </a:solidFill>
              </a:rPr>
              <a:t>		</a:t>
            </a:r>
            <a:r>
              <a:rPr lang="en-US" altLang="en-US" sz="2100" i="1">
                <a:solidFill>
                  <a:srgbClr val="262699"/>
                </a:solidFill>
              </a:rPr>
              <a:t>http://standards.ieee.org/about/sasb/patcom/materials.html</a:t>
            </a:r>
          </a:p>
        </p:txBody>
      </p:sp>
      <p:sp>
        <p:nvSpPr>
          <p:cNvPr id="16392" name="Rectangle 9"/>
          <p:cNvSpPr>
            <a:spLocks noChangeArrowheads="1"/>
          </p:cNvSpPr>
          <p:nvPr/>
        </p:nvSpPr>
        <p:spPr bwMode="auto">
          <a:xfrm>
            <a:off x="990600" y="5192713"/>
            <a:ext cx="7239000" cy="979487"/>
          </a:xfrm>
          <a:prstGeom prst="rect">
            <a:avLst/>
          </a:prstGeom>
          <a:noFill/>
          <a:ln w="9525">
            <a:noFill/>
            <a:miter lim="800000"/>
            <a:headEnd/>
            <a:tailEnd/>
          </a:ln>
        </p:spPr>
        <p:txBody>
          <a:bodyPr>
            <a:spAutoFit/>
          </a:bodyPr>
          <a:lstStyle/>
          <a:p>
            <a:r>
              <a:rPr lang="en-US" altLang="en-US" b="1">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itchFamily="34" charset="0"/>
            </a:endParaRPr>
          </a:p>
          <a:p>
            <a:pPr algn="ctr">
              <a:lnSpc>
                <a:spcPct val="80000"/>
              </a:lnSpc>
              <a:spcBef>
                <a:spcPct val="20000"/>
              </a:spcBef>
              <a:buClr>
                <a:srgbClr val="CC3300"/>
              </a:buClr>
              <a:buSzPct val="50000"/>
            </a:pPr>
            <a:r>
              <a:rPr lang="en-US" altLang="en-US" b="1">
                <a:solidFill>
                  <a:srgbClr val="000099"/>
                </a:solidFill>
                <a:latin typeface="Arial" pitchFamily="34" charset="0"/>
              </a:rPr>
              <a:t>This slide set is available at https://development.standards.ieee.org/myproject/Public/mytools/mob/slideset.ppt</a:t>
            </a:r>
          </a:p>
        </p:txBody>
      </p:sp>
      <p:sp>
        <p:nvSpPr>
          <p:cNvPr id="11"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2"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r>
              <a:rPr lang="en-US" altLang="en-US"/>
              <a:t>Slide </a:t>
            </a:r>
            <a:fld id="{DE3DBB34-0EB1-437F-AE1E-69F328579F87}" type="slidenum">
              <a:rPr lang="en-US" altLang="en-US"/>
              <a:pPr/>
              <a:t>9</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8438"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页脚占位符 5"/>
          <p:cNvSpPr>
            <a:spLocks noGrp="1"/>
          </p:cNvSpPr>
          <p:nvPr>
            <p:ph type="ftr" sz="quarter" idx="3"/>
          </p:nvPr>
        </p:nvSpPr>
        <p:spPr>
          <a:xfrm>
            <a:off x="7283964" y="6475413"/>
            <a:ext cx="1259961" cy="184666"/>
          </a:xfrm>
        </p:spPr>
        <p:txBody>
          <a:bodyPr/>
          <a:lstStyle/>
          <a:p>
            <a:pPr>
              <a:defRPr/>
            </a:pPr>
            <a:r>
              <a:rPr lang="en-US" dirty="0" smtClean="0"/>
              <a:t>Bo Sun (ZTE</a:t>
            </a:r>
            <a:r>
              <a:rPr lang="en-US" dirty="0"/>
              <a:t>) , et al</a:t>
            </a:r>
          </a:p>
        </p:txBody>
      </p:sp>
      <p:sp>
        <p:nvSpPr>
          <p:cNvPr id="11" name="Rectangle 4"/>
          <p:cNvSpPr>
            <a:spLocks noGrp="1" noChangeArrowheads="1"/>
          </p:cNvSpPr>
          <p:nvPr>
            <p:ph type="dt" sz="quarter" idx="10"/>
          </p:nvPr>
        </p:nvSpPr>
        <p:spPr>
          <a:xfrm>
            <a:off x="696913" y="332601"/>
            <a:ext cx="951222"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36584</TotalTime>
  <Words>2569</Words>
  <Application>Microsoft Office PowerPoint</Application>
  <PresentationFormat>全屏显示(4:3)</PresentationFormat>
  <Paragraphs>455</Paragraphs>
  <Slides>30</Slides>
  <Notes>12</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30</vt:i4>
      </vt:variant>
    </vt:vector>
  </HeadingPairs>
  <TitlesOfParts>
    <vt:vector size="32" baseType="lpstr">
      <vt:lpstr>802-11-Submission</vt:lpstr>
      <vt:lpstr>Document</vt:lpstr>
      <vt:lpstr>TGax Ad Hoc PHY Session Mar 2017 Pre-Meeting Agenda</vt:lpstr>
      <vt:lpstr>IEEE 802.11 TGax Ad Hoc High Efficiency WLAN PHY Ad Hoc</vt:lpstr>
      <vt:lpstr>Agenda items for the week</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Ad Hoc Groups Operation</vt:lpstr>
      <vt:lpstr>TGax PHY Adhoc Schedule</vt:lpstr>
      <vt:lpstr>PHY Submissions (pre-meeting 1/2)</vt:lpstr>
      <vt:lpstr>PHY Submissions (pre-meeting, 2/2)</vt:lpstr>
      <vt:lpstr>PHY Submissions</vt:lpstr>
      <vt:lpstr>Straw-poll #1 (11-7/0436r0)</vt:lpstr>
      <vt:lpstr>Straw-poll #2 (#1, 11-7/0044r2)</vt:lpstr>
      <vt:lpstr>Straw-poll #3 (11-7/0231r2)</vt:lpstr>
      <vt:lpstr>Straw-poll #4 (11-7/0471r1)</vt:lpstr>
      <vt:lpstr>Straw-poll #5 (11-7/0234r3)</vt:lpstr>
      <vt:lpstr>Straw-poll #6 (11-7/0247r3)</vt:lpstr>
      <vt:lpstr>Straw-poll #7 (11-7/0261r2)</vt:lpstr>
      <vt:lpstr>Straw-poll #8 (11-7/0398r1)</vt:lpstr>
      <vt:lpstr>Straw-poll #9 (11-7/0400r3)</vt:lpstr>
      <vt:lpstr>Straw-poll #10 (11-7/0345r2)</vt:lpstr>
      <vt:lpstr>Straw-poll #11 (11-7/0404r1)</vt:lpstr>
      <vt:lpstr>Straw-poll #12 (11-7/0316r4)</vt:lpstr>
      <vt:lpstr>Straw-poll #13 (11-7/0465r5)</vt:lpstr>
      <vt:lpstr>Straw-poll #14 (11-7/0414r1)</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Sun Bo</cp:lastModifiedBy>
  <cp:revision>2228</cp:revision>
  <cp:lastPrinted>1998-02-10T13:28:06Z</cp:lastPrinted>
  <dcterms:created xsi:type="dcterms:W3CDTF">2007-04-17T18:10:23Z</dcterms:created>
  <dcterms:modified xsi:type="dcterms:W3CDTF">2017-03-16T05:17:59Z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