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393" r:id="rId3"/>
    <p:sldId id="324" r:id="rId4"/>
    <p:sldId id="352" r:id="rId5"/>
    <p:sldId id="317" r:id="rId6"/>
    <p:sldId id="544" r:id="rId7"/>
    <p:sldId id="545" r:id="rId8"/>
    <p:sldId id="546" r:id="rId9"/>
    <p:sldId id="547" r:id="rId10"/>
    <p:sldId id="548" r:id="rId11"/>
    <p:sldId id="549" r:id="rId12"/>
    <p:sldId id="433" r:id="rId13"/>
    <p:sldId id="435" r:id="rId14"/>
    <p:sldId id="416" r:id="rId15"/>
    <p:sldId id="550" r:id="rId16"/>
    <p:sldId id="553" r:id="rId17"/>
    <p:sldId id="552" r:id="rId18"/>
    <p:sldId id="554" r:id="rId19"/>
    <p:sldId id="555" r:id="rId20"/>
    <p:sldId id="557" r:id="rId21"/>
    <p:sldId id="556" r:id="rId22"/>
    <p:sldId id="558" r:id="rId23"/>
    <p:sldId id="559" r:id="rId24"/>
    <p:sldId id="560" r:id="rId25"/>
    <p:sldId id="562" r:id="rId26"/>
    <p:sldId id="561" r:id="rId27"/>
    <p:sldId id="563"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87" autoAdjust="0"/>
    <p:restoredTop sz="94660"/>
  </p:normalViewPr>
  <p:slideViewPr>
    <p:cSldViewPr>
      <p:cViewPr varScale="1">
        <p:scale>
          <a:sx n="85" d="100"/>
          <a:sy n="85" d="100"/>
        </p:scale>
        <p:origin x="-93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40332336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21507"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21508"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21509" name="Rectangle 7"/>
          <p:cNvSpPr>
            <a:spLocks noGrp="1" noChangeArrowheads="1"/>
          </p:cNvSpPr>
          <p:nvPr>
            <p:ph type="sldNum" sz="quarter" idx="5"/>
          </p:nvPr>
        </p:nvSpPr>
        <p:spPr>
          <a:noFill/>
        </p:spPr>
        <p:txBody>
          <a:bodyPr/>
          <a:lstStyle/>
          <a:p>
            <a:r>
              <a:rPr lang="en-US" altLang="en-US"/>
              <a:t>Page </a:t>
            </a:r>
            <a:fld id="{508F1927-16B4-4180-B71F-4D197F6F5849}" type="slidenum">
              <a:rPr lang="en-US" altLang="en-US"/>
              <a:pPr/>
              <a:t>10</a:t>
            </a:fld>
            <a:endParaRPr lang="en-US" altLang="en-US"/>
          </a:p>
        </p:txBody>
      </p:sp>
      <p:sp>
        <p:nvSpPr>
          <p:cNvPr id="21510" name="Rectangle 2"/>
          <p:cNvSpPr>
            <a:spLocks noGrp="1" noRot="1" noChangeAspect="1" noChangeArrowheads="1" noTextEdit="1"/>
          </p:cNvSpPr>
          <p:nvPr>
            <p:ph type="sldImg"/>
          </p:nvPr>
        </p:nvSpPr>
        <p:spPr>
          <a:xfrm>
            <a:off x="1149350" y="696913"/>
            <a:ext cx="4637088" cy="3478212"/>
          </a:xfrm>
          <a:ln/>
        </p:spPr>
      </p:sp>
      <p:sp>
        <p:nvSpPr>
          <p:cNvPr id="21511"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extLst>
      <p:ext uri="{BB962C8B-B14F-4D97-AF65-F5344CB8AC3E}">
        <p14:creationId xmlns:p14="http://schemas.microsoft.com/office/powerpoint/2010/main" xmlns="" val="32523853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xmlns=""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xmlns=""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xmlns=""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1205924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3315"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3316"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3317" name="Rectangle 7"/>
          <p:cNvSpPr>
            <a:spLocks noGrp="1" noChangeArrowheads="1"/>
          </p:cNvSpPr>
          <p:nvPr>
            <p:ph type="sldNum" sz="quarter" idx="5"/>
          </p:nvPr>
        </p:nvSpPr>
        <p:spPr>
          <a:noFill/>
        </p:spPr>
        <p:txBody>
          <a:bodyPr/>
          <a:lstStyle/>
          <a:p>
            <a:r>
              <a:rPr lang="en-US" altLang="en-US"/>
              <a:t>Page </a:t>
            </a:r>
            <a:fld id="{CFF2C6FD-8CCF-4D49-8113-2F9D19DEED48}" type="slidenum">
              <a:rPr lang="en-US" altLang="en-US"/>
              <a:pPr/>
              <a:t>6</a:t>
            </a:fld>
            <a:endParaRPr lang="en-US" altLang="en-US"/>
          </a:p>
        </p:txBody>
      </p:sp>
      <p:sp>
        <p:nvSpPr>
          <p:cNvPr id="1331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altLang="en-US" smtClean="0"/>
          </a:p>
        </p:txBody>
      </p:sp>
      <p:sp>
        <p:nvSpPr>
          <p:cNvPr id="13319"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xmlns="" val="2009279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5363"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5364"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5365" name="Rectangle 7"/>
          <p:cNvSpPr>
            <a:spLocks noGrp="1" noChangeArrowheads="1"/>
          </p:cNvSpPr>
          <p:nvPr>
            <p:ph type="sldNum" sz="quarter" idx="5"/>
          </p:nvPr>
        </p:nvSpPr>
        <p:spPr>
          <a:noFill/>
        </p:spPr>
        <p:txBody>
          <a:bodyPr/>
          <a:lstStyle/>
          <a:p>
            <a:r>
              <a:rPr lang="en-US" altLang="en-US"/>
              <a:t>Page </a:t>
            </a:r>
            <a:fld id="{4E835643-6AD9-4E5B-85E2-A47ACB720E54}" type="slidenum">
              <a:rPr lang="en-US" altLang="en-US"/>
              <a:pPr/>
              <a:t>7</a:t>
            </a:fld>
            <a:endParaRPr lang="en-US" altLang="en-US"/>
          </a:p>
        </p:txBody>
      </p:sp>
      <p:sp>
        <p:nvSpPr>
          <p:cNvPr id="15366" name="Rectangle 2"/>
          <p:cNvSpPr>
            <a:spLocks noGrp="1" noRot="1" noChangeAspect="1" noChangeArrowheads="1" noTextEdit="1"/>
          </p:cNvSpPr>
          <p:nvPr>
            <p:ph type="sldImg"/>
          </p:nvPr>
        </p:nvSpPr>
        <p:spPr>
          <a:xfrm>
            <a:off x="1149350" y="696913"/>
            <a:ext cx="4637088" cy="3478212"/>
          </a:xfrm>
          <a:ln/>
        </p:spPr>
      </p:sp>
      <p:sp>
        <p:nvSpPr>
          <p:cNvPr id="15367"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extLst>
      <p:ext uri="{BB962C8B-B14F-4D97-AF65-F5344CB8AC3E}">
        <p14:creationId xmlns:p14="http://schemas.microsoft.com/office/powerpoint/2010/main" xmlns="" val="18443005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7411"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7412"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7413" name="Rectangle 7"/>
          <p:cNvSpPr>
            <a:spLocks noGrp="1" noChangeArrowheads="1"/>
          </p:cNvSpPr>
          <p:nvPr>
            <p:ph type="sldNum" sz="quarter" idx="5"/>
          </p:nvPr>
        </p:nvSpPr>
        <p:spPr>
          <a:noFill/>
        </p:spPr>
        <p:txBody>
          <a:bodyPr/>
          <a:lstStyle/>
          <a:p>
            <a:r>
              <a:rPr lang="en-US" altLang="en-US"/>
              <a:t>Page </a:t>
            </a:r>
            <a:fld id="{23B8EB1E-FFEA-4B50-BAE6-B1C4AF397FA2}" type="slidenum">
              <a:rPr lang="en-US" altLang="en-US"/>
              <a:pPr/>
              <a:t>8</a:t>
            </a:fld>
            <a:endParaRPr lang="en-US" altLang="en-US"/>
          </a:p>
        </p:txBody>
      </p:sp>
      <p:sp>
        <p:nvSpPr>
          <p:cNvPr id="17414" name="Rectangle 2"/>
          <p:cNvSpPr>
            <a:spLocks noGrp="1" noRot="1" noChangeAspect="1" noChangeArrowheads="1" noTextEdit="1"/>
          </p:cNvSpPr>
          <p:nvPr>
            <p:ph type="sldImg"/>
          </p:nvPr>
        </p:nvSpPr>
        <p:spPr>
          <a:xfrm>
            <a:off x="1154113" y="701675"/>
            <a:ext cx="4625975" cy="3468688"/>
          </a:xfrm>
          <a:ln/>
        </p:spPr>
      </p:sp>
      <p:sp>
        <p:nvSpPr>
          <p:cNvPr id="17415"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p14="http://schemas.microsoft.com/office/powerpoint/2010/main" xmlns="" val="39162957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9459"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9460"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9461" name="Rectangle 7"/>
          <p:cNvSpPr>
            <a:spLocks noGrp="1" noChangeArrowheads="1"/>
          </p:cNvSpPr>
          <p:nvPr>
            <p:ph type="sldNum" sz="quarter" idx="5"/>
          </p:nvPr>
        </p:nvSpPr>
        <p:spPr>
          <a:noFill/>
        </p:spPr>
        <p:txBody>
          <a:bodyPr/>
          <a:lstStyle/>
          <a:p>
            <a:r>
              <a:rPr lang="en-US" altLang="en-US"/>
              <a:t>Page </a:t>
            </a:r>
            <a:fld id="{B5AFA91C-AF41-4573-9513-4F872F99F4BB}" type="slidenum">
              <a:rPr lang="en-US" altLang="en-US"/>
              <a:pPr/>
              <a:t>9</a:t>
            </a:fld>
            <a:endParaRPr lang="en-US" altLang="en-US"/>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p14="http://schemas.microsoft.com/office/powerpoint/2010/main" xmlns="" val="2875688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512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 2017</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2" y="304800"/>
            <a:ext cx="3398430"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802.11-17/0464r1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Ad Hoc PHY Session Mar 2017 Pre-Meeting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2017-03-013</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04596684"/>
              </p:ext>
            </p:extLst>
          </p:nvPr>
        </p:nvGraphicFramePr>
        <p:xfrm>
          <a:off x="652463" y="3419475"/>
          <a:ext cx="8396287" cy="2257425"/>
        </p:xfrm>
        <a:graphic>
          <a:graphicData uri="http://schemas.openxmlformats.org/presentationml/2006/ole">
            <p:oleObj spid="_x0000_s1081"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Slide Number Placeholder 4"/>
          <p:cNvSpPr>
            <a:spLocks noGrp="1"/>
          </p:cNvSpPr>
          <p:nvPr>
            <p:ph type="sldNum" sz="quarter" idx="12"/>
          </p:nvPr>
        </p:nvSpPr>
        <p:spPr>
          <a:noFill/>
        </p:spPr>
        <p:txBody>
          <a:bodyPr/>
          <a:lstStyle/>
          <a:p>
            <a:r>
              <a:rPr lang="en-US" altLang="en-US"/>
              <a:t>Slide </a:t>
            </a:r>
            <a:fld id="{649362F1-FD8B-4A7F-A578-92DE50CF8BBA}" type="slidenum">
              <a:rPr lang="en-US" altLang="en-US"/>
              <a:pPr/>
              <a:t>10</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20486"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#4</a:t>
            </a:r>
            <a:endParaRPr lang="en-US" altLang="en-US" sz="2400"/>
          </a:p>
        </p:txBody>
      </p:sp>
      <p:sp>
        <p:nvSpPr>
          <p:cNvPr id="20487" name="Rectangle 4"/>
          <p:cNvSpPr>
            <a:spLocks noChangeArrowheads="1"/>
          </p:cNvSpPr>
          <p:nvPr/>
        </p:nvSpPr>
        <p:spPr bwMode="auto">
          <a:xfrm>
            <a:off x="533400" y="15240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alt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Tx/>
              <a:buChar char="•"/>
            </a:pPr>
            <a:r>
              <a:rPr lang="en-US" alt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Tx/>
              <a:buChar char="•"/>
            </a:pPr>
            <a:r>
              <a:rPr lang="en-US" altLang="en-US" sz="140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indent="-228600">
              <a:lnSpc>
                <a:spcPct val="80000"/>
              </a:lnSpc>
              <a:spcBef>
                <a:spcPct val="20000"/>
              </a:spcBef>
              <a:spcAft>
                <a:spcPct val="40000"/>
              </a:spcAft>
              <a:buClr>
                <a:srgbClr val="CC3300"/>
              </a:buClr>
              <a:buSzPct val="50000"/>
              <a:buFont typeface="Arial" pitchFamily="34" charset="0"/>
              <a:buChar char="•"/>
            </a:pPr>
            <a:r>
              <a:rPr lang="en-GB" altLang="en-US" sz="1400">
                <a:solidFill>
                  <a:srgbClr val="000099"/>
                </a:solidFill>
                <a:latin typeface="Arial" pitchFamily="34" charset="0"/>
              </a:rPr>
              <a:t>Technical considerations remain primary focus</a:t>
            </a:r>
            <a:endParaRPr lang="en-US" alt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altLang="en-US" sz="1000" b="1">
                <a:solidFill>
                  <a:srgbClr val="000099"/>
                </a:solidFill>
                <a:latin typeface="Arial" pitchFamily="34" charset="0"/>
              </a:rPr>
              <a:t>---------------------------------------------------------------   </a:t>
            </a:r>
            <a:endParaRPr lang="en-US" alt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altLang="en-US" b="1">
                <a:solidFill>
                  <a:srgbClr val="000099"/>
                </a:solidFill>
                <a:latin typeface="Arial" pitchFamily="34" charset="0"/>
              </a:rPr>
              <a:t>See </a:t>
            </a:r>
            <a:r>
              <a:rPr lang="en-US" altLang="en-US" b="1" i="1">
                <a:solidFill>
                  <a:srgbClr val="000099"/>
                </a:solidFill>
                <a:latin typeface="Arial" pitchFamily="34" charset="0"/>
              </a:rPr>
              <a:t>IEEE-SA Standards Board Operations Manual</a:t>
            </a:r>
            <a:r>
              <a:rPr lang="en-US" altLang="en-US" b="1">
                <a:solidFill>
                  <a:srgbClr val="000099"/>
                </a:solidFill>
                <a:latin typeface="Arial" pitchFamily="34" charset="0"/>
              </a:rPr>
              <a:t>, clause 5.3.10 and </a:t>
            </a:r>
            <a:r>
              <a:rPr lang="en-GB" altLang="en-US" b="1">
                <a:solidFill>
                  <a:srgbClr val="000099"/>
                </a:solidFill>
                <a:latin typeface="Arial" pitchFamily="34" charset="0"/>
              </a:rPr>
              <a:t>“Promoting Competition and Innovation: What You Need to Know about the IEEE Standards Association's Antitrust and Competition Policy”</a:t>
            </a:r>
            <a:r>
              <a:rPr lang="en-US" altLang="en-US" b="1">
                <a:solidFill>
                  <a:srgbClr val="000099"/>
                </a:solidFill>
                <a:latin typeface="Arial" pitchFamily="34" charset="0"/>
              </a:rPr>
              <a:t> for more details.</a:t>
            </a:r>
          </a:p>
        </p:txBody>
      </p:sp>
      <p:sp>
        <p:nvSpPr>
          <p:cNvPr id="9" name="页脚占位符 5"/>
          <p:cNvSpPr>
            <a:spLocks noGrp="1"/>
          </p:cNvSpPr>
          <p:nvPr>
            <p:ph type="ftr" sz="quarter" idx="3"/>
          </p:nvPr>
        </p:nvSpPr>
        <p:spPr>
          <a:xfrm>
            <a:off x="7089291"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723900" y="1676400"/>
            <a:ext cx="7772400" cy="4572000"/>
          </a:xfrm>
        </p:spPr>
        <p:txBody>
          <a:bodyPr/>
          <a:lstStyle/>
          <a:p>
            <a:r>
              <a:rPr lang="en-US" altLang="zh-CN" sz="1600" smtClean="0"/>
              <a:t>All participation in IEEE 802 Working Group meetings is on an individual basis</a:t>
            </a:r>
          </a:p>
          <a:p>
            <a:pPr>
              <a:buFontTx/>
              <a:buNone/>
            </a:pPr>
            <a:r>
              <a:rPr lang="en-GB" sz="1400" i="1" smtClean="0"/>
              <a:t>•     Participants in the IEEE standards development individual process shall act based on their qualifications and experience. (</a:t>
            </a:r>
            <a:r>
              <a:rPr lang="en-GB" sz="1400" i="1" smtClean="0">
                <a:hlinkClick r:id="rId2"/>
              </a:rPr>
              <a:t>https://standards.ieee.org/develop/policies/bylaws/sb_bylaws.pdf</a:t>
            </a:r>
            <a:r>
              <a:rPr lang="en-GB" sz="1400" i="1" smtClean="0"/>
              <a:t>  section 5.2.1)</a:t>
            </a:r>
            <a:endParaRPr lang="en-US" altLang="zh-CN" sz="1400" smtClean="0"/>
          </a:p>
          <a:p>
            <a:pPr>
              <a:buFontTx/>
              <a:buNone/>
            </a:pPr>
            <a:r>
              <a:rPr lang="en-US" altLang="zh-CN" sz="1400" smtClean="0"/>
              <a:t>•    </a:t>
            </a:r>
            <a:r>
              <a:rPr lang="en-US" altLang="zh-CN" sz="1400" i="1" smtClean="0"/>
              <a:t>IEEE 802 </a:t>
            </a:r>
            <a:r>
              <a:rPr lang="en-GB" sz="1400" i="1" smtClean="0"/>
              <a:t>Working Group membership is by individual; “Working Group members shall participate in the consensus process in a manner consistent with their professional expert opinion as individuals, and not as organizational representatives”. (</a:t>
            </a:r>
            <a:r>
              <a:rPr lang="en-GB" sz="1400" i="1" u="sng" smtClean="0">
                <a:hlinkClick r:id="rId3"/>
              </a:rPr>
              <a:t>http://ieee802.org/PNP/approved/IEEE_802_WG_PandP_v19.pdf</a:t>
            </a:r>
            <a:r>
              <a:rPr lang="en-GB" sz="1400" i="1" smtClean="0"/>
              <a:t> section 4.2.1)</a:t>
            </a:r>
            <a:endParaRPr lang="en-US" altLang="zh-CN" sz="1400" smtClean="0"/>
          </a:p>
          <a:p>
            <a:r>
              <a:rPr lang="en-US" altLang="zh-CN" sz="140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sz="1400" smtClean="0"/>
              <a:t>You shall not direct the actions or votes of any other member of an IEEE 802 Working Group or retaliate against any other member for their actions or votes within IEEE 802 Working Group meetings, see </a:t>
            </a:r>
            <a:r>
              <a:rPr lang="en-US" altLang="zh-CN" sz="1400" u="sng" smtClean="0">
                <a:hlinkClick r:id="rId4"/>
              </a:rPr>
              <a:t>https://standards.ieee.org/develop/policies/bylaws/sb_bylaws.pdf </a:t>
            </a:r>
            <a:r>
              <a:rPr lang="en-US" altLang="zh-CN" sz="1400" smtClean="0"/>
              <a:t> section 5.2.1.3 and </a:t>
            </a:r>
            <a:r>
              <a:rPr lang="en-GB" sz="1400" u="sng" smtClean="0">
                <a:hlinkClick r:id="rId3"/>
              </a:rPr>
              <a:t>http://ieee802.org/PNP/approved/IEEE_802_WG_PandP_v19.pdf</a:t>
            </a:r>
            <a:r>
              <a:rPr lang="en-GB" sz="1400" smtClean="0"/>
              <a:t>  section 3.4.1, list item x</a:t>
            </a:r>
            <a:endParaRPr lang="en-US" altLang="zh-CN" sz="1400" smtClean="0"/>
          </a:p>
          <a:p>
            <a:pPr>
              <a:buFontTx/>
              <a:buNone/>
            </a:pPr>
            <a:r>
              <a:rPr lang="en-US" altLang="zh-CN" sz="1600" smtClean="0"/>
              <a:t>By participating in IEEE 802 meetings, you accept these requirements.  If you do not agree to these policies then you shall not participate.</a:t>
            </a:r>
          </a:p>
          <a:p>
            <a:endParaRPr lang="en-US" altLang="zh-CN" sz="1400" smtClean="0"/>
          </a:p>
        </p:txBody>
      </p:sp>
      <p:sp>
        <p:nvSpPr>
          <p:cNvPr id="22534" name="Slide Number Placeholder 4"/>
          <p:cNvSpPr>
            <a:spLocks noGrp="1"/>
          </p:cNvSpPr>
          <p:nvPr>
            <p:ph type="sldNum" sz="quarter" idx="12"/>
          </p:nvPr>
        </p:nvSpPr>
        <p:spPr>
          <a:noFill/>
        </p:spPr>
        <p:txBody>
          <a:bodyPr/>
          <a:lstStyle/>
          <a:p>
            <a:r>
              <a:rPr lang="en-US" altLang="en-US"/>
              <a:t>Slide </a:t>
            </a:r>
            <a:fld id="{28127B5F-53FB-4BB2-A137-E4010B9105CB}" type="slidenum">
              <a:rPr lang="en-US" altLang="en-US"/>
              <a:pPr/>
              <a:t>11</a:t>
            </a:fld>
            <a:endParaRPr lang="en-US" altLang="en-US"/>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a:t>
            </a:r>
            <a:r>
              <a:rPr lang="en-US" altLang="en-US" dirty="0" smtClean="0">
                <a:solidFill>
                  <a:srgbClr val="FF0000"/>
                </a:solidFill>
              </a:rPr>
              <a:t>30</a:t>
            </a:r>
            <a:r>
              <a:rPr lang="en-US" altLang="en-US" dirty="0" smtClean="0"/>
              <a:t> minutes including presenting and Q&amp;A.</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a:t>
            </a:r>
            <a:r>
              <a:rPr lang="en-US" dirty="0" err="1" smtClean="0"/>
              <a:t>Adhoc</a:t>
            </a:r>
            <a:r>
              <a:rPr lang="en-US" dirty="0" smtClean="0"/>
              <a:t> Schedule</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graphicFrame>
        <p:nvGraphicFramePr>
          <p:cNvPr id="7" name="Table 6"/>
          <p:cNvGraphicFramePr>
            <a:graphicFrameLocks noGrp="1"/>
          </p:cNvGraphicFramePr>
          <p:nvPr>
            <p:extLst>
              <p:ext uri="{D42A27DB-BD31-4B8C-83A1-F6EECF244321}">
                <p14:modId xmlns:p14="http://schemas.microsoft.com/office/powerpoint/2010/main" xmlns="" val="934751190"/>
              </p:ext>
            </p:extLst>
          </p:nvPr>
        </p:nvGraphicFramePr>
        <p:xfrm>
          <a:off x="1143000" y="2076257"/>
          <a:ext cx="7086600" cy="3486343"/>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508092">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AM 2</a:t>
                      </a:r>
                      <a:endParaRPr lang="en-US" dirty="0"/>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smtClean="0"/>
                        <a:t>MAC</a:t>
                      </a:r>
                      <a:endParaRPr lang="en-US" sz="1400" dirty="0"/>
                    </a:p>
                  </a:txBody>
                  <a:tcPr/>
                </a:tc>
                <a:tc>
                  <a:txBody>
                    <a:bodyPr/>
                    <a:lstStyle/>
                    <a:p>
                      <a:pPr marL="0" algn="ctr" defTabSz="914400" rtl="0" eaLnBrk="1" latinLnBrk="0" hangingPunct="1"/>
                      <a:r>
                        <a:rPr lang="en-US" sz="1600" b="1" kern="1200" dirty="0" smtClean="0">
                          <a:solidFill>
                            <a:srgbClr val="0070C0"/>
                          </a:solidFill>
                          <a:latin typeface="+mn-lt"/>
                          <a:ea typeface="+mn-ea"/>
                          <a:cs typeface="+mn-cs"/>
                        </a:rPr>
                        <a:t>PHY</a:t>
                      </a:r>
                      <a:endParaRPr lang="en-US" sz="1600" b="1" kern="1200" dirty="0">
                        <a:solidFill>
                          <a:srgbClr val="0070C0"/>
                        </a:solidFill>
                        <a:latin typeface="+mn-lt"/>
                        <a:ea typeface="+mn-ea"/>
                        <a:cs typeface="+mn-cs"/>
                      </a:endParaRPr>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PM 1</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gridSpan="2">
                  <a:txBody>
                    <a:bodyPr/>
                    <a:lstStyle/>
                    <a:p>
                      <a:pPr algn="ctr"/>
                      <a:endParaRPr lang="en-US"/>
                    </a:p>
                  </a:txBody>
                  <a:tcPr/>
                </a:tc>
                <a:tc hMerge="1">
                  <a:txBody>
                    <a:bodyPr/>
                    <a:lstStyle/>
                    <a:p>
                      <a:endParaRPr lang="en-US"/>
                    </a:p>
                  </a:txBody>
                  <a:tcPr/>
                </a:tc>
                <a:tc>
                  <a:txBody>
                    <a:bodyPr/>
                    <a:lstStyle/>
                    <a:p>
                      <a:pPr algn="ctr"/>
                      <a:r>
                        <a:rPr lang="en-US" sz="1400" dirty="0" smtClean="0"/>
                        <a:t>MAC</a:t>
                      </a:r>
                      <a:endParaRPr lang="en-US" sz="1400" dirty="0"/>
                    </a:p>
                  </a:txBody>
                  <a:tcPr/>
                </a:tc>
                <a:tc>
                  <a:txBody>
                    <a:bodyPr/>
                    <a:lstStyle/>
                    <a:p>
                      <a:pPr algn="ctr"/>
                      <a:r>
                        <a:rPr lang="en-US" sz="1400" dirty="0" smtClean="0"/>
                        <a:t>MU</a:t>
                      </a:r>
                      <a:endParaRPr lang="en-US" sz="1400" dirty="0"/>
                    </a:p>
                  </a:txBody>
                  <a:tcPr/>
                </a:tc>
                <a:tc>
                  <a:txBody>
                    <a:bodyPr/>
                    <a:lstStyle/>
                    <a:p>
                      <a:pPr algn="ctr"/>
                      <a:r>
                        <a:rPr lang="en-US" dirty="0" err="1" smtClean="0"/>
                        <a:t>TGax</a:t>
                      </a:r>
                      <a:endParaRPr lang="en-US" dirty="0"/>
                    </a:p>
                  </a:txBody>
                  <a:tcPr/>
                </a:tc>
              </a:tr>
              <a:tr h="609600">
                <a:tc>
                  <a:txBody>
                    <a:bodyPr/>
                    <a:lstStyle/>
                    <a:p>
                      <a:pPr algn="ctr"/>
                      <a:r>
                        <a:rPr lang="en-US" dirty="0" smtClean="0"/>
                        <a:t>PM</a:t>
                      </a:r>
                      <a:r>
                        <a:rPr lang="en-US" baseline="0" dirty="0" smtClean="0"/>
                        <a:t> 2</a:t>
                      </a:r>
                      <a:endParaRPr lang="en-US" dirty="0"/>
                    </a:p>
                  </a:txBody>
                  <a:tcPr/>
                </a:tc>
                <a:tc>
                  <a:txBody>
                    <a:bodyPr/>
                    <a:lstStyle/>
                    <a:p>
                      <a:pPr algn="ctr"/>
                      <a:r>
                        <a:rPr lang="en-US" sz="1400" dirty="0" smtClean="0"/>
                        <a:t>MAC</a:t>
                      </a:r>
                      <a:endParaRPr lang="en-US" sz="1400" dirty="0"/>
                    </a:p>
                  </a:txBody>
                  <a:tcPr/>
                </a:tc>
                <a:tc>
                  <a:txBody>
                    <a:bodyPr/>
                    <a:lstStyle/>
                    <a:p>
                      <a:pPr algn="ctr"/>
                      <a:r>
                        <a:rPr lang="en-US" sz="1600" b="1" dirty="0" smtClean="0">
                          <a:solidFill>
                            <a:srgbClr val="0070C0"/>
                          </a:solidFill>
                        </a:rPr>
                        <a:t>PHY</a:t>
                      </a:r>
                      <a:endParaRPr lang="en-US" sz="1600" b="1" dirty="0">
                        <a:solidFill>
                          <a:srgbClr val="0070C0"/>
                        </a:solidFill>
                      </a:endParaRPr>
                    </a:p>
                  </a:txBody>
                  <a:tcPr/>
                </a:tc>
                <a:tc>
                  <a:txBody>
                    <a:bodyPr/>
                    <a:lstStyle/>
                    <a:p>
                      <a:pPr algn="ctr"/>
                      <a:r>
                        <a:rPr lang="en-US" sz="1400" dirty="0" smtClean="0"/>
                        <a:t>MAC</a:t>
                      </a:r>
                      <a:endParaRPr lang="en-US" sz="1400" dirty="0"/>
                    </a:p>
                  </a:txBody>
                  <a:tcPr/>
                </a:tc>
                <a:tc>
                  <a:txBody>
                    <a:bodyPr/>
                    <a:lstStyle/>
                    <a:p>
                      <a:pPr marL="0" algn="ctr" defTabSz="914400" rtl="0" eaLnBrk="1" latinLnBrk="0" hangingPunct="1"/>
                      <a:r>
                        <a:rPr lang="en-US" sz="1600" b="1" kern="1200" dirty="0" smtClean="0">
                          <a:solidFill>
                            <a:srgbClr val="0070C0"/>
                          </a:solidFill>
                          <a:latin typeface="+mn-lt"/>
                          <a:ea typeface="+mn-ea"/>
                          <a:cs typeface="+mn-cs"/>
                        </a:rPr>
                        <a:t>PHY</a:t>
                      </a:r>
                      <a:endParaRPr lang="en-US" sz="1600" b="1" kern="1200" dirty="0">
                        <a:solidFill>
                          <a:srgbClr val="0070C0"/>
                        </a:solidFill>
                        <a:latin typeface="+mn-lt"/>
                        <a:ea typeface="+mn-ea"/>
                        <a:cs typeface="+mn-cs"/>
                      </a:endParaRPr>
                    </a:p>
                  </a:txBody>
                  <a:tcPr/>
                </a:tc>
                <a:tc>
                  <a:txBody>
                    <a:bodyPr/>
                    <a:lstStyle/>
                    <a:p>
                      <a:pPr algn="ctr"/>
                      <a:r>
                        <a:rPr lang="en-US" sz="1400" dirty="0" smtClean="0"/>
                        <a:t>MAC</a:t>
                      </a:r>
                      <a:endParaRPr lang="en-US" sz="1400" dirty="0"/>
                    </a:p>
                  </a:txBody>
                  <a:tcPr/>
                </a:tc>
                <a:tc>
                  <a:txBody>
                    <a:bodyPr/>
                    <a:lstStyle/>
                    <a:p>
                      <a:pPr algn="ctr"/>
                      <a:r>
                        <a:rPr lang="en-US" sz="1400" dirty="0" smtClean="0"/>
                        <a:t>MU</a:t>
                      </a:r>
                      <a:endParaRPr lang="en-US" sz="1400" dirty="0"/>
                    </a:p>
                  </a:txBody>
                  <a:tcPr/>
                </a:tc>
                <a:tc>
                  <a:txBody>
                    <a:bodyPr/>
                    <a:lstStyle/>
                    <a:p>
                      <a:pPr algn="ctr"/>
                      <a:r>
                        <a:rPr lang="en-US" dirty="0" err="1" smtClean="0"/>
                        <a:t>TGax</a:t>
                      </a:r>
                      <a:endParaRPr lang="en-US" dirty="0"/>
                    </a:p>
                  </a:txBody>
                  <a:tcPr/>
                </a:tc>
              </a:tr>
              <a:tr h="578005">
                <a:tc>
                  <a:txBody>
                    <a:bodyPr/>
                    <a:lstStyle/>
                    <a:p>
                      <a:pPr algn="ctr"/>
                      <a:r>
                        <a:rPr lang="en-US" dirty="0" smtClean="0"/>
                        <a:t>EVE</a:t>
                      </a:r>
                      <a:endParaRPr lang="en-US" dirty="0"/>
                    </a:p>
                  </a:txBody>
                  <a:tcPr/>
                </a:tc>
                <a:tc gridSpan="2">
                  <a:txBody>
                    <a:bodyPr/>
                    <a:lstStyle/>
                    <a:p>
                      <a:pPr algn="ctr"/>
                      <a:endParaRPr lang="en-US"/>
                    </a:p>
                  </a:txBody>
                  <a:tcPr/>
                </a:tc>
                <a:tc hMerge="1">
                  <a:txBody>
                    <a:bodyPr/>
                    <a:lstStyle/>
                    <a:p>
                      <a:endParaRPr lang="en-US"/>
                    </a:p>
                  </a:txBody>
                  <a:tcPr/>
                </a:tc>
                <a:tc gridSpan="2">
                  <a:txBody>
                    <a:bodyPr/>
                    <a:lstStyle/>
                    <a:p>
                      <a:pPr algn="ctr"/>
                      <a:r>
                        <a:rPr lang="en-US" sz="1400" dirty="0" smtClean="0"/>
                        <a:t>SR</a:t>
                      </a:r>
                      <a:endParaRPr lang="en-US" sz="1400" dirty="0"/>
                    </a:p>
                  </a:txBody>
                  <a:tcPr/>
                </a:tc>
                <a:tc hMerge="1">
                  <a:txBody>
                    <a:bodyPr/>
                    <a:lstStyle/>
                    <a:p>
                      <a:pPr algn="ct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(pre-meeting 1/2)</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14</a:t>
            </a:fld>
            <a:endParaRPr lang="en-US" altLang="en-US"/>
          </a:p>
        </p:txBody>
      </p:sp>
      <p:sp>
        <p:nvSpPr>
          <p:cNvPr id="6" name="TextBox 5"/>
          <p:cNvSpPr txBox="1"/>
          <p:nvPr/>
        </p:nvSpPr>
        <p:spPr>
          <a:xfrm>
            <a:off x="1411288" y="1265953"/>
            <a:ext cx="5867400" cy="1323439"/>
          </a:xfrm>
          <a:prstGeom prst="rect">
            <a:avLst/>
          </a:prstGeom>
          <a:noFill/>
        </p:spPr>
        <p:txBody>
          <a:bodyPr wrap="square" rtlCol="0">
            <a:spAutoFit/>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    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sp>
        <p:nvSpPr>
          <p:cNvPr id="9"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
        <p:nvSpPr>
          <p:cNvPr id="2" name="Rectangle 1"/>
          <p:cNvSpPr/>
          <p:nvPr/>
        </p:nvSpPr>
        <p:spPr>
          <a:xfrm>
            <a:off x="228600" y="2547244"/>
            <a:ext cx="9046469" cy="3970318"/>
          </a:xfrm>
          <a:prstGeom prst="rect">
            <a:avLst/>
          </a:prstGeom>
        </p:spPr>
        <p:txBody>
          <a:bodyPr wrap="square">
            <a:spAutoFit/>
          </a:bodyPr>
          <a:lstStyle/>
          <a:p>
            <a:pPr marL="171450" indent="-171450">
              <a:buFont typeface="Arial" panose="020B0604020202020204" pitchFamily="34" charset="0"/>
              <a:buChar char="•"/>
            </a:pPr>
            <a:r>
              <a:rPr lang="en-US" sz="1600" dirty="0" smtClean="0">
                <a:solidFill>
                  <a:srgbClr val="00B050"/>
                </a:solidFill>
              </a:rPr>
              <a:t>11-17-0243-02-00ax-cr-he-phy-introduction-part-1 (Lochan)</a:t>
            </a:r>
            <a:r>
              <a:rPr lang="en-US" sz="1600" dirty="0">
                <a:solidFill>
                  <a:srgbClr val="00B050"/>
                </a:solidFill>
              </a:rPr>
              <a:t> </a:t>
            </a:r>
            <a:r>
              <a:rPr lang="en-US" sz="1600" dirty="0" smtClean="0">
                <a:solidFill>
                  <a:srgbClr val="00B050"/>
                </a:solidFill>
              </a:rPr>
              <a:t>– </a:t>
            </a:r>
            <a:r>
              <a:rPr lang="en-US" sz="1600" dirty="0">
                <a:solidFill>
                  <a:srgbClr val="00B050"/>
                </a:solidFill>
              </a:rPr>
              <a:t>(1 CID </a:t>
            </a:r>
            <a:r>
              <a:rPr lang="en-US" sz="1600" dirty="0" smtClean="0">
                <a:solidFill>
                  <a:srgbClr val="00B050"/>
                </a:solidFill>
              </a:rPr>
              <a:t>left)</a:t>
            </a:r>
            <a:endParaRPr lang="en-US" sz="1600" dirty="0">
              <a:solidFill>
                <a:srgbClr val="00B050"/>
              </a:solidFill>
            </a:endParaRPr>
          </a:p>
          <a:p>
            <a:pPr marL="171450" indent="-171450">
              <a:buFont typeface="Arial" panose="020B0604020202020204" pitchFamily="34" charset="0"/>
              <a:buChar char="•"/>
            </a:pPr>
            <a:r>
              <a:rPr lang="en-US" sz="1600" dirty="0" smtClean="0">
                <a:solidFill>
                  <a:srgbClr val="00B050"/>
                </a:solidFill>
              </a:rPr>
              <a:t>11-17-0245-02-00ax-cr-he-phy-introduction-part-2 (Lochan) – (4 </a:t>
            </a:r>
            <a:r>
              <a:rPr lang="en-US" sz="1600" dirty="0">
                <a:solidFill>
                  <a:srgbClr val="00B050"/>
                </a:solidFill>
              </a:rPr>
              <a:t>CIDs </a:t>
            </a:r>
            <a:r>
              <a:rPr lang="en-US" sz="1600" dirty="0" smtClean="0">
                <a:solidFill>
                  <a:srgbClr val="00B050"/>
                </a:solidFill>
              </a:rPr>
              <a:t>left)</a:t>
            </a:r>
          </a:p>
          <a:p>
            <a:pPr marL="171450" indent="-171450">
              <a:buFont typeface="Arial" panose="020B0604020202020204" pitchFamily="34" charset="0"/>
              <a:buChar char="•"/>
            </a:pPr>
            <a:r>
              <a:rPr lang="en-US" sz="1600" dirty="0" smtClean="0">
                <a:solidFill>
                  <a:srgbClr val="00B050"/>
                </a:solidFill>
              </a:rPr>
              <a:t>11-17-0242-05-00ax-cr-he-phy-capabilities-part-2 (Lochan) </a:t>
            </a:r>
            <a:r>
              <a:rPr lang="en-US" sz="1600" dirty="0">
                <a:solidFill>
                  <a:srgbClr val="00B050"/>
                </a:solidFill>
              </a:rPr>
              <a:t>– (1 CID </a:t>
            </a:r>
            <a:r>
              <a:rPr lang="en-US" sz="1600" dirty="0" smtClean="0">
                <a:solidFill>
                  <a:srgbClr val="00B050"/>
                </a:solidFill>
              </a:rPr>
              <a:t>left)</a:t>
            </a:r>
            <a:endParaRPr lang="en-US" sz="1600" dirty="0">
              <a:solidFill>
                <a:srgbClr val="00B050"/>
              </a:solidFill>
            </a:endParaRPr>
          </a:p>
          <a:p>
            <a:pPr marL="171450" indent="-171450">
              <a:buFont typeface="Arial" panose="020B0604020202020204" pitchFamily="34" charset="0"/>
              <a:buChar char="•"/>
            </a:pPr>
            <a:r>
              <a:rPr lang="en-US" sz="1600" dirty="0" smtClean="0">
                <a:solidFill>
                  <a:srgbClr val="00B050"/>
                </a:solidFill>
              </a:rPr>
              <a:t>11-17-0244-02-00ax-cr-he-phy-capabilities-part-3 (Lochan)</a:t>
            </a:r>
            <a:r>
              <a:rPr lang="en-US" sz="1600" dirty="0">
                <a:solidFill>
                  <a:srgbClr val="00B050"/>
                </a:solidFill>
              </a:rPr>
              <a:t> – (1 CID </a:t>
            </a:r>
            <a:r>
              <a:rPr lang="en-US" sz="1600" dirty="0" smtClean="0">
                <a:solidFill>
                  <a:srgbClr val="00B050"/>
                </a:solidFill>
              </a:rPr>
              <a:t>left)</a:t>
            </a:r>
          </a:p>
          <a:p>
            <a:pPr marL="285750" lvl="0" indent="-285750">
              <a:buFont typeface="Arial" panose="020B0604020202020204" pitchFamily="34" charset="0"/>
              <a:buChar char="•"/>
            </a:pPr>
            <a:r>
              <a:rPr lang="en-US" sz="1600" dirty="0">
                <a:solidFill>
                  <a:srgbClr val="00B050"/>
                </a:solidFill>
              </a:rPr>
              <a:t>11-17-0246-00-00ax-cr-he-phy-introduction-part-3 (</a:t>
            </a:r>
            <a:r>
              <a:rPr lang="en-US" sz="1600" dirty="0" err="1">
                <a:solidFill>
                  <a:srgbClr val="00B050"/>
                </a:solidFill>
              </a:rPr>
              <a:t>Lochan</a:t>
            </a:r>
            <a:r>
              <a:rPr lang="en-US" sz="1600" dirty="0" smtClean="0">
                <a:solidFill>
                  <a:srgbClr val="00B050"/>
                </a:solidFill>
              </a:rPr>
              <a:t>)</a:t>
            </a:r>
            <a:endParaRPr lang="en-US" sz="1600" dirty="0">
              <a:solidFill>
                <a:srgbClr val="00B050"/>
              </a:solidFill>
            </a:endParaRPr>
          </a:p>
          <a:p>
            <a:pPr marL="285750" lvl="0" indent="-285750">
              <a:buFont typeface="Arial" panose="020B0604020202020204" pitchFamily="34" charset="0"/>
              <a:buChar char="•"/>
            </a:pPr>
            <a:r>
              <a:rPr lang="en-US" sz="1600" dirty="0">
                <a:solidFill>
                  <a:srgbClr val="00B050"/>
                </a:solidFill>
              </a:rPr>
              <a:t>11-17-0247-00-00ax-cr-he-phy-introduction-part-4 (Lochan</a:t>
            </a:r>
            <a:r>
              <a:rPr lang="en-US" sz="1600" dirty="0" smtClean="0">
                <a:solidFill>
                  <a:srgbClr val="00B050"/>
                </a:solidFill>
              </a:rPr>
              <a:t>)</a:t>
            </a:r>
            <a:endParaRPr lang="en-US" sz="1600" dirty="0">
              <a:solidFill>
                <a:srgbClr val="00B050"/>
              </a:solidFill>
            </a:endParaRPr>
          </a:p>
          <a:p>
            <a:pPr marL="285750" indent="-285750">
              <a:buFont typeface="Arial" panose="020B0604020202020204" pitchFamily="34" charset="0"/>
              <a:buChar char="•"/>
            </a:pPr>
            <a:r>
              <a:rPr lang="en-US" sz="1600" dirty="0" smtClean="0">
                <a:solidFill>
                  <a:srgbClr val="00B050"/>
                </a:solidFill>
              </a:rPr>
              <a:t>11-17-0261-00-00ax-cr-he-phy-transmit-requirements-he-trig-ppdu-part-1 (Lochan) –will revisit </a:t>
            </a:r>
            <a:endParaRPr lang="en-US" sz="1600" dirty="0">
              <a:solidFill>
                <a:srgbClr val="00B050"/>
              </a:solidFill>
            </a:endParaRPr>
          </a:p>
          <a:p>
            <a:pPr marL="171450" indent="-171450">
              <a:buFont typeface="Arial" panose="020B0604020202020204" pitchFamily="34" charset="0"/>
              <a:buChar char="•"/>
            </a:pPr>
            <a:r>
              <a:rPr lang="en-US" sz="1600" dirty="0" smtClean="0">
                <a:solidFill>
                  <a:srgbClr val="00B050"/>
                </a:solidFill>
              </a:rPr>
              <a:t>11-17-0303-00-00ax-cr-he-phy-beamforming-report-information-part-1 (Lochan)</a:t>
            </a:r>
          </a:p>
          <a:p>
            <a:pPr marL="171450" indent="-171450">
              <a:buFont typeface="Arial" panose="020B0604020202020204" pitchFamily="34" charset="0"/>
              <a:buChar char="•"/>
            </a:pPr>
            <a:r>
              <a:rPr lang="en-US" sz="1600" dirty="0">
                <a:solidFill>
                  <a:srgbClr val="00B050"/>
                </a:solidFill>
              </a:rPr>
              <a:t>11-17-0305-00-00ax-11ax-comment-resolutions-for-clause-28-3-9 (Yan</a:t>
            </a:r>
            <a:r>
              <a:rPr lang="en-US" sz="1600" dirty="0" smtClean="0">
                <a:solidFill>
                  <a:srgbClr val="00B050"/>
                </a:solidFill>
              </a:rPr>
              <a:t>) –will revisit</a:t>
            </a:r>
            <a:endParaRPr lang="en-US" sz="1600" dirty="0">
              <a:solidFill>
                <a:srgbClr val="00B050"/>
              </a:solidFill>
            </a:endParaRPr>
          </a:p>
          <a:p>
            <a:pPr marL="171450" indent="-171450">
              <a:buFont typeface="Arial" panose="020B0604020202020204" pitchFamily="34" charset="0"/>
              <a:buChar char="•"/>
            </a:pPr>
            <a:r>
              <a:rPr lang="en-US" sz="1600" dirty="0" smtClean="0">
                <a:solidFill>
                  <a:srgbClr val="FFC000"/>
                </a:solidFill>
              </a:rPr>
              <a:t>11-17-0044-01-00ax-NDP-Short-Feedback-Design (Ron)</a:t>
            </a:r>
          </a:p>
          <a:p>
            <a:pPr marL="171450" indent="-171450">
              <a:buFont typeface="Arial" panose="020B0604020202020204" pitchFamily="34" charset="0"/>
              <a:buChar char="•"/>
            </a:pPr>
            <a:r>
              <a:rPr lang="en-US" sz="1600" dirty="0" smtClean="0">
                <a:solidFill>
                  <a:srgbClr val="00B050"/>
                </a:solidFill>
              </a:rPr>
              <a:t>11-17-0316-01-00ax-crs-for-clause-28-3-8-and-28-5 (Bin)</a:t>
            </a:r>
          </a:p>
          <a:p>
            <a:pPr marL="171450" indent="-171450">
              <a:buFont typeface="Arial" panose="020B0604020202020204" pitchFamily="34" charset="0"/>
              <a:buChar char="•"/>
            </a:pPr>
            <a:r>
              <a:rPr lang="en-US" sz="1600" dirty="0" smtClean="0">
                <a:solidFill>
                  <a:srgbClr val="00B050"/>
                </a:solidFill>
              </a:rPr>
              <a:t>11-17-0329-00-00ax-lb225-comment-resolution-for-cids-for-28-3-11-5-coding (</a:t>
            </a:r>
            <a:r>
              <a:rPr lang="en-US" sz="1600" dirty="0" err="1" smtClean="0">
                <a:solidFill>
                  <a:srgbClr val="00B050"/>
                </a:solidFill>
              </a:rPr>
              <a:t>Jianhan</a:t>
            </a:r>
            <a:r>
              <a:rPr lang="en-US" sz="1600" dirty="0" smtClean="0">
                <a:solidFill>
                  <a:srgbClr val="00B050"/>
                </a:solidFill>
              </a:rPr>
              <a:t>)</a:t>
            </a:r>
          </a:p>
          <a:p>
            <a:pPr marL="171450" indent="-171450">
              <a:buFont typeface="Arial" panose="020B0604020202020204" pitchFamily="34" charset="0"/>
              <a:buChar char="•"/>
            </a:pPr>
            <a:r>
              <a:rPr lang="en-US" sz="1600" dirty="0" smtClean="0">
                <a:solidFill>
                  <a:srgbClr val="00B050"/>
                </a:solidFill>
              </a:rPr>
              <a:t>11-17-0330-00-00ax-lb225-comment-resolution-for-cids-for-3-definitions-acronyms-and-abbreviations (</a:t>
            </a:r>
            <a:r>
              <a:rPr lang="en-US" sz="1600" dirty="0" err="1" smtClean="0">
                <a:solidFill>
                  <a:srgbClr val="00B050"/>
                </a:solidFill>
              </a:rPr>
              <a:t>Jianhan</a:t>
            </a:r>
            <a:r>
              <a:rPr lang="en-US" sz="1600" dirty="0" smtClean="0">
                <a:solidFill>
                  <a:srgbClr val="00B050"/>
                </a:solidFill>
              </a:rPr>
              <a:t>)</a:t>
            </a:r>
          </a:p>
          <a:p>
            <a:pPr marL="171450" indent="-171450">
              <a:buFont typeface="Arial" panose="020B0604020202020204" pitchFamily="34" charset="0"/>
              <a:buChar char="•"/>
            </a:pPr>
            <a:r>
              <a:rPr lang="en-US" sz="1600" dirty="0" smtClean="0">
                <a:solidFill>
                  <a:srgbClr val="00B050"/>
                </a:solidFill>
              </a:rPr>
              <a:t>11-17-0331-00-00ax-lb225-comment-resolution-for-cids-for-28-3-11-9-constellation-mapping (</a:t>
            </a:r>
            <a:r>
              <a:rPr lang="en-US" sz="1600" dirty="0" err="1" smtClean="0">
                <a:solidFill>
                  <a:srgbClr val="00B050"/>
                </a:solidFill>
              </a:rPr>
              <a:t>Jianhan</a:t>
            </a:r>
            <a:r>
              <a:rPr lang="en-US" sz="1600" dirty="0" smtClean="0">
                <a:solidFill>
                  <a:srgbClr val="00B050"/>
                </a:solidFill>
              </a:rPr>
              <a:t>)</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ltLang="en-US" dirty="0"/>
              <a:t>PHY Submissions </a:t>
            </a:r>
            <a:r>
              <a:rPr lang="en-US" altLang="en-US" dirty="0" smtClean="0"/>
              <a:t>(pre-meeting, 2/2)</a:t>
            </a:r>
            <a:endParaRPr lang="en-US" dirty="0"/>
          </a:p>
        </p:txBody>
      </p:sp>
      <p:sp>
        <p:nvSpPr>
          <p:cNvPr id="3" name="Date Placeholder 2"/>
          <p:cNvSpPr>
            <a:spLocks noGrp="1"/>
          </p:cNvSpPr>
          <p:nvPr>
            <p:ph type="dt" sz="half" idx="10"/>
          </p:nvPr>
        </p:nvSpPr>
        <p:spPr/>
        <p:txBody>
          <a:bodyPr/>
          <a:lstStyle/>
          <a:p>
            <a:pPr>
              <a:defRPr/>
            </a:pPr>
            <a:r>
              <a:rPr lang="en-US" smtClean="0"/>
              <a:t>Jan 2017</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15</a:t>
            </a:fld>
            <a:endParaRPr lang="en-US" altLang="en-US"/>
          </a:p>
        </p:txBody>
      </p:sp>
      <p:sp>
        <p:nvSpPr>
          <p:cNvPr id="5" name="Footer Placeholder 4"/>
          <p:cNvSpPr>
            <a:spLocks noGrp="1"/>
          </p:cNvSpPr>
          <p:nvPr>
            <p:ph type="ftr" sz="quarter" idx="3"/>
          </p:nvPr>
        </p:nvSpPr>
        <p:spPr/>
        <p:txBody>
          <a:bodyPr/>
          <a:lstStyle/>
          <a:p>
            <a:pPr>
              <a:defRPr/>
            </a:pPr>
            <a:r>
              <a:rPr lang="en-US" smtClean="0"/>
              <a:t>Bo Sun (ZTE) , et al</a:t>
            </a:r>
            <a:endParaRPr lang="en-US" dirty="0"/>
          </a:p>
        </p:txBody>
      </p:sp>
      <p:sp>
        <p:nvSpPr>
          <p:cNvPr id="6" name="Rectangle 5"/>
          <p:cNvSpPr/>
          <p:nvPr/>
        </p:nvSpPr>
        <p:spPr>
          <a:xfrm>
            <a:off x="390525" y="1665506"/>
            <a:ext cx="8153400" cy="4278094"/>
          </a:xfrm>
          <a:prstGeom prst="rect">
            <a:avLst/>
          </a:prstGeom>
        </p:spPr>
        <p:txBody>
          <a:bodyPr wrap="square">
            <a:spAutoFit/>
          </a:bodyPr>
          <a:lstStyle/>
          <a:p>
            <a:pPr marL="171450" indent="-171450">
              <a:buFont typeface="Arial" panose="020B0604020202020204" pitchFamily="34" charset="0"/>
              <a:buChar char="•"/>
            </a:pPr>
            <a:r>
              <a:rPr lang="en-US" sz="1600" dirty="0">
                <a:solidFill>
                  <a:srgbClr val="00B050"/>
                </a:solidFill>
              </a:rPr>
              <a:t>11-17-0332-00-00ax-lb225-comment-resolution-for-cids-for-28-3-10-he-preamble (</a:t>
            </a:r>
            <a:r>
              <a:rPr lang="en-US" sz="1600" dirty="0" err="1">
                <a:solidFill>
                  <a:srgbClr val="00B050"/>
                </a:solidFill>
              </a:rPr>
              <a:t>Jianhan</a:t>
            </a:r>
            <a:r>
              <a:rPr lang="en-US" sz="1600" dirty="0">
                <a:solidFill>
                  <a:srgbClr val="00B050"/>
                </a:solidFill>
              </a:rPr>
              <a:t>)</a:t>
            </a:r>
          </a:p>
          <a:p>
            <a:pPr marL="171450" indent="-171450">
              <a:buFont typeface="Arial" panose="020B0604020202020204" pitchFamily="34" charset="0"/>
              <a:buChar char="•"/>
            </a:pPr>
            <a:r>
              <a:rPr lang="en-US" sz="1600" dirty="0">
                <a:solidFill>
                  <a:srgbClr val="00B050"/>
                </a:solidFill>
              </a:rPr>
              <a:t>11-17-0333-00-00ax-lb225-comment-resolution-for-cids-for-28-3-13-non-ht-duplicate-transmission(</a:t>
            </a:r>
            <a:r>
              <a:rPr lang="en-US" sz="1600" dirty="0" err="1">
                <a:solidFill>
                  <a:srgbClr val="00B050"/>
                </a:solidFill>
              </a:rPr>
              <a:t>Jianhan</a:t>
            </a:r>
            <a:r>
              <a:rPr lang="en-US" sz="1600" dirty="0" smtClean="0">
                <a:solidFill>
                  <a:srgbClr val="00B050"/>
                </a:solidFill>
              </a:rPr>
              <a:t>)</a:t>
            </a:r>
          </a:p>
          <a:p>
            <a:pPr marL="171450" indent="-171450">
              <a:buFont typeface="Arial" panose="020B0604020202020204" pitchFamily="34" charset="0"/>
              <a:buChar char="•"/>
            </a:pPr>
            <a:r>
              <a:rPr lang="en-US" sz="1600" dirty="0" smtClean="0">
                <a:solidFill>
                  <a:srgbClr val="00B050"/>
                </a:solidFill>
              </a:rPr>
              <a:t>11-17-0299-00- CR-on-HE-SIG-B-28.3.10.8.1 (</a:t>
            </a:r>
            <a:r>
              <a:rPr lang="en-US" sz="1600" dirty="0" err="1">
                <a:solidFill>
                  <a:srgbClr val="00B050"/>
                </a:solidFill>
              </a:rPr>
              <a:t>Dongguk</a:t>
            </a:r>
            <a:r>
              <a:rPr lang="en-US" sz="1600" dirty="0">
                <a:solidFill>
                  <a:srgbClr val="00B050"/>
                </a:solidFill>
              </a:rPr>
              <a:t> Lim</a:t>
            </a:r>
            <a:r>
              <a:rPr lang="en-US" sz="1600" dirty="0" smtClean="0">
                <a:solidFill>
                  <a:srgbClr val="00B050"/>
                </a:solidFill>
              </a:rPr>
              <a:t>)</a:t>
            </a:r>
          </a:p>
          <a:p>
            <a:pPr marL="171450" indent="-171450">
              <a:buFont typeface="Arial" panose="020B0604020202020204" pitchFamily="34" charset="0"/>
              <a:buChar char="•"/>
            </a:pPr>
            <a:r>
              <a:rPr lang="en-US" sz="1600" dirty="0" smtClean="0">
                <a:solidFill>
                  <a:srgbClr val="00B050"/>
                </a:solidFill>
              </a:rPr>
              <a:t>11-17-0300-00- CR-on-Clause-28.3.10.1 </a:t>
            </a:r>
            <a:r>
              <a:rPr lang="en-US" sz="1600" dirty="0">
                <a:solidFill>
                  <a:srgbClr val="00B050"/>
                </a:solidFill>
              </a:rPr>
              <a:t>(</a:t>
            </a:r>
            <a:r>
              <a:rPr lang="en-US" sz="1600" dirty="0" err="1">
                <a:solidFill>
                  <a:srgbClr val="00B050"/>
                </a:solidFill>
              </a:rPr>
              <a:t>Dongguk</a:t>
            </a:r>
            <a:r>
              <a:rPr lang="en-US" sz="1600" dirty="0">
                <a:solidFill>
                  <a:srgbClr val="00B050"/>
                </a:solidFill>
              </a:rPr>
              <a:t> Lim</a:t>
            </a:r>
            <a:r>
              <a:rPr lang="en-US" sz="1600" dirty="0" smtClean="0">
                <a:solidFill>
                  <a:srgbClr val="00B050"/>
                </a:solidFill>
              </a:rPr>
              <a:t>)</a:t>
            </a:r>
          </a:p>
          <a:p>
            <a:pPr marL="171450" indent="-171450">
              <a:buFont typeface="Arial" panose="020B0604020202020204" pitchFamily="34" charset="0"/>
              <a:buChar char="•"/>
            </a:pPr>
            <a:r>
              <a:rPr lang="en-US" sz="1600" dirty="0" smtClean="0">
                <a:solidFill>
                  <a:srgbClr val="00B050"/>
                </a:solidFill>
              </a:rPr>
              <a:t>11-17-0301-00- CR-on-subsection-of-clause-28.3.6 (</a:t>
            </a:r>
            <a:r>
              <a:rPr lang="en-US" sz="1600" dirty="0" err="1" smtClean="0">
                <a:solidFill>
                  <a:srgbClr val="00B050"/>
                </a:solidFill>
              </a:rPr>
              <a:t>Dongguk</a:t>
            </a:r>
            <a:r>
              <a:rPr lang="en-US" sz="1600" dirty="0" smtClean="0">
                <a:solidFill>
                  <a:srgbClr val="00B050"/>
                </a:solidFill>
              </a:rPr>
              <a:t> </a:t>
            </a:r>
            <a:r>
              <a:rPr lang="en-US" sz="1600" dirty="0">
                <a:solidFill>
                  <a:srgbClr val="00B050"/>
                </a:solidFill>
              </a:rPr>
              <a:t>Lim</a:t>
            </a:r>
            <a:r>
              <a:rPr lang="en-US" sz="1600" dirty="0" smtClean="0">
                <a:solidFill>
                  <a:srgbClr val="00B050"/>
                </a:solidFill>
              </a:rPr>
              <a:t>)</a:t>
            </a:r>
          </a:p>
          <a:p>
            <a:pPr marL="171450" indent="-171450">
              <a:buFont typeface="Arial" panose="020B0604020202020204" pitchFamily="34" charset="0"/>
              <a:buChar char="•"/>
            </a:pPr>
            <a:r>
              <a:rPr lang="en-US" sz="1600" dirty="0" smtClean="0">
                <a:solidFill>
                  <a:srgbClr val="00B050"/>
                </a:solidFill>
              </a:rPr>
              <a:t>11-17-0317-01-CRs-on-Rx-Specification </a:t>
            </a:r>
            <a:r>
              <a:rPr lang="en-US" sz="1600" dirty="0">
                <a:solidFill>
                  <a:srgbClr val="00B050"/>
                </a:solidFill>
              </a:rPr>
              <a:t>(Bin)</a:t>
            </a:r>
          </a:p>
          <a:p>
            <a:pPr marL="171450" indent="-171450">
              <a:buFont typeface="Arial" panose="020B0604020202020204" pitchFamily="34" charset="0"/>
              <a:buChar char="•"/>
            </a:pPr>
            <a:r>
              <a:rPr lang="en-US" sz="1600" dirty="0" smtClean="0">
                <a:solidFill>
                  <a:srgbClr val="00B050"/>
                </a:solidFill>
              </a:rPr>
              <a:t>11-17-0320-00-CR-for-28.3.7 (</a:t>
            </a:r>
            <a:r>
              <a:rPr lang="en-US" sz="1600" dirty="0" err="1" smtClean="0">
                <a:solidFill>
                  <a:srgbClr val="00B050"/>
                </a:solidFill>
              </a:rPr>
              <a:t>Eunsung</a:t>
            </a:r>
            <a:r>
              <a:rPr lang="en-US" sz="1600" dirty="0" smtClean="0">
                <a:solidFill>
                  <a:srgbClr val="00B050"/>
                </a:solidFill>
              </a:rPr>
              <a:t> Park)</a:t>
            </a:r>
          </a:p>
          <a:p>
            <a:pPr marL="171450" indent="-171450">
              <a:buFont typeface="Arial" panose="020B0604020202020204" pitchFamily="34" charset="0"/>
              <a:buChar char="•"/>
            </a:pPr>
            <a:r>
              <a:rPr lang="en-US" sz="1600" dirty="0" smtClean="0">
                <a:solidFill>
                  <a:srgbClr val="00B050"/>
                </a:solidFill>
              </a:rPr>
              <a:t>11-17-0321-00-CR-for-28.3.10.9 </a:t>
            </a:r>
            <a:r>
              <a:rPr lang="en-US" sz="1600" dirty="0">
                <a:solidFill>
                  <a:srgbClr val="00B050"/>
                </a:solidFill>
              </a:rPr>
              <a:t>(</a:t>
            </a:r>
            <a:r>
              <a:rPr lang="en-US" sz="1600" dirty="0" err="1">
                <a:solidFill>
                  <a:srgbClr val="00B050"/>
                </a:solidFill>
              </a:rPr>
              <a:t>Eunsung</a:t>
            </a:r>
            <a:r>
              <a:rPr lang="en-US" sz="1600" dirty="0">
                <a:solidFill>
                  <a:srgbClr val="00B050"/>
                </a:solidFill>
              </a:rPr>
              <a:t> Park)</a:t>
            </a:r>
          </a:p>
          <a:p>
            <a:pPr marL="171450" indent="-171450">
              <a:buFont typeface="Arial" panose="020B0604020202020204" pitchFamily="34" charset="0"/>
              <a:buChar char="•"/>
            </a:pPr>
            <a:r>
              <a:rPr lang="en-US" sz="1600" dirty="0" smtClean="0">
                <a:solidFill>
                  <a:srgbClr val="00B050"/>
                </a:solidFill>
              </a:rPr>
              <a:t>11-17-0231-00-00ax-cr-clause-28-3-5 (</a:t>
            </a:r>
            <a:r>
              <a:rPr lang="en-US" sz="1600" dirty="0" err="1">
                <a:solidFill>
                  <a:srgbClr val="00B050"/>
                </a:solidFill>
              </a:rPr>
              <a:t>Xiaogang</a:t>
            </a:r>
            <a:r>
              <a:rPr lang="en-US" sz="1600" dirty="0" smtClean="0">
                <a:solidFill>
                  <a:srgbClr val="00B050"/>
                </a:solidFill>
              </a:rPr>
              <a:t>) (4 CID left)</a:t>
            </a:r>
          </a:p>
          <a:p>
            <a:pPr marL="171450" indent="-171450">
              <a:buFont typeface="Arial" panose="020B0604020202020204" pitchFamily="34" charset="0"/>
              <a:buChar char="•"/>
            </a:pPr>
            <a:r>
              <a:rPr lang="en-US" sz="1600" dirty="0" smtClean="0">
                <a:solidFill>
                  <a:srgbClr val="00B050"/>
                </a:solidFill>
              </a:rPr>
              <a:t>11-17-0232-00-00ax-cr-clause-28-3-6 (</a:t>
            </a:r>
            <a:r>
              <a:rPr lang="en-US" sz="1600" dirty="0">
                <a:solidFill>
                  <a:srgbClr val="00B050"/>
                </a:solidFill>
              </a:rPr>
              <a:t>Xiaogang)</a:t>
            </a:r>
            <a:endParaRPr lang="en-US" sz="1600" dirty="0" smtClean="0">
              <a:solidFill>
                <a:srgbClr val="00B050"/>
              </a:solidFill>
            </a:endParaRPr>
          </a:p>
          <a:p>
            <a:pPr marL="171450" indent="-171450">
              <a:buFont typeface="Arial" panose="020B0604020202020204" pitchFamily="34" charset="0"/>
              <a:buChar char="•"/>
            </a:pPr>
            <a:r>
              <a:rPr lang="en-US" sz="1600" dirty="0" smtClean="0">
                <a:solidFill>
                  <a:srgbClr val="00B050"/>
                </a:solidFill>
              </a:rPr>
              <a:t>11-17-0233-00-00ax-cr-4905 (</a:t>
            </a:r>
            <a:r>
              <a:rPr lang="en-US" sz="1600" dirty="0" err="1">
                <a:solidFill>
                  <a:srgbClr val="00B050"/>
                </a:solidFill>
              </a:rPr>
              <a:t>Xiaogang</a:t>
            </a:r>
            <a:r>
              <a:rPr lang="en-US" sz="1600" dirty="0" smtClean="0">
                <a:solidFill>
                  <a:srgbClr val="00B050"/>
                </a:solidFill>
              </a:rPr>
              <a:t>)</a:t>
            </a:r>
          </a:p>
          <a:p>
            <a:pPr marL="171450" indent="-171450">
              <a:buFont typeface="Arial" panose="020B0604020202020204" pitchFamily="34" charset="0"/>
              <a:buChar char="•"/>
            </a:pPr>
            <a:r>
              <a:rPr lang="en-US" altLang="zh-CN" sz="1600" dirty="0" smtClean="0">
                <a:solidFill>
                  <a:srgbClr val="FFC000"/>
                </a:solidFill>
              </a:rPr>
              <a:t>11-17-0328-00-Link-Adaptation-Feedback-for-Combating-Interferences (</a:t>
            </a:r>
            <a:r>
              <a:rPr lang="en-US" altLang="zh-CN" sz="1600" dirty="0" err="1" smtClean="0">
                <a:solidFill>
                  <a:srgbClr val="FFC000"/>
                </a:solidFill>
              </a:rPr>
              <a:t>Feng</a:t>
            </a:r>
            <a:r>
              <a:rPr lang="en-US" altLang="zh-CN" sz="1600" dirty="0" smtClean="0">
                <a:solidFill>
                  <a:srgbClr val="FFC000"/>
                </a:solidFill>
              </a:rPr>
              <a:t> Jiang) (Go to TG discussion together with MAC)</a:t>
            </a:r>
            <a:endParaRPr lang="en-US" sz="1600" dirty="0" smtClean="0"/>
          </a:p>
          <a:p>
            <a:pPr marL="171450" indent="-171450">
              <a:buFont typeface="Arial" panose="020B0604020202020204" pitchFamily="34" charset="0"/>
              <a:buChar char="•"/>
            </a:pPr>
            <a:r>
              <a:rPr lang="en-US" sz="1600" dirty="0"/>
              <a:t>11-17-0290-00-CRs on TX specification (</a:t>
            </a:r>
            <a:r>
              <a:rPr lang="en-US" sz="1600" dirty="0" err="1" smtClean="0"/>
              <a:t>Yujin</a:t>
            </a:r>
            <a:r>
              <a:rPr lang="en-US" sz="1600" dirty="0" smtClean="0"/>
              <a:t>)</a:t>
            </a:r>
          </a:p>
          <a:p>
            <a:pPr marL="171450" indent="-171450">
              <a:buFont typeface="Arial" panose="020B0604020202020204" pitchFamily="34" charset="0"/>
              <a:buChar char="•"/>
            </a:pPr>
            <a:r>
              <a:rPr lang="en-US" sz="1600" dirty="0" smtClean="0">
                <a:solidFill>
                  <a:srgbClr val="00B050"/>
                </a:solidFill>
              </a:rPr>
              <a:t>11-17-0283-00-CID 8114 (Bin)</a:t>
            </a:r>
          </a:p>
          <a:p>
            <a:pPr marL="171450" indent="-171450">
              <a:buFont typeface="Arial" panose="020B0604020202020204" pitchFamily="34" charset="0"/>
              <a:buChar char="•"/>
            </a:pPr>
            <a:r>
              <a:rPr lang="en-US" sz="1600" dirty="0" smtClean="0">
                <a:solidFill>
                  <a:srgbClr val="00B050"/>
                </a:solidFill>
              </a:rPr>
              <a:t>11-17-0388-00-00ax-editorial-update-for-28-5 (</a:t>
            </a:r>
            <a:r>
              <a:rPr lang="en-US" sz="1600" dirty="0" err="1" smtClean="0">
                <a:solidFill>
                  <a:srgbClr val="00B050"/>
                </a:solidFill>
              </a:rPr>
              <a:t>Youhan</a:t>
            </a:r>
            <a:r>
              <a:rPr lang="en-US" sz="1600" dirty="0" smtClean="0">
                <a:solidFill>
                  <a:srgbClr val="00B050"/>
                </a:solidFill>
              </a:rPr>
              <a:t>)</a:t>
            </a:r>
          </a:p>
        </p:txBody>
      </p:sp>
    </p:spTree>
    <p:extLst>
      <p:ext uri="{BB962C8B-B14F-4D97-AF65-F5344CB8AC3E}">
        <p14:creationId xmlns:p14="http://schemas.microsoft.com/office/powerpoint/2010/main" xmlns="" val="35380447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ltLang="en-US" dirty="0"/>
              <a:t>PHY </a:t>
            </a:r>
            <a:r>
              <a:rPr lang="en-US" altLang="en-US" dirty="0" smtClean="0"/>
              <a:t>Submissions</a:t>
            </a:r>
            <a:endParaRPr lang="en-US" dirty="0"/>
          </a:p>
        </p:txBody>
      </p:sp>
      <p:sp>
        <p:nvSpPr>
          <p:cNvPr id="3" name="Date Placeholder 2"/>
          <p:cNvSpPr>
            <a:spLocks noGrp="1"/>
          </p:cNvSpPr>
          <p:nvPr>
            <p:ph type="dt" sz="half" idx="10"/>
          </p:nvPr>
        </p:nvSpPr>
        <p:spPr/>
        <p:txBody>
          <a:bodyPr/>
          <a:lstStyle/>
          <a:p>
            <a:pPr>
              <a:defRPr/>
            </a:pPr>
            <a:r>
              <a:rPr lang="en-US" smtClean="0"/>
              <a:t>Jan 2017</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16</a:t>
            </a:fld>
            <a:endParaRPr lang="en-US" altLang="en-US"/>
          </a:p>
        </p:txBody>
      </p:sp>
      <p:sp>
        <p:nvSpPr>
          <p:cNvPr id="5" name="Footer Placeholder 4"/>
          <p:cNvSpPr>
            <a:spLocks noGrp="1"/>
          </p:cNvSpPr>
          <p:nvPr>
            <p:ph type="ftr" sz="quarter" idx="3"/>
          </p:nvPr>
        </p:nvSpPr>
        <p:spPr/>
        <p:txBody>
          <a:bodyPr/>
          <a:lstStyle/>
          <a:p>
            <a:pPr>
              <a:defRPr/>
            </a:pPr>
            <a:r>
              <a:rPr lang="en-US" smtClean="0"/>
              <a:t>Bo Sun (ZTE) , et al</a:t>
            </a:r>
            <a:endParaRPr lang="en-US" dirty="0"/>
          </a:p>
        </p:txBody>
      </p:sp>
      <p:graphicFrame>
        <p:nvGraphicFramePr>
          <p:cNvPr id="7" name="Table 7"/>
          <p:cNvGraphicFramePr>
            <a:graphicFrameLocks noGrp="1"/>
          </p:cNvGraphicFramePr>
          <p:nvPr/>
        </p:nvGraphicFramePr>
        <p:xfrm>
          <a:off x="609600" y="2743200"/>
          <a:ext cx="7937501" cy="3789045"/>
        </p:xfrm>
        <a:graphic>
          <a:graphicData uri="http://schemas.openxmlformats.org/drawingml/2006/table">
            <a:tbl>
              <a:tblPr>
                <a:tableStyleId>{5C22544A-7EE6-4342-B048-85BDC9FD1C3A}</a:tableStyleId>
              </a:tblPr>
              <a:tblGrid>
                <a:gridCol w="914400"/>
                <a:gridCol w="4724400"/>
                <a:gridCol w="1340210"/>
                <a:gridCol w="958491"/>
              </a:tblGrid>
              <a:tr h="182245">
                <a:tc>
                  <a:txBody>
                    <a:bodyPr/>
                    <a:lstStyle/>
                    <a:p>
                      <a:pPr algn="ctr" fontAlgn="b"/>
                      <a:r>
                        <a:rPr lang="en-US" sz="1400" b="1" u="none" strike="noStrike" dirty="0">
                          <a:effectLst/>
                        </a:rPr>
                        <a:t>DCN</a:t>
                      </a:r>
                      <a:endParaRPr lang="en-US" sz="14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400" b="1" u="none" strike="noStrike" dirty="0">
                          <a:effectLst/>
                        </a:rPr>
                        <a:t>Title</a:t>
                      </a:r>
                      <a:endParaRPr lang="en-US" sz="14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400" b="1" u="none" strike="noStrike" dirty="0">
                          <a:effectLst/>
                        </a:rPr>
                        <a:t>Author</a:t>
                      </a:r>
                      <a:endParaRPr lang="en-US" sz="14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400" b="1" u="none" strike="noStrike" dirty="0" smtClean="0">
                          <a:effectLst/>
                        </a:rPr>
                        <a:t>Sub-group</a:t>
                      </a:r>
                      <a:endParaRPr lang="en-US" sz="1400" b="1" i="0" u="none" strike="noStrike" dirty="0">
                        <a:solidFill>
                          <a:srgbClr val="FFFFFF"/>
                        </a:solidFill>
                        <a:effectLst/>
                        <a:latin typeface="Calibri" panose="020F0502020204030204" pitchFamily="34" charset="0"/>
                      </a:endParaRPr>
                    </a:p>
                  </a:txBody>
                  <a:tcPr marL="9525" marR="9525" marT="9525" marB="0" anchor="b"/>
                </a:tc>
              </a:tr>
              <a:tr h="182245">
                <a:tc>
                  <a:txBody>
                    <a:bodyPr/>
                    <a:lstStyle/>
                    <a:p>
                      <a:pPr algn="l" fontAlgn="t"/>
                      <a:r>
                        <a:rPr lang="en-US" sz="1400" u="none" strike="noStrike" dirty="0">
                          <a:solidFill>
                            <a:srgbClr val="00B050"/>
                          </a:solidFill>
                          <a:effectLst/>
                        </a:rPr>
                        <a:t>11-17/0436</a:t>
                      </a:r>
                      <a:endParaRPr lang="en-US" sz="14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400" u="none" strike="noStrike" dirty="0">
                          <a:solidFill>
                            <a:srgbClr val="00B050"/>
                          </a:solidFill>
                          <a:effectLst/>
                        </a:rPr>
                        <a:t>LB225 Comment Resolution of CID 7517</a:t>
                      </a:r>
                      <a:endParaRPr lang="en-US" sz="14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400" u="none" strike="noStrike" dirty="0" err="1">
                          <a:solidFill>
                            <a:srgbClr val="00B050"/>
                          </a:solidFill>
                          <a:effectLst/>
                        </a:rPr>
                        <a:t>Jianhan</a:t>
                      </a:r>
                      <a:r>
                        <a:rPr lang="en-US" sz="1400" u="none" strike="noStrike" dirty="0">
                          <a:solidFill>
                            <a:srgbClr val="00B050"/>
                          </a:solidFill>
                          <a:effectLst/>
                        </a:rPr>
                        <a:t> Liu</a:t>
                      </a:r>
                      <a:endParaRPr lang="en-US" sz="14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b"/>
                      <a:r>
                        <a:rPr lang="en-US" sz="1400" u="none" strike="noStrike" dirty="0">
                          <a:solidFill>
                            <a:srgbClr val="00B050"/>
                          </a:solidFill>
                          <a:effectLst/>
                        </a:rPr>
                        <a:t>PHY</a:t>
                      </a:r>
                      <a:endParaRPr lang="en-US" sz="1400" b="0" i="0" u="none" strike="noStrike" dirty="0">
                        <a:solidFill>
                          <a:srgbClr val="00B050"/>
                        </a:solidFill>
                        <a:effectLst/>
                        <a:latin typeface="Calibri" panose="020F0502020204030204" pitchFamily="34" charset="0"/>
                      </a:endParaRPr>
                    </a:p>
                  </a:txBody>
                  <a:tcPr marL="9525" marR="9525" marT="9525" marB="0" anchor="b"/>
                </a:tc>
              </a:tr>
              <a:tr h="182245">
                <a:tc>
                  <a:txBody>
                    <a:bodyPr/>
                    <a:lstStyle/>
                    <a:p>
                      <a:pPr algn="l" fontAlgn="b"/>
                      <a:r>
                        <a:rPr lang="en-US" sz="1400" u="none" strike="noStrike" dirty="0">
                          <a:solidFill>
                            <a:srgbClr val="00B050"/>
                          </a:solidFill>
                          <a:effectLst/>
                        </a:rPr>
                        <a:t>11-17/0044</a:t>
                      </a:r>
                      <a:endParaRPr lang="en-US" sz="1400" b="0" i="0" u="none" strike="noStrike" dirty="0">
                        <a:solidFill>
                          <a:srgbClr val="00B050"/>
                        </a:solidFill>
                        <a:effectLst/>
                        <a:latin typeface="Calibri" panose="020F0502020204030204" pitchFamily="34" charset="0"/>
                      </a:endParaRPr>
                    </a:p>
                  </a:txBody>
                  <a:tcPr marL="9525" marR="9525" marT="9525" marB="0" anchor="b"/>
                </a:tc>
                <a:tc>
                  <a:txBody>
                    <a:bodyPr/>
                    <a:lstStyle/>
                    <a:p>
                      <a:pPr algn="l" fontAlgn="b"/>
                      <a:r>
                        <a:rPr lang="en-US" sz="1400" u="none" strike="noStrike" dirty="0">
                          <a:solidFill>
                            <a:srgbClr val="00B050"/>
                          </a:solidFill>
                          <a:effectLst/>
                        </a:rPr>
                        <a:t>NDP Short Feedback Design</a:t>
                      </a:r>
                      <a:endParaRPr lang="en-US" sz="1400" b="0" i="0" u="none" strike="noStrike" dirty="0">
                        <a:solidFill>
                          <a:srgbClr val="00B050"/>
                        </a:solidFill>
                        <a:effectLst/>
                        <a:latin typeface="Calibri" panose="020F0502020204030204" pitchFamily="34" charset="0"/>
                      </a:endParaRPr>
                    </a:p>
                  </a:txBody>
                  <a:tcPr marL="9525" marR="9525" marT="9525" marB="0" anchor="b"/>
                </a:tc>
                <a:tc>
                  <a:txBody>
                    <a:bodyPr/>
                    <a:lstStyle/>
                    <a:p>
                      <a:pPr algn="l" fontAlgn="b"/>
                      <a:r>
                        <a:rPr lang="en-US" sz="1400" u="none" strike="noStrike" dirty="0">
                          <a:solidFill>
                            <a:srgbClr val="00B050"/>
                          </a:solidFill>
                          <a:effectLst/>
                        </a:rPr>
                        <a:t>Ron </a:t>
                      </a:r>
                      <a:r>
                        <a:rPr lang="en-US" sz="1400" u="none" strike="noStrike" dirty="0" err="1">
                          <a:solidFill>
                            <a:srgbClr val="00B050"/>
                          </a:solidFill>
                          <a:effectLst/>
                        </a:rPr>
                        <a:t>Porat</a:t>
                      </a:r>
                      <a:endParaRPr lang="en-US" sz="1400" b="0" i="0" u="none" strike="noStrike" dirty="0">
                        <a:solidFill>
                          <a:srgbClr val="00B050"/>
                        </a:solidFill>
                        <a:effectLst/>
                        <a:latin typeface="Calibri" panose="020F0502020204030204" pitchFamily="34" charset="0"/>
                      </a:endParaRPr>
                    </a:p>
                  </a:txBody>
                  <a:tcPr marL="9525" marR="9525" marT="9525" marB="0" anchor="b"/>
                </a:tc>
                <a:tc>
                  <a:txBody>
                    <a:bodyPr/>
                    <a:lstStyle/>
                    <a:p>
                      <a:pPr algn="l" fontAlgn="b"/>
                      <a:r>
                        <a:rPr lang="en-US" sz="1400" u="none" strike="noStrike" dirty="0">
                          <a:solidFill>
                            <a:srgbClr val="00B050"/>
                          </a:solidFill>
                          <a:effectLst/>
                        </a:rPr>
                        <a:t>PHY</a:t>
                      </a:r>
                      <a:endParaRPr lang="en-US" sz="1400" b="0" i="0" u="none" strike="noStrike" dirty="0">
                        <a:solidFill>
                          <a:srgbClr val="00B050"/>
                        </a:solidFill>
                        <a:effectLst/>
                        <a:latin typeface="Calibri" panose="020F0502020204030204" pitchFamily="34" charset="0"/>
                      </a:endParaRPr>
                    </a:p>
                  </a:txBody>
                  <a:tcPr marL="9525" marR="9525" marT="9525" marB="0" anchor="b"/>
                </a:tc>
              </a:tr>
              <a:tr h="182245">
                <a:tc>
                  <a:txBody>
                    <a:bodyPr/>
                    <a:lstStyle/>
                    <a:p>
                      <a:pPr algn="l" fontAlgn="t"/>
                      <a:r>
                        <a:rPr lang="en-US" sz="1400" u="none" strike="noStrike" dirty="0">
                          <a:solidFill>
                            <a:srgbClr val="00B050"/>
                          </a:solidFill>
                          <a:effectLst/>
                        </a:rPr>
                        <a:t>11-17/0078</a:t>
                      </a:r>
                      <a:endParaRPr lang="en-US" sz="14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400" u="none" strike="noStrike" dirty="0">
                          <a:solidFill>
                            <a:srgbClr val="00B050"/>
                          </a:solidFill>
                          <a:effectLst/>
                        </a:rPr>
                        <a:t>RBW of 11ax</a:t>
                      </a:r>
                      <a:endParaRPr lang="en-US" sz="14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400" u="none" strike="noStrike" dirty="0" err="1">
                          <a:solidFill>
                            <a:srgbClr val="00B050"/>
                          </a:solidFill>
                          <a:effectLst/>
                        </a:rPr>
                        <a:t>Xiaogang</a:t>
                      </a:r>
                      <a:r>
                        <a:rPr lang="en-US" sz="1400" u="none" strike="noStrike" dirty="0">
                          <a:solidFill>
                            <a:srgbClr val="00B050"/>
                          </a:solidFill>
                          <a:effectLst/>
                        </a:rPr>
                        <a:t> Chen </a:t>
                      </a:r>
                      <a:endParaRPr lang="en-US" sz="14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b"/>
                      <a:r>
                        <a:rPr lang="en-US" sz="1400" u="none" strike="noStrike" dirty="0">
                          <a:solidFill>
                            <a:srgbClr val="00B050"/>
                          </a:solidFill>
                          <a:effectLst/>
                        </a:rPr>
                        <a:t>PHY</a:t>
                      </a:r>
                      <a:endParaRPr lang="en-US" sz="1400" b="0" i="0" u="none" strike="noStrike" dirty="0">
                        <a:solidFill>
                          <a:srgbClr val="00B050"/>
                        </a:solidFill>
                        <a:effectLst/>
                        <a:latin typeface="Calibri" panose="020F0502020204030204" pitchFamily="34" charset="0"/>
                      </a:endParaRPr>
                    </a:p>
                  </a:txBody>
                  <a:tcPr marL="9525" marR="9525" marT="9525" marB="0" anchor="b"/>
                </a:tc>
              </a:tr>
              <a:tr h="182245">
                <a:tc>
                  <a:txBody>
                    <a:bodyPr/>
                    <a:lstStyle/>
                    <a:p>
                      <a:pPr algn="l" fontAlgn="t"/>
                      <a:r>
                        <a:rPr lang="en-US" sz="1400" b="0" u="none" strike="noStrike" dirty="0">
                          <a:solidFill>
                            <a:srgbClr val="00B050"/>
                          </a:solidFill>
                          <a:effectLst/>
                        </a:rPr>
                        <a:t>11-17/0231</a:t>
                      </a:r>
                      <a:endParaRPr lang="en-US" sz="14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400" b="0" u="none" strike="noStrike" dirty="0" err="1">
                          <a:solidFill>
                            <a:srgbClr val="00B050"/>
                          </a:solidFill>
                          <a:effectLst/>
                        </a:rPr>
                        <a:t>CR_clause</a:t>
                      </a:r>
                      <a:r>
                        <a:rPr lang="en-US" sz="1400" b="0" u="none" strike="noStrike" dirty="0">
                          <a:solidFill>
                            <a:srgbClr val="00B050"/>
                          </a:solidFill>
                          <a:effectLst/>
                        </a:rPr>
                        <a:t> 28.3.5</a:t>
                      </a:r>
                      <a:endParaRPr lang="en-US" sz="14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400" b="0" u="none" strike="noStrike" dirty="0" err="1">
                          <a:solidFill>
                            <a:srgbClr val="00B050"/>
                          </a:solidFill>
                          <a:effectLst/>
                        </a:rPr>
                        <a:t>Xiaogang</a:t>
                      </a:r>
                      <a:r>
                        <a:rPr lang="en-US" sz="1400" b="0" u="none" strike="noStrike" dirty="0">
                          <a:solidFill>
                            <a:srgbClr val="00B050"/>
                          </a:solidFill>
                          <a:effectLst/>
                        </a:rPr>
                        <a:t> Chen </a:t>
                      </a:r>
                      <a:endParaRPr lang="en-US" sz="14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b"/>
                      <a:r>
                        <a:rPr lang="en-US" sz="1400" b="0" u="none" strike="noStrike" dirty="0">
                          <a:solidFill>
                            <a:srgbClr val="00B050"/>
                          </a:solidFill>
                          <a:effectLst/>
                        </a:rPr>
                        <a:t>PHY</a:t>
                      </a:r>
                      <a:endParaRPr lang="en-US" sz="1400" b="0" i="0" u="none" strike="noStrike" dirty="0">
                        <a:solidFill>
                          <a:srgbClr val="00B050"/>
                        </a:solidFill>
                        <a:effectLst/>
                        <a:latin typeface="Calibri" panose="020F0502020204030204" pitchFamily="34" charset="0"/>
                      </a:endParaRPr>
                    </a:p>
                  </a:txBody>
                  <a:tcPr marL="9525" marR="9525" marT="9525" marB="0" anchor="b"/>
                </a:tc>
              </a:tr>
              <a:tr h="182245">
                <a:tc>
                  <a:txBody>
                    <a:bodyPr/>
                    <a:lstStyle/>
                    <a:p>
                      <a:pPr algn="l" fontAlgn="t"/>
                      <a:r>
                        <a:rPr lang="en-US" sz="1400" b="0" i="0" u="none" strike="noStrike" dirty="0" smtClean="0">
                          <a:solidFill>
                            <a:srgbClr val="00B050"/>
                          </a:solidFill>
                          <a:effectLst/>
                          <a:latin typeface="Calibri" panose="020F0502020204030204" pitchFamily="34" charset="0"/>
                        </a:rPr>
                        <a:t>11-17/0471</a:t>
                      </a:r>
                      <a:endParaRPr lang="en-US" sz="14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400" b="0" i="0" u="none" strike="noStrike" dirty="0" smtClean="0">
                          <a:solidFill>
                            <a:srgbClr val="00B050"/>
                          </a:solidFill>
                          <a:effectLst/>
                          <a:latin typeface="Calibri" panose="020F0502020204030204" pitchFamily="34" charset="0"/>
                        </a:rPr>
                        <a:t>CR for RBW</a:t>
                      </a:r>
                      <a:endParaRPr lang="en-US" sz="14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400" b="0" i="0" u="none" strike="noStrike" dirty="0" err="1" smtClean="0">
                          <a:solidFill>
                            <a:srgbClr val="00B050"/>
                          </a:solidFill>
                          <a:effectLst/>
                          <a:latin typeface="Calibri" panose="020F0502020204030204" pitchFamily="34" charset="0"/>
                        </a:rPr>
                        <a:t>Xiaogang</a:t>
                      </a:r>
                      <a:r>
                        <a:rPr lang="en-US" sz="1400" b="0" i="0" u="none" strike="noStrike" dirty="0" smtClean="0">
                          <a:solidFill>
                            <a:srgbClr val="00B050"/>
                          </a:solidFill>
                          <a:effectLst/>
                          <a:latin typeface="Calibri" panose="020F0502020204030204" pitchFamily="34" charset="0"/>
                        </a:rPr>
                        <a:t> Chen</a:t>
                      </a:r>
                      <a:endParaRPr lang="en-US" sz="14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b"/>
                      <a:r>
                        <a:rPr lang="en-US" sz="1400" b="0" i="0" u="none" strike="noStrike" dirty="0" smtClean="0">
                          <a:solidFill>
                            <a:srgbClr val="00B050"/>
                          </a:solidFill>
                          <a:effectLst/>
                          <a:latin typeface="Calibri" panose="020F0502020204030204" pitchFamily="34" charset="0"/>
                        </a:rPr>
                        <a:t>PHY</a:t>
                      </a:r>
                      <a:endParaRPr lang="en-US" sz="1400" b="0" i="0" u="none" strike="noStrike" dirty="0">
                        <a:solidFill>
                          <a:srgbClr val="00B050"/>
                        </a:solidFill>
                        <a:effectLst/>
                        <a:latin typeface="Calibri" panose="020F0502020204030204" pitchFamily="34" charset="0"/>
                      </a:endParaRPr>
                    </a:p>
                  </a:txBody>
                  <a:tcPr marL="9525" marR="9525" marT="9525" marB="0" anchor="b"/>
                </a:tc>
              </a:tr>
              <a:tr h="182245">
                <a:tc>
                  <a:txBody>
                    <a:bodyPr/>
                    <a:lstStyle/>
                    <a:p>
                      <a:pPr algn="l" fontAlgn="t"/>
                      <a:r>
                        <a:rPr lang="en-US" sz="1400" u="none" strike="noStrike" dirty="0">
                          <a:solidFill>
                            <a:srgbClr val="00B050"/>
                          </a:solidFill>
                          <a:effectLst/>
                        </a:rPr>
                        <a:t>11-17/0234</a:t>
                      </a:r>
                      <a:endParaRPr lang="en-US" sz="14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400" u="none" strike="noStrike" dirty="0" err="1">
                          <a:solidFill>
                            <a:srgbClr val="00B050"/>
                          </a:solidFill>
                          <a:effectLst/>
                        </a:rPr>
                        <a:t>CR_clause</a:t>
                      </a:r>
                      <a:r>
                        <a:rPr lang="en-US" sz="1400" u="none" strike="noStrike" dirty="0">
                          <a:solidFill>
                            <a:srgbClr val="00B050"/>
                          </a:solidFill>
                          <a:effectLst/>
                        </a:rPr>
                        <a:t> 28.3.19_28.3.20</a:t>
                      </a:r>
                      <a:endParaRPr lang="en-US" sz="14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400" u="none" strike="noStrike" dirty="0" err="1">
                          <a:solidFill>
                            <a:srgbClr val="00B050"/>
                          </a:solidFill>
                          <a:effectLst/>
                        </a:rPr>
                        <a:t>Xiaogang</a:t>
                      </a:r>
                      <a:r>
                        <a:rPr lang="en-US" sz="1400" u="none" strike="noStrike" dirty="0">
                          <a:solidFill>
                            <a:srgbClr val="00B050"/>
                          </a:solidFill>
                          <a:effectLst/>
                        </a:rPr>
                        <a:t> Chen </a:t>
                      </a:r>
                      <a:endParaRPr lang="en-US" sz="14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b"/>
                      <a:r>
                        <a:rPr lang="en-US" sz="1400" u="none" strike="noStrike" dirty="0">
                          <a:solidFill>
                            <a:srgbClr val="00B050"/>
                          </a:solidFill>
                          <a:effectLst/>
                        </a:rPr>
                        <a:t>PHY</a:t>
                      </a:r>
                      <a:endParaRPr lang="en-US" sz="1400" b="0" i="0" u="none" strike="noStrike" dirty="0">
                        <a:solidFill>
                          <a:srgbClr val="00B050"/>
                        </a:solidFill>
                        <a:effectLst/>
                        <a:latin typeface="Calibri" panose="020F0502020204030204" pitchFamily="34" charset="0"/>
                      </a:endParaRPr>
                    </a:p>
                  </a:txBody>
                  <a:tcPr marL="9525" marR="9525" marT="9525" marB="0" anchor="b"/>
                </a:tc>
              </a:tr>
              <a:tr h="182245">
                <a:tc>
                  <a:txBody>
                    <a:bodyPr/>
                    <a:lstStyle/>
                    <a:p>
                      <a:pPr algn="l" fontAlgn="t"/>
                      <a:r>
                        <a:rPr lang="en-US" sz="1400" u="none" strike="noStrike" dirty="0">
                          <a:solidFill>
                            <a:srgbClr val="00B050"/>
                          </a:solidFill>
                          <a:effectLst/>
                        </a:rPr>
                        <a:t>11-17/0247</a:t>
                      </a:r>
                      <a:endParaRPr lang="en-US" sz="14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400" u="none" strike="noStrike" dirty="0">
                          <a:solidFill>
                            <a:srgbClr val="00B050"/>
                          </a:solidFill>
                          <a:effectLst/>
                        </a:rPr>
                        <a:t>CR HE PHY Introduction Part 4</a:t>
                      </a:r>
                      <a:endParaRPr lang="en-US" sz="14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400" u="none" strike="noStrike" dirty="0" err="1">
                          <a:solidFill>
                            <a:srgbClr val="00B050"/>
                          </a:solidFill>
                          <a:effectLst/>
                        </a:rPr>
                        <a:t>Lochan</a:t>
                      </a:r>
                      <a:r>
                        <a:rPr lang="en-US" sz="1400" u="none" strike="noStrike" dirty="0">
                          <a:solidFill>
                            <a:srgbClr val="00B050"/>
                          </a:solidFill>
                          <a:effectLst/>
                        </a:rPr>
                        <a:t> </a:t>
                      </a:r>
                      <a:r>
                        <a:rPr lang="en-US" sz="1400" u="none" strike="noStrike" dirty="0" err="1">
                          <a:solidFill>
                            <a:srgbClr val="00B050"/>
                          </a:solidFill>
                          <a:effectLst/>
                        </a:rPr>
                        <a:t>Verma</a:t>
                      </a:r>
                      <a:endParaRPr lang="en-US" sz="14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b"/>
                      <a:r>
                        <a:rPr lang="en-US" sz="1400" u="none" strike="noStrike" dirty="0">
                          <a:solidFill>
                            <a:srgbClr val="00B050"/>
                          </a:solidFill>
                          <a:effectLst/>
                        </a:rPr>
                        <a:t>PHY</a:t>
                      </a:r>
                      <a:endParaRPr lang="en-US" sz="1400" b="0" i="0" u="none" strike="noStrike" dirty="0">
                        <a:solidFill>
                          <a:srgbClr val="00B050"/>
                        </a:solidFill>
                        <a:effectLst/>
                        <a:latin typeface="Calibri" panose="020F0502020204030204" pitchFamily="34" charset="0"/>
                      </a:endParaRPr>
                    </a:p>
                  </a:txBody>
                  <a:tcPr marL="9525" marR="9525" marT="9525" marB="0" anchor="b"/>
                </a:tc>
              </a:tr>
              <a:tr h="182245">
                <a:tc>
                  <a:txBody>
                    <a:bodyPr/>
                    <a:lstStyle/>
                    <a:p>
                      <a:pPr algn="l" fontAlgn="t"/>
                      <a:r>
                        <a:rPr lang="en-US" sz="1400" u="none" strike="noStrike" dirty="0">
                          <a:solidFill>
                            <a:srgbClr val="00B050"/>
                          </a:solidFill>
                          <a:effectLst/>
                        </a:rPr>
                        <a:t>11-17/0261</a:t>
                      </a:r>
                      <a:endParaRPr lang="en-US" sz="14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400" u="none" strike="noStrike" dirty="0">
                          <a:solidFill>
                            <a:srgbClr val="00B050"/>
                          </a:solidFill>
                          <a:effectLst/>
                        </a:rPr>
                        <a:t>CR HE PHY Transmit Requirements HE_TRIG_PPDU Part 1</a:t>
                      </a:r>
                      <a:endParaRPr lang="en-US" sz="14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400" u="none" strike="noStrike">
                          <a:solidFill>
                            <a:srgbClr val="00B050"/>
                          </a:solidFill>
                          <a:effectLst/>
                        </a:rPr>
                        <a:t>Lochan Verma</a:t>
                      </a:r>
                      <a:endParaRPr lang="en-US" sz="1400" b="0" i="0" u="none" strike="noStrike">
                        <a:solidFill>
                          <a:srgbClr val="00B050"/>
                        </a:solidFill>
                        <a:effectLst/>
                        <a:latin typeface="Calibri" panose="020F0502020204030204" pitchFamily="34" charset="0"/>
                      </a:endParaRPr>
                    </a:p>
                  </a:txBody>
                  <a:tcPr marL="9525" marR="9525" marT="9525" marB="0"/>
                </a:tc>
                <a:tc>
                  <a:txBody>
                    <a:bodyPr/>
                    <a:lstStyle/>
                    <a:p>
                      <a:pPr algn="l" fontAlgn="b"/>
                      <a:r>
                        <a:rPr lang="en-US" sz="1400" u="none" strike="noStrike" dirty="0">
                          <a:solidFill>
                            <a:srgbClr val="00B050"/>
                          </a:solidFill>
                          <a:effectLst/>
                        </a:rPr>
                        <a:t>PHY</a:t>
                      </a:r>
                      <a:endParaRPr lang="en-US" sz="1400" b="0" i="0" u="none" strike="noStrike" dirty="0">
                        <a:solidFill>
                          <a:srgbClr val="00B050"/>
                        </a:solidFill>
                        <a:effectLst/>
                        <a:latin typeface="Calibri" panose="020F0502020204030204" pitchFamily="34" charset="0"/>
                      </a:endParaRPr>
                    </a:p>
                  </a:txBody>
                  <a:tcPr marL="9525" marR="9525" marT="9525" marB="0" anchor="b"/>
                </a:tc>
              </a:tr>
              <a:tr h="182245">
                <a:tc>
                  <a:txBody>
                    <a:bodyPr/>
                    <a:lstStyle/>
                    <a:p>
                      <a:pPr algn="l" fontAlgn="t"/>
                      <a:r>
                        <a:rPr lang="en-US" sz="1400" u="none" strike="noStrike" dirty="0">
                          <a:solidFill>
                            <a:srgbClr val="00B050"/>
                          </a:solidFill>
                          <a:effectLst/>
                        </a:rPr>
                        <a:t>11-17/0345</a:t>
                      </a:r>
                      <a:endParaRPr lang="en-US" sz="14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fr-FR" sz="1400" u="none" strike="noStrike" dirty="0">
                          <a:solidFill>
                            <a:srgbClr val="00B050"/>
                          </a:solidFill>
                          <a:effectLst/>
                        </a:rPr>
                        <a:t>LB225 CR on TXOP_DURATION (28.2.2)</a:t>
                      </a:r>
                      <a:endParaRPr lang="fr-FR" sz="14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400" u="none" strike="noStrike" dirty="0" err="1">
                          <a:solidFill>
                            <a:srgbClr val="00B050"/>
                          </a:solidFill>
                          <a:effectLst/>
                        </a:rPr>
                        <a:t>Jeongki</a:t>
                      </a:r>
                      <a:r>
                        <a:rPr lang="en-US" sz="1400" u="none" strike="noStrike" dirty="0">
                          <a:solidFill>
                            <a:srgbClr val="00B050"/>
                          </a:solidFill>
                          <a:effectLst/>
                        </a:rPr>
                        <a:t> Kim </a:t>
                      </a:r>
                      <a:endParaRPr lang="en-US" sz="14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b"/>
                      <a:r>
                        <a:rPr lang="en-US" sz="1400" u="none" strike="noStrike" dirty="0">
                          <a:solidFill>
                            <a:srgbClr val="00B050"/>
                          </a:solidFill>
                          <a:effectLst/>
                        </a:rPr>
                        <a:t>PHY</a:t>
                      </a:r>
                      <a:endParaRPr lang="en-US" sz="1400" b="0" i="0" u="none" strike="noStrike" dirty="0">
                        <a:solidFill>
                          <a:srgbClr val="00B050"/>
                        </a:solidFill>
                        <a:effectLst/>
                        <a:latin typeface="Calibri" panose="020F0502020204030204" pitchFamily="34" charset="0"/>
                      </a:endParaRPr>
                    </a:p>
                  </a:txBody>
                  <a:tcPr marL="9525" marR="9525" marT="9525" marB="0" anchor="b"/>
                </a:tc>
              </a:tr>
              <a:tr h="182245">
                <a:tc>
                  <a:txBody>
                    <a:bodyPr/>
                    <a:lstStyle/>
                    <a:p>
                      <a:pPr algn="l" fontAlgn="t"/>
                      <a:r>
                        <a:rPr lang="en-US" sz="1400" u="none" strike="noStrike" dirty="0">
                          <a:solidFill>
                            <a:srgbClr val="00B050"/>
                          </a:solidFill>
                          <a:effectLst/>
                        </a:rPr>
                        <a:t>11-17/0398</a:t>
                      </a:r>
                      <a:endParaRPr lang="en-US" sz="14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400" u="none" strike="noStrike" dirty="0">
                          <a:solidFill>
                            <a:srgbClr val="00B050"/>
                          </a:solidFill>
                          <a:effectLst/>
                        </a:rPr>
                        <a:t>11ax Comment Resolutions for HE </a:t>
                      </a:r>
                      <a:r>
                        <a:rPr lang="en-US" sz="1400" u="none" strike="noStrike" dirty="0" smtClean="0">
                          <a:solidFill>
                            <a:srgbClr val="00B050"/>
                          </a:solidFill>
                          <a:effectLst/>
                        </a:rPr>
                        <a:t>Preamble (CID10401)</a:t>
                      </a:r>
                      <a:endParaRPr lang="en-US" sz="14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400" u="none" strike="noStrike" dirty="0">
                          <a:solidFill>
                            <a:srgbClr val="00B050"/>
                          </a:solidFill>
                          <a:effectLst/>
                        </a:rPr>
                        <a:t>Yan Zhang</a:t>
                      </a:r>
                      <a:endParaRPr lang="en-US" sz="14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b"/>
                      <a:r>
                        <a:rPr lang="en-US" sz="1400" u="none" strike="noStrike" dirty="0">
                          <a:solidFill>
                            <a:srgbClr val="00B050"/>
                          </a:solidFill>
                          <a:effectLst/>
                        </a:rPr>
                        <a:t>PHY</a:t>
                      </a:r>
                      <a:endParaRPr lang="en-US" sz="1400" b="0" i="0" u="none" strike="noStrike" dirty="0">
                        <a:solidFill>
                          <a:srgbClr val="00B050"/>
                        </a:solidFill>
                        <a:effectLst/>
                        <a:latin typeface="Calibri" panose="020F0502020204030204" pitchFamily="34" charset="0"/>
                      </a:endParaRPr>
                    </a:p>
                  </a:txBody>
                  <a:tcPr marL="9525" marR="9525" marT="9525" marB="0" anchor="b"/>
                </a:tc>
              </a:tr>
              <a:tr h="182245">
                <a:tc>
                  <a:txBody>
                    <a:bodyPr/>
                    <a:lstStyle/>
                    <a:p>
                      <a:pPr algn="l" fontAlgn="t"/>
                      <a:r>
                        <a:rPr lang="en-US" sz="1400" u="none" strike="noStrike" dirty="0">
                          <a:solidFill>
                            <a:srgbClr val="00B050"/>
                          </a:solidFill>
                          <a:effectLst/>
                        </a:rPr>
                        <a:t>11-17/0400</a:t>
                      </a:r>
                      <a:endParaRPr lang="en-US" sz="14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400" u="none" strike="noStrike" dirty="0">
                          <a:solidFill>
                            <a:srgbClr val="00B050"/>
                          </a:solidFill>
                          <a:effectLst/>
                        </a:rPr>
                        <a:t>CRs for 20MHz-only STA - Part 1</a:t>
                      </a:r>
                      <a:endParaRPr lang="en-US" sz="14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400" u="none" strike="noStrike" dirty="0" err="1">
                          <a:solidFill>
                            <a:srgbClr val="00B050"/>
                          </a:solidFill>
                          <a:effectLst/>
                        </a:rPr>
                        <a:t>Sungeun</a:t>
                      </a:r>
                      <a:r>
                        <a:rPr lang="en-US" sz="1400" u="none" strike="noStrike" dirty="0">
                          <a:solidFill>
                            <a:srgbClr val="00B050"/>
                          </a:solidFill>
                          <a:effectLst/>
                        </a:rPr>
                        <a:t> Lee </a:t>
                      </a:r>
                      <a:endParaRPr lang="en-US" sz="14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b"/>
                      <a:r>
                        <a:rPr lang="en-US" sz="1400" u="none" strike="noStrike" dirty="0">
                          <a:solidFill>
                            <a:srgbClr val="00B050"/>
                          </a:solidFill>
                          <a:effectLst/>
                        </a:rPr>
                        <a:t>PHY</a:t>
                      </a:r>
                      <a:endParaRPr lang="en-US" sz="1400" b="0" i="0" u="none" strike="noStrike" dirty="0">
                        <a:solidFill>
                          <a:srgbClr val="00B050"/>
                        </a:solidFill>
                        <a:effectLst/>
                        <a:latin typeface="Calibri" panose="020F0502020204030204" pitchFamily="34" charset="0"/>
                      </a:endParaRPr>
                    </a:p>
                  </a:txBody>
                  <a:tcPr marL="9525" marR="9525" marT="9525" marB="0" anchor="b"/>
                </a:tc>
              </a:tr>
              <a:tr h="182245">
                <a:tc>
                  <a:txBody>
                    <a:bodyPr/>
                    <a:lstStyle/>
                    <a:p>
                      <a:pPr algn="l" fontAlgn="t"/>
                      <a:r>
                        <a:rPr lang="en-US" sz="1400" u="none" strike="noStrike" dirty="0">
                          <a:solidFill>
                            <a:srgbClr val="00B050"/>
                          </a:solidFill>
                          <a:effectLst/>
                        </a:rPr>
                        <a:t>11-17/0404</a:t>
                      </a:r>
                      <a:endParaRPr lang="en-US" sz="14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400" u="none" strike="noStrike" dirty="0">
                          <a:solidFill>
                            <a:srgbClr val="00B050"/>
                          </a:solidFill>
                          <a:effectLst/>
                        </a:rPr>
                        <a:t>CR on Pre-HE preamble transmission for trigger based PPDU</a:t>
                      </a:r>
                      <a:endParaRPr lang="en-US" sz="14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400" u="none" strike="noStrike" dirty="0">
                          <a:solidFill>
                            <a:srgbClr val="00B050"/>
                          </a:solidFill>
                          <a:effectLst/>
                        </a:rPr>
                        <a:t>Ross </a:t>
                      </a:r>
                      <a:r>
                        <a:rPr lang="en-US" sz="1400" u="none" strike="noStrike" dirty="0" err="1">
                          <a:solidFill>
                            <a:srgbClr val="00B050"/>
                          </a:solidFill>
                          <a:effectLst/>
                        </a:rPr>
                        <a:t>Jian</a:t>
                      </a:r>
                      <a:r>
                        <a:rPr lang="en-US" sz="1400" u="none" strike="noStrike" dirty="0">
                          <a:solidFill>
                            <a:srgbClr val="00B050"/>
                          </a:solidFill>
                          <a:effectLst/>
                        </a:rPr>
                        <a:t> Yu</a:t>
                      </a:r>
                      <a:endParaRPr lang="en-US" sz="14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b"/>
                      <a:r>
                        <a:rPr lang="en-US" sz="1400" u="none" strike="noStrike" dirty="0">
                          <a:solidFill>
                            <a:srgbClr val="00B050"/>
                          </a:solidFill>
                          <a:effectLst/>
                        </a:rPr>
                        <a:t>PHY</a:t>
                      </a:r>
                      <a:endParaRPr lang="en-US" sz="1400" b="0" i="0" u="none" strike="noStrike" dirty="0">
                        <a:solidFill>
                          <a:srgbClr val="00B050"/>
                        </a:solidFill>
                        <a:effectLst/>
                        <a:latin typeface="Calibri" panose="020F0502020204030204" pitchFamily="34" charset="0"/>
                      </a:endParaRPr>
                    </a:p>
                  </a:txBody>
                  <a:tcPr marL="9525" marR="9525" marT="9525" marB="0" anchor="b"/>
                </a:tc>
              </a:tr>
              <a:tr h="182245">
                <a:tc>
                  <a:txBody>
                    <a:bodyPr/>
                    <a:lstStyle/>
                    <a:p>
                      <a:pPr algn="l" fontAlgn="t"/>
                      <a:r>
                        <a:rPr lang="en-US" sz="1400" u="none" strike="noStrike" dirty="0">
                          <a:effectLst/>
                          <a:latin typeface="+mn-lt"/>
                        </a:rPr>
                        <a:t>11-17/0414</a:t>
                      </a:r>
                      <a:endParaRPr lang="en-US" sz="1400" b="0" i="0" u="none" strike="noStrike" dirty="0">
                        <a:solidFill>
                          <a:srgbClr val="000000"/>
                        </a:solidFill>
                        <a:effectLst/>
                        <a:latin typeface="+mn-lt"/>
                      </a:endParaRPr>
                    </a:p>
                  </a:txBody>
                  <a:tcPr marL="9525" marR="9525" marT="9525" marB="0"/>
                </a:tc>
                <a:tc>
                  <a:txBody>
                    <a:bodyPr/>
                    <a:lstStyle/>
                    <a:p>
                      <a:pPr algn="l" fontAlgn="t"/>
                      <a:r>
                        <a:rPr lang="en-US" sz="1400" u="none" strike="noStrike" dirty="0">
                          <a:effectLst/>
                          <a:latin typeface="+mn-lt"/>
                        </a:rPr>
                        <a:t>CR on clause 28-3-11 HE PHY data field</a:t>
                      </a:r>
                      <a:endParaRPr lang="en-US" sz="1400" b="0" i="0" u="none" strike="noStrike" dirty="0">
                        <a:solidFill>
                          <a:srgbClr val="000000"/>
                        </a:solidFill>
                        <a:effectLst/>
                        <a:latin typeface="+mn-lt"/>
                      </a:endParaRPr>
                    </a:p>
                  </a:txBody>
                  <a:tcPr marL="9525" marR="9525" marT="9525" marB="0"/>
                </a:tc>
                <a:tc>
                  <a:txBody>
                    <a:bodyPr/>
                    <a:lstStyle/>
                    <a:p>
                      <a:pPr algn="l" fontAlgn="t"/>
                      <a:r>
                        <a:rPr lang="en-US" sz="1400" u="none" strike="noStrike" dirty="0" err="1">
                          <a:effectLst/>
                          <a:latin typeface="+mn-lt"/>
                        </a:rPr>
                        <a:t>Tianyu</a:t>
                      </a:r>
                      <a:r>
                        <a:rPr lang="en-US" sz="1400" u="none" strike="noStrike" dirty="0">
                          <a:effectLst/>
                          <a:latin typeface="+mn-lt"/>
                        </a:rPr>
                        <a:t> Wu </a:t>
                      </a:r>
                      <a:endParaRPr lang="en-US" sz="1400" b="0" i="0" u="none" strike="noStrike" dirty="0">
                        <a:solidFill>
                          <a:srgbClr val="000000"/>
                        </a:solidFill>
                        <a:effectLst/>
                        <a:latin typeface="+mn-lt"/>
                      </a:endParaRPr>
                    </a:p>
                  </a:txBody>
                  <a:tcPr marL="9525" marR="9525" marT="9525" marB="0"/>
                </a:tc>
                <a:tc>
                  <a:txBody>
                    <a:bodyPr/>
                    <a:lstStyle/>
                    <a:p>
                      <a:pPr algn="l" fontAlgn="b"/>
                      <a:r>
                        <a:rPr lang="en-US" sz="1400" u="none" strike="noStrike">
                          <a:effectLst/>
                          <a:latin typeface="+mn-lt"/>
                        </a:rPr>
                        <a:t>PHY</a:t>
                      </a:r>
                      <a:endParaRPr lang="en-US" sz="1400" b="0" i="0" u="none" strike="noStrike">
                        <a:solidFill>
                          <a:srgbClr val="000000"/>
                        </a:solidFill>
                        <a:effectLst/>
                        <a:latin typeface="+mn-lt"/>
                      </a:endParaRPr>
                    </a:p>
                  </a:txBody>
                  <a:tcPr marL="9525" marR="9525" marT="9525" marB="0" anchor="b"/>
                </a:tc>
              </a:tr>
              <a:tr h="182245">
                <a:tc>
                  <a:txBody>
                    <a:bodyPr/>
                    <a:lstStyle/>
                    <a:p>
                      <a:pPr algn="l" fontAlgn="t"/>
                      <a:r>
                        <a:rPr lang="en-US" sz="1400" u="none" strike="noStrike" dirty="0">
                          <a:effectLst/>
                          <a:latin typeface="+mn-lt"/>
                        </a:rPr>
                        <a:t>11-17/0290</a:t>
                      </a:r>
                      <a:endParaRPr lang="en-US" sz="1400" b="0" i="0" u="none" strike="noStrike" dirty="0">
                        <a:solidFill>
                          <a:srgbClr val="000000"/>
                        </a:solidFill>
                        <a:effectLst/>
                        <a:latin typeface="+mn-lt"/>
                      </a:endParaRPr>
                    </a:p>
                  </a:txBody>
                  <a:tcPr marL="9525" marR="9525" marT="9525" marB="0"/>
                </a:tc>
                <a:tc>
                  <a:txBody>
                    <a:bodyPr/>
                    <a:lstStyle/>
                    <a:p>
                      <a:pPr marL="0" algn="l" defTabSz="914400" rtl="0" eaLnBrk="1" fontAlgn="t" latinLnBrk="0" hangingPunct="1"/>
                      <a:r>
                        <a:rPr lang="en-US" altLang="zh-CN" sz="1400" u="none" strike="noStrike" kern="1200" dirty="0" smtClean="0">
                          <a:solidFill>
                            <a:schemeClr val="dk1"/>
                          </a:solidFill>
                          <a:effectLst/>
                          <a:latin typeface="+mn-lt"/>
                          <a:ea typeface="+mn-ea"/>
                          <a:cs typeface="+mn-cs"/>
                        </a:rPr>
                        <a:t>CRs on TX specification </a:t>
                      </a:r>
                      <a:endParaRPr lang="en-US" sz="1400" u="none" strike="noStrike" kern="1200" dirty="0">
                        <a:solidFill>
                          <a:schemeClr val="dk1"/>
                        </a:solidFill>
                        <a:effectLst/>
                        <a:latin typeface="+mn-lt"/>
                        <a:ea typeface="+mn-ea"/>
                        <a:cs typeface="+mn-cs"/>
                      </a:endParaRPr>
                    </a:p>
                  </a:txBody>
                  <a:tcPr marL="9525" marR="9525" marT="9525" marB="0" anchor="b"/>
                </a:tc>
                <a:tc>
                  <a:txBody>
                    <a:bodyPr/>
                    <a:lstStyle/>
                    <a:p>
                      <a:pPr marL="0" algn="l" defTabSz="914400" rtl="0" eaLnBrk="1" fontAlgn="t" latinLnBrk="0" hangingPunct="1"/>
                      <a:r>
                        <a:rPr lang="en-US" sz="1400" u="none" strike="noStrike" kern="1200" dirty="0" err="1" smtClean="0">
                          <a:solidFill>
                            <a:schemeClr val="dk1"/>
                          </a:solidFill>
                          <a:effectLst/>
                          <a:latin typeface="+mn-lt"/>
                          <a:ea typeface="+mn-ea"/>
                          <a:cs typeface="+mn-cs"/>
                        </a:rPr>
                        <a:t>Yujin</a:t>
                      </a:r>
                      <a:r>
                        <a:rPr lang="en-US" sz="1400" u="none" strike="noStrike" kern="1200" dirty="0" smtClean="0">
                          <a:solidFill>
                            <a:schemeClr val="dk1"/>
                          </a:solidFill>
                          <a:effectLst/>
                          <a:latin typeface="+mn-lt"/>
                          <a:ea typeface="+mn-ea"/>
                          <a:cs typeface="+mn-cs"/>
                        </a:rPr>
                        <a:t> (Bin </a:t>
                      </a:r>
                      <a:r>
                        <a:rPr lang="en-US" sz="1400" u="none" strike="noStrike" kern="1200" dirty="0" err="1" smtClean="0">
                          <a:solidFill>
                            <a:schemeClr val="dk1"/>
                          </a:solidFill>
                          <a:effectLst/>
                          <a:latin typeface="+mn-lt"/>
                          <a:ea typeface="+mn-ea"/>
                          <a:cs typeface="+mn-cs"/>
                        </a:rPr>
                        <a:t>Tian</a:t>
                      </a:r>
                      <a:r>
                        <a:rPr lang="en-US" sz="1400" u="none" strike="noStrike" kern="1200" dirty="0" smtClean="0">
                          <a:solidFill>
                            <a:schemeClr val="dk1"/>
                          </a:solidFill>
                          <a:effectLst/>
                          <a:latin typeface="+mn-lt"/>
                          <a:ea typeface="+mn-ea"/>
                          <a:cs typeface="+mn-cs"/>
                        </a:rPr>
                        <a:t>)</a:t>
                      </a:r>
                      <a:endParaRPr lang="en-US" sz="1400" u="none" strike="noStrike" kern="1200" dirty="0">
                        <a:solidFill>
                          <a:schemeClr val="dk1"/>
                        </a:solidFill>
                        <a:effectLst/>
                        <a:latin typeface="+mn-lt"/>
                        <a:ea typeface="+mn-ea"/>
                        <a:cs typeface="+mn-cs"/>
                      </a:endParaRPr>
                    </a:p>
                  </a:txBody>
                  <a:tcPr marL="9525" marR="9525" marT="9525" marB="0" anchor="b"/>
                </a:tc>
                <a:tc>
                  <a:txBody>
                    <a:bodyPr/>
                    <a:lstStyle/>
                    <a:p>
                      <a:pPr algn="l" fontAlgn="b"/>
                      <a:r>
                        <a:rPr lang="en-US" sz="1400" u="none" strike="noStrike" dirty="0">
                          <a:effectLst/>
                          <a:latin typeface="+mn-lt"/>
                        </a:rPr>
                        <a:t>PHY</a:t>
                      </a:r>
                      <a:endParaRPr lang="en-US" sz="1400" b="0" i="0" u="none" strike="noStrike" dirty="0">
                        <a:solidFill>
                          <a:srgbClr val="000000"/>
                        </a:solidFill>
                        <a:effectLst/>
                        <a:latin typeface="+mn-lt"/>
                      </a:endParaRPr>
                    </a:p>
                  </a:txBody>
                  <a:tcPr marL="9525" marR="9525" marT="9525" marB="0" anchor="b"/>
                </a:tc>
              </a:tr>
              <a:tr h="182245">
                <a:tc>
                  <a:txBody>
                    <a:bodyPr/>
                    <a:lstStyle/>
                    <a:p>
                      <a:pPr algn="l" fontAlgn="t"/>
                      <a:r>
                        <a:rPr lang="en-US" sz="1400" b="0" i="0" u="none" strike="noStrike" dirty="0" smtClean="0">
                          <a:solidFill>
                            <a:srgbClr val="000000"/>
                          </a:solidFill>
                          <a:effectLst/>
                          <a:latin typeface="+mn-lt"/>
                        </a:rPr>
                        <a:t>11-17/0465</a:t>
                      </a:r>
                      <a:endParaRPr lang="en-US" sz="1400" b="0" i="0" u="none" strike="noStrike" dirty="0">
                        <a:solidFill>
                          <a:srgbClr val="000000"/>
                        </a:solidFill>
                        <a:effectLst/>
                        <a:latin typeface="+mn-lt"/>
                      </a:endParaRPr>
                    </a:p>
                  </a:txBody>
                  <a:tcPr marL="9525" marR="9525" marT="9525" marB="0"/>
                </a:tc>
                <a:tc>
                  <a:txBody>
                    <a:bodyPr/>
                    <a:lstStyle/>
                    <a:p>
                      <a:pPr marL="0" algn="l" defTabSz="914400" rtl="0" eaLnBrk="1" fontAlgn="t" latinLnBrk="0" hangingPunct="1"/>
                      <a:r>
                        <a:rPr lang="en-US" altLang="zh-CN" sz="1400" b="0" i="0" kern="1200" dirty="0" smtClean="0">
                          <a:solidFill>
                            <a:schemeClr val="dk1"/>
                          </a:solidFill>
                          <a:latin typeface="+mn-lt"/>
                          <a:ea typeface="+mn-ea"/>
                          <a:cs typeface="+mn-cs"/>
                        </a:rPr>
                        <a:t>CR on TXTIME and PSDU_LENGTH</a:t>
                      </a:r>
                      <a:endParaRPr lang="en-US" sz="1400" u="none" strike="noStrike" kern="1200" dirty="0">
                        <a:solidFill>
                          <a:schemeClr val="dk1"/>
                        </a:solidFill>
                        <a:effectLst/>
                        <a:latin typeface="+mn-lt"/>
                        <a:ea typeface="+mn-ea"/>
                        <a:cs typeface="+mn-cs"/>
                      </a:endParaRPr>
                    </a:p>
                  </a:txBody>
                  <a:tcPr marL="9525" marR="9525" marT="9525" marB="0" anchor="b"/>
                </a:tc>
                <a:tc>
                  <a:txBody>
                    <a:bodyPr/>
                    <a:lstStyle/>
                    <a:p>
                      <a:pPr marL="0" algn="l" defTabSz="914400" rtl="0" eaLnBrk="1" fontAlgn="t" latinLnBrk="0" hangingPunct="1"/>
                      <a:r>
                        <a:rPr lang="en-US" sz="1400" u="none" strike="noStrike" kern="1200" dirty="0" err="1" smtClean="0">
                          <a:solidFill>
                            <a:schemeClr val="dk1"/>
                          </a:solidFill>
                          <a:effectLst/>
                          <a:latin typeface="+mn-lt"/>
                          <a:ea typeface="+mn-ea"/>
                          <a:cs typeface="+mn-cs"/>
                        </a:rPr>
                        <a:t>Youhan</a:t>
                      </a:r>
                      <a:endParaRPr lang="en-US" sz="1400" u="none" strike="noStrike" kern="1200" dirty="0">
                        <a:solidFill>
                          <a:schemeClr val="dk1"/>
                        </a:solidFill>
                        <a:effectLst/>
                        <a:latin typeface="+mn-lt"/>
                        <a:ea typeface="+mn-ea"/>
                        <a:cs typeface="+mn-cs"/>
                      </a:endParaRPr>
                    </a:p>
                  </a:txBody>
                  <a:tcPr marL="9525" marR="9525" marT="9525" marB="0" anchor="b"/>
                </a:tc>
                <a:tc>
                  <a:txBody>
                    <a:bodyPr/>
                    <a:lstStyle/>
                    <a:p>
                      <a:pPr algn="l" fontAlgn="b"/>
                      <a:r>
                        <a:rPr lang="en-US" sz="1400" b="0" i="0" u="none" strike="noStrike" dirty="0" smtClean="0">
                          <a:solidFill>
                            <a:srgbClr val="000000"/>
                          </a:solidFill>
                          <a:effectLst/>
                          <a:latin typeface="+mn-lt"/>
                        </a:rPr>
                        <a:t>PHY</a:t>
                      </a:r>
                      <a:endParaRPr lang="en-US" sz="1400" b="0" i="0" u="none" strike="noStrike" dirty="0">
                        <a:solidFill>
                          <a:srgbClr val="000000"/>
                        </a:solidFill>
                        <a:effectLst/>
                        <a:latin typeface="+mn-lt"/>
                      </a:endParaRPr>
                    </a:p>
                  </a:txBody>
                  <a:tcPr marL="9525" marR="9525" marT="9525" marB="0" anchor="b"/>
                </a:tc>
              </a:tr>
              <a:tr h="182245">
                <a:tc>
                  <a:txBody>
                    <a:bodyPr/>
                    <a:lstStyle/>
                    <a:p>
                      <a:pPr algn="l" fontAlgn="t"/>
                      <a:r>
                        <a:rPr lang="en-US" sz="1400" b="0" i="0" u="none" strike="noStrike" dirty="0" smtClean="0">
                          <a:solidFill>
                            <a:srgbClr val="000000"/>
                          </a:solidFill>
                          <a:effectLst/>
                          <a:latin typeface="+mn-lt"/>
                        </a:rPr>
                        <a:t>11-17/316r3</a:t>
                      </a:r>
                      <a:endParaRPr lang="en-US" sz="1400" b="0" i="0" u="none" strike="noStrike" dirty="0">
                        <a:solidFill>
                          <a:srgbClr val="000000"/>
                        </a:solidFill>
                        <a:effectLst/>
                        <a:latin typeface="+mn-lt"/>
                      </a:endParaRPr>
                    </a:p>
                  </a:txBody>
                  <a:tcPr marL="9525" marR="9525" marT="9525" marB="0"/>
                </a:tc>
                <a:tc>
                  <a:txBody>
                    <a:bodyPr/>
                    <a:lstStyle/>
                    <a:p>
                      <a:pPr marL="0" algn="l" defTabSz="914400" rtl="0" eaLnBrk="1" fontAlgn="t" latinLnBrk="0" hangingPunct="1"/>
                      <a:endParaRPr lang="en-US" sz="1400" u="none" strike="noStrike" kern="1200" dirty="0">
                        <a:solidFill>
                          <a:schemeClr val="dk1"/>
                        </a:solidFill>
                        <a:effectLst/>
                        <a:latin typeface="+mn-lt"/>
                        <a:ea typeface="+mn-ea"/>
                        <a:cs typeface="+mn-cs"/>
                      </a:endParaRPr>
                    </a:p>
                  </a:txBody>
                  <a:tcPr marL="9525" marR="9525" marT="9525" marB="0" anchor="b"/>
                </a:tc>
                <a:tc>
                  <a:txBody>
                    <a:bodyPr/>
                    <a:lstStyle/>
                    <a:p>
                      <a:pPr marL="0" algn="l" defTabSz="914400" rtl="0" eaLnBrk="1" fontAlgn="t" latinLnBrk="0" hangingPunct="1"/>
                      <a:r>
                        <a:rPr lang="en-US" sz="1400" u="none" strike="noStrike" kern="1200" dirty="0" smtClean="0">
                          <a:solidFill>
                            <a:schemeClr val="dk1"/>
                          </a:solidFill>
                          <a:effectLst/>
                          <a:latin typeface="+mn-lt"/>
                          <a:ea typeface="+mn-ea"/>
                          <a:cs typeface="+mn-cs"/>
                        </a:rPr>
                        <a:t>Bin</a:t>
                      </a:r>
                      <a:endParaRPr lang="en-US" sz="1400" u="none" strike="noStrike" kern="1200" dirty="0">
                        <a:solidFill>
                          <a:schemeClr val="dk1"/>
                        </a:solidFill>
                        <a:effectLst/>
                        <a:latin typeface="+mn-lt"/>
                        <a:ea typeface="+mn-ea"/>
                        <a:cs typeface="+mn-cs"/>
                      </a:endParaRPr>
                    </a:p>
                  </a:txBody>
                  <a:tcPr marL="9525" marR="9525" marT="9525" marB="0" anchor="b"/>
                </a:tc>
                <a:tc>
                  <a:txBody>
                    <a:bodyPr/>
                    <a:lstStyle/>
                    <a:p>
                      <a:pPr algn="l" fontAlgn="b"/>
                      <a:r>
                        <a:rPr lang="en-US" sz="1400" b="0" i="0" u="none" strike="noStrike" dirty="0" smtClean="0">
                          <a:solidFill>
                            <a:srgbClr val="000000"/>
                          </a:solidFill>
                          <a:effectLst/>
                          <a:latin typeface="+mn-lt"/>
                        </a:rPr>
                        <a:t>PHY</a:t>
                      </a:r>
                      <a:endParaRPr lang="en-US" sz="1400" b="0" i="0" u="none" strike="noStrike" dirty="0">
                        <a:solidFill>
                          <a:srgbClr val="000000"/>
                        </a:solidFill>
                        <a:effectLst/>
                        <a:latin typeface="+mn-lt"/>
                      </a:endParaRPr>
                    </a:p>
                  </a:txBody>
                  <a:tcPr marL="9525" marR="9525" marT="9525" marB="0" anchor="b"/>
                </a:tc>
              </a:tr>
            </a:tbl>
          </a:graphicData>
        </a:graphic>
      </p:graphicFrame>
      <p:sp>
        <p:nvSpPr>
          <p:cNvPr id="8" name="TextBox 7"/>
          <p:cNvSpPr txBox="1"/>
          <p:nvPr/>
        </p:nvSpPr>
        <p:spPr>
          <a:xfrm>
            <a:off x="1411288" y="1524000"/>
            <a:ext cx="5867400" cy="1323439"/>
          </a:xfrm>
          <a:prstGeom prst="rect">
            <a:avLst/>
          </a:prstGeom>
          <a:noFill/>
        </p:spPr>
        <p:txBody>
          <a:bodyPr wrap="square" rtlCol="0">
            <a:spAutoFit/>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    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sp>
        <p:nvSpPr>
          <p:cNvPr id="9" name="右箭头 8"/>
          <p:cNvSpPr/>
          <p:nvPr/>
        </p:nvSpPr>
        <p:spPr bwMode="auto">
          <a:xfrm>
            <a:off x="152400" y="5638800"/>
            <a:ext cx="304800" cy="1524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xmlns="" val="35380447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(11-7/0436r0)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11-17/0436r0?</a:t>
            </a:r>
          </a:p>
          <a:p>
            <a:pPr lvl="1"/>
            <a:r>
              <a:rPr lang="en-US" altLang="zh-CN" dirty="0" smtClean="0"/>
              <a:t>CID 7517</a:t>
            </a:r>
            <a:endParaRPr lang="en-GB"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 (#1, 11-7/0044r2)</a:t>
            </a:r>
            <a:endParaRPr lang="zh-CN" altLang="en-US" dirty="0"/>
          </a:p>
        </p:txBody>
      </p:sp>
      <p:sp>
        <p:nvSpPr>
          <p:cNvPr id="3" name="内容占位符 2"/>
          <p:cNvSpPr>
            <a:spLocks noGrp="1"/>
          </p:cNvSpPr>
          <p:nvPr>
            <p:ph idx="1"/>
          </p:nvPr>
        </p:nvSpPr>
        <p:spPr/>
        <p:txBody>
          <a:bodyPr/>
          <a:lstStyle/>
          <a:p>
            <a:r>
              <a:rPr lang="en-US" altLang="zh-CN" dirty="0" smtClean="0"/>
              <a:t>Do you agree: the NDP short feedback report is based on tone sets as defined in slide 7? </a:t>
            </a:r>
          </a:p>
          <a:p>
            <a:pPr lvl="2"/>
            <a:r>
              <a:rPr lang="en-US" altLang="zh-CN" dirty="0" smtClean="0"/>
              <a:t>Option A - design may be limited to 1 or 2 bits only, one power mode and multiple </a:t>
            </a:r>
            <a:r>
              <a:rPr lang="en-US" altLang="zh-CN" dirty="0" err="1" smtClean="0"/>
              <a:t>Nss</a:t>
            </a:r>
            <a:r>
              <a:rPr lang="en-US" altLang="zh-CN" dirty="0" smtClean="0"/>
              <a:t> values</a:t>
            </a:r>
          </a:p>
          <a:p>
            <a:pPr lvl="2"/>
            <a:r>
              <a:rPr lang="en-US" altLang="zh-CN" dirty="0" smtClean="0"/>
              <a:t>Option B - design will be limited to one mode (as far as bits, power and </a:t>
            </a:r>
            <a:r>
              <a:rPr lang="en-US" altLang="zh-CN" dirty="0" err="1" smtClean="0"/>
              <a:t>Nss</a:t>
            </a:r>
            <a:r>
              <a:rPr lang="en-US" altLang="zh-CN" dirty="0" smtClean="0"/>
              <a:t>)</a:t>
            </a:r>
          </a:p>
          <a:p>
            <a:pPr lvl="2"/>
            <a:r>
              <a:rPr lang="en-US" altLang="zh-CN" dirty="0" smtClean="0"/>
              <a:t>Option C – Abstain</a:t>
            </a:r>
          </a:p>
          <a:p>
            <a:pPr lvl="2"/>
            <a:r>
              <a:rPr lang="en-US" altLang="zh-CN" dirty="0" smtClean="0"/>
              <a:t>Option D – Neither</a:t>
            </a:r>
          </a:p>
          <a:p>
            <a:pPr lvl="1"/>
            <a:endParaRPr lang="en-US" altLang="zh-CN" dirty="0" smtClean="0"/>
          </a:p>
          <a:p>
            <a:pPr>
              <a:buNone/>
            </a:pPr>
            <a:r>
              <a:rPr lang="en-US" altLang="zh-CN" dirty="0" smtClean="0"/>
              <a:t>SP: 4A/18B/22C/1D</a:t>
            </a:r>
          </a:p>
          <a:p>
            <a:pPr>
              <a:buNone/>
            </a:pPr>
            <a:endParaRPr lang="en-US" altLang="zh-CN" dirty="0" smtClean="0"/>
          </a:p>
          <a:p>
            <a:pPr>
              <a:buNone/>
            </a:pPr>
            <a:r>
              <a:rPr lang="en-US" altLang="zh-CN" dirty="0" smtClean="0">
                <a:solidFill>
                  <a:srgbClr val="FF0000"/>
                </a:solidFill>
              </a:rPr>
              <a:t>Note, this SP is informative and will NOT go for motion.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 (11-7/0231r2)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11-17/0231r2?</a:t>
            </a:r>
          </a:p>
          <a:p>
            <a:pPr lvl="1"/>
            <a:r>
              <a:rPr lang="en-US" altLang="zh-CN" dirty="0" smtClean="0"/>
              <a:t>CID 9549, 10204</a:t>
            </a:r>
            <a:endParaRPr lang="en-GB"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Ad Hoc</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Footer Placeholder 5"/>
          <p:cNvSpPr>
            <a:spLocks noGrp="1" noChangeArrowheads="1"/>
          </p:cNvSpPr>
          <p:nvPr>
            <p:ph type="ftr" sz="quarter" idx="3"/>
          </p:nvPr>
        </p:nvSpPr>
        <p:spPr bwMode="auto">
          <a:xfrm>
            <a:off x="7322373" y="6475413"/>
            <a:ext cx="1221552" cy="36933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a:t>
            </a:r>
            <a:r>
              <a:rPr lang="en-US" dirty="0"/>
              <a:t>et al</a:t>
            </a:r>
          </a:p>
          <a:p>
            <a:pPr>
              <a:defRPr/>
            </a:pP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#4 (11-7/0471r1)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11-17/0471r1?</a:t>
            </a:r>
          </a:p>
          <a:p>
            <a:pPr lvl="1"/>
            <a:r>
              <a:rPr lang="en-US" altLang="zh-CN" dirty="0" smtClean="0"/>
              <a:t>CID 7547</a:t>
            </a:r>
            <a:endParaRPr lang="en-GB"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22Y/6N/13A</a:t>
            </a:r>
          </a:p>
          <a:p>
            <a:pPr>
              <a:buNone/>
            </a:pPr>
            <a:r>
              <a:rPr lang="en-US" altLang="zh-CN" dirty="0" smtClean="0">
                <a:solidFill>
                  <a:srgbClr val="00B050"/>
                </a:solidFill>
              </a:rPr>
              <a:t>SP Passed</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#5 (11-7/0234r3)</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11-17/0234r3?</a:t>
            </a:r>
          </a:p>
          <a:p>
            <a:pPr lvl="1"/>
            <a:r>
              <a:rPr lang="en-US" altLang="zh-CN" dirty="0" smtClean="0"/>
              <a:t>CID </a:t>
            </a:r>
            <a:r>
              <a:rPr lang="en-GB" altLang="zh-CN" dirty="0" smtClean="0"/>
              <a:t>5381, 5383, 5783, 6880, 6881, 6883, 6884, 6886, 6887, 6889, 6890, 6891, 9041, 9042, 9043, 9044, 9045, 9046, 9047, 9049, 9051, 9089, 9609, 9610, 9733, 10134, 10135, 10228, 10231, 10232</a:t>
            </a:r>
            <a:endParaRPr lang="zh-CN" altLang="zh-CN" dirty="0" smtClean="0"/>
          </a:p>
          <a:p>
            <a:pPr lvl="1"/>
            <a:endParaRPr lang="en-GB" dirty="0" smtClean="0"/>
          </a:p>
          <a:p>
            <a:pPr>
              <a:buNone/>
            </a:pPr>
            <a:endParaRPr lang="en-US" altLang="zh-CN" dirty="0" smtClean="0">
              <a:solidFill>
                <a:srgbClr val="00B050"/>
              </a:solidFill>
            </a:endParaRPr>
          </a:p>
          <a:p>
            <a:pPr>
              <a:buNone/>
            </a:pPr>
            <a:r>
              <a:rPr lang="en-US" altLang="zh-CN" dirty="0" smtClean="0">
                <a:solidFill>
                  <a:srgbClr val="00B050"/>
                </a:solidFill>
              </a:rPr>
              <a:t>SP: Passed without objection</a:t>
            </a:r>
          </a:p>
          <a:p>
            <a:pPr lvl="1"/>
            <a:endParaRPr lang="en-GB" altLang="zh-CN" dirty="0" smtClean="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#6 (11-7/0247r3)</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11-17/0247r3?</a:t>
            </a:r>
          </a:p>
          <a:p>
            <a:pPr lvl="1"/>
            <a:r>
              <a:rPr lang="en-US" altLang="zh-CN" dirty="0" smtClean="0"/>
              <a:t>CID 9136</a:t>
            </a:r>
            <a:endParaRPr lang="zh-CN" altLang="zh-CN" dirty="0" smtClean="0"/>
          </a:p>
          <a:p>
            <a:pPr lvl="1"/>
            <a:endParaRPr lang="zh-CN" altLang="zh-CN" dirty="0" smtClean="0"/>
          </a:p>
          <a:p>
            <a:pPr lvl="1"/>
            <a:endParaRPr lang="en-GB" dirty="0" smtClean="0"/>
          </a:p>
          <a:p>
            <a:pPr>
              <a:buNone/>
            </a:pPr>
            <a:endParaRPr lang="en-US" altLang="zh-CN" dirty="0" smtClean="0">
              <a:solidFill>
                <a:srgbClr val="00B050"/>
              </a:solidFill>
            </a:endParaRPr>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a:p>
            <a:pPr>
              <a:buNone/>
            </a:pPr>
            <a:r>
              <a:rPr lang="en-GB" altLang="zh-CN" sz="1800" dirty="0" smtClean="0">
                <a:solidFill>
                  <a:srgbClr val="FF0000"/>
                </a:solidFill>
              </a:rPr>
              <a:t>Note, CID 9136 was resolved in 247r0 and SP passed in PHY pre-meeting (SP #6)</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#7 (11-7/0261r2)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11-17/0261r2?</a:t>
            </a:r>
          </a:p>
          <a:p>
            <a:pPr lvl="1"/>
            <a:r>
              <a:rPr lang="en-US" altLang="zh-CN" dirty="0" smtClean="0"/>
              <a:t>CID 8839</a:t>
            </a:r>
            <a:endParaRPr lang="zh-CN" altLang="zh-CN" dirty="0" smtClean="0"/>
          </a:p>
          <a:p>
            <a:pPr lvl="1"/>
            <a:endParaRPr lang="zh-CN" altLang="zh-CN" dirty="0" smtClean="0"/>
          </a:p>
          <a:p>
            <a:pPr lvl="1"/>
            <a:endParaRPr lang="en-GB" dirty="0" smtClean="0"/>
          </a:p>
          <a:p>
            <a:pPr>
              <a:buNone/>
            </a:pPr>
            <a:endParaRPr lang="en-US" altLang="zh-CN" dirty="0" smtClean="0">
              <a:solidFill>
                <a:srgbClr val="00B050"/>
              </a:solidFill>
            </a:endParaRPr>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#8 (11-7/0398r1)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11-17/0398r1?</a:t>
            </a:r>
          </a:p>
          <a:p>
            <a:pPr lvl="1"/>
            <a:r>
              <a:rPr lang="en-US" altLang="zh-CN" dirty="0" smtClean="0"/>
              <a:t>CID 8897, 8898, 9064, 4870, 4907, 5256, 5265, 9487, 10405, 8899, 5105, 8900, 5257, 8901, 10403, 8902, 10401, 10402, 5258, 4898, 4915, 8927, 8928, 8933, 8934, 10214, 5106, 8929, 8930, 8931, 5263, 6116, 8932, 10215, </a:t>
            </a:r>
            <a:r>
              <a:rPr lang="en-GB" altLang="zh-CN" dirty="0" smtClean="0"/>
              <a:t>8944, 8945, 8946, 8947, 5270, 8169, 8948, 8949</a:t>
            </a:r>
            <a:endParaRPr lang="zh-CN" altLang="zh-CN" dirty="0" smtClean="0"/>
          </a:p>
          <a:p>
            <a:pPr lvl="1"/>
            <a:endParaRPr lang="zh-CN"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#9 (11-7/0400r3)</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11-17/0400r3?</a:t>
            </a:r>
          </a:p>
          <a:p>
            <a:pPr lvl="1"/>
            <a:r>
              <a:rPr lang="en-US" altLang="zh-CN" dirty="0" smtClean="0"/>
              <a:t>CID </a:t>
            </a:r>
            <a:r>
              <a:rPr lang="en-GB" altLang="zh-CN" dirty="0" smtClean="0"/>
              <a:t>8809, 9154, 8360, 8813, 9795, 8614, 7506, 9796, 7508, 8615, 9799, 9800, 8798, 9766, 8799, 8800, 8801, 8802, 8803, 8804, 8805, 5250, 8807, 10089, 9797, 9798, 4973, 10090, 9151, 10091, 10092, 9152, 6826, 6827, 8812, 9767, 9768, 6828, 6829, 6830</a:t>
            </a:r>
            <a:endParaRPr lang="zh-CN" altLang="zh-CN" dirty="0" smtClean="0"/>
          </a:p>
          <a:p>
            <a:pPr lvl="1"/>
            <a:endParaRPr lang="zh-CN" altLang="zh-CN" dirty="0" smtClean="0"/>
          </a:p>
          <a:p>
            <a:pPr lvl="1"/>
            <a:endParaRPr lang="zh-CN"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#10 (11-7/0345r2)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11-17/0345r2?</a:t>
            </a:r>
          </a:p>
          <a:p>
            <a:pPr lvl="1"/>
            <a:r>
              <a:rPr lang="en-US" altLang="zh-CN" dirty="0" smtClean="0"/>
              <a:t>CID 8774, 9142, 9143</a:t>
            </a:r>
            <a:endParaRPr lang="zh-CN" altLang="zh-CN" dirty="0" smtClean="0"/>
          </a:p>
          <a:p>
            <a:pPr lvl="1"/>
            <a:endParaRPr lang="en-US" altLang="zh-CN" dirty="0" smtClean="0"/>
          </a:p>
          <a:p>
            <a:pPr lvl="1"/>
            <a:endParaRPr lang="en-US" altLang="zh-CN" dirty="0" smtClean="0"/>
          </a:p>
          <a:p>
            <a:pPr lvl="1"/>
            <a:endParaRPr lang="zh-CN"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#11 (11-7/0404r1)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11-17/0404r1?</a:t>
            </a:r>
          </a:p>
          <a:p>
            <a:pPr lvl="1"/>
            <a:r>
              <a:rPr lang="en-US" altLang="zh-CN" dirty="0" smtClean="0"/>
              <a:t>CID </a:t>
            </a:r>
            <a:r>
              <a:rPr lang="en-GB" altLang="zh-CN" dirty="0" smtClean="0"/>
              <a:t>10360, 8840</a:t>
            </a:r>
            <a:endParaRPr lang="zh-CN" altLang="zh-CN" dirty="0" smtClean="0"/>
          </a:p>
          <a:p>
            <a:pPr lvl="1"/>
            <a:endParaRPr lang="en-US" altLang="zh-CN" dirty="0" smtClean="0"/>
          </a:p>
          <a:p>
            <a:pPr lvl="1"/>
            <a:endParaRPr lang="en-US" altLang="zh-CN" dirty="0" smtClean="0"/>
          </a:p>
          <a:p>
            <a:pPr lvl="1"/>
            <a:endParaRPr lang="zh-CN"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 for the week</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a:t>and approve agenda</a:t>
            </a:r>
          </a:p>
          <a:p>
            <a:r>
              <a:rPr lang="en-CA" altLang="en-US" sz="2000" dirty="0" smtClean="0"/>
              <a:t>Comment resolution presentations approved by 802.11ax for presentation this week, and related straw polls</a:t>
            </a:r>
            <a:endParaRPr lang="en-CA" altLang="en-US" sz="1600" dirty="0" smtClean="0"/>
          </a:p>
          <a:p>
            <a:r>
              <a:rPr lang="en-CA" altLang="en-US" sz="2000" dirty="0" smtClean="0"/>
              <a:t>Any other technical presentations </a:t>
            </a:r>
          </a:p>
        </p:txBody>
      </p:sp>
      <p:sp>
        <p:nvSpPr>
          <p:cNvPr id="6" name="矩形 5"/>
          <p:cNvSpPr/>
          <p:nvPr/>
        </p:nvSpPr>
        <p:spPr>
          <a:xfrm>
            <a:off x="7278446" y="6477000"/>
            <a:ext cx="1503938"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r>
              <a:rPr lang="en-US" dirty="0"/>
              <a:t> , et al</a:t>
            </a:r>
            <a:endParaRPr lang="en-US" altLang="en-US" dirty="0" smtClean="0">
              <a:latin typeface="Arial" pitchFamily="34" charset="0"/>
            </a:endParaRPr>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9"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4"/>
          <p:cNvSpPr>
            <a:spLocks noGrp="1"/>
          </p:cNvSpPr>
          <p:nvPr>
            <p:ph type="sldNum" sz="quarter" idx="12"/>
          </p:nvPr>
        </p:nvSpPr>
        <p:spPr>
          <a:noFill/>
        </p:spPr>
        <p:txBody>
          <a:bodyPr/>
          <a:lstStyle/>
          <a:p>
            <a:r>
              <a:rPr lang="en-US" altLang="en-US"/>
              <a:t>Slide </a:t>
            </a:r>
            <a:fld id="{FDDB0A93-1FD0-4423-87E1-C2C026CAD9F9}" type="slidenum">
              <a:rPr lang="en-US" altLang="en-US"/>
              <a:pPr/>
              <a:t>6</a:t>
            </a:fld>
            <a:endParaRPr lang="en-US" altLang="en-US"/>
          </a:p>
        </p:txBody>
      </p:sp>
      <p:sp>
        <p:nvSpPr>
          <p:cNvPr id="12293"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solidFill>
                  <a:schemeClr val="accent2"/>
                </a:solidFill>
              </a:rPr>
              <a:t>Instructions for the WG Chair</a:t>
            </a:r>
          </a:p>
        </p:txBody>
      </p:sp>
      <p:sp>
        <p:nvSpPr>
          <p:cNvPr id="12294"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 typeface="Monotype Sorts"/>
              <a:buNone/>
            </a:pPr>
            <a:r>
              <a:rPr lang="en-US" altLang="en-US" sz="800" b="0" smtClean="0"/>
              <a:t>	</a:t>
            </a:r>
            <a:r>
              <a:rPr lang="en-US" altLang="en-US" sz="180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smtClean="0">
                <a:solidFill>
                  <a:schemeClr val="accent2"/>
                </a:solidFill>
              </a:rPr>
              <a:t>Show slides #1 through #4 of this presentation</a:t>
            </a:r>
          </a:p>
          <a:p>
            <a:pPr lvl="1">
              <a:lnSpc>
                <a:spcPct val="80000"/>
              </a:lnSpc>
              <a:buFont typeface="Arial" pitchFamily="34" charset="0"/>
              <a:buChar char="•"/>
            </a:pPr>
            <a:r>
              <a:rPr lang="en-US" altLang="en-US" sz="1400" b="1" smtClean="0">
                <a:solidFill>
                  <a:schemeClr val="accent2"/>
                </a:solidFill>
              </a:rPr>
              <a:t>Advise the WG attendees that:</a:t>
            </a:r>
            <a:r>
              <a:rPr lang="en-US" altLang="en-US" sz="1400" smtClean="0">
                <a:solidFill>
                  <a:schemeClr val="accent2"/>
                </a:solidFill>
              </a:rPr>
              <a:t> </a:t>
            </a:r>
          </a:p>
          <a:p>
            <a:pPr lvl="2">
              <a:lnSpc>
                <a:spcPct val="80000"/>
              </a:lnSpc>
            </a:pPr>
            <a:r>
              <a:rPr lang="en-US" altLang="en-US" sz="1400" smtClean="0">
                <a:solidFill>
                  <a:schemeClr val="accent2"/>
                </a:solidFill>
              </a:rPr>
              <a:t>The IEEE’s patent policy is described in Clause 6 of the </a:t>
            </a:r>
            <a:r>
              <a:rPr lang="en-US" altLang="en-US" sz="1400" i="1" smtClean="0">
                <a:solidFill>
                  <a:schemeClr val="accent2"/>
                </a:solidFill>
              </a:rPr>
              <a:t>IEEE-SA Standards Board Bylaws</a:t>
            </a:r>
            <a:r>
              <a:rPr lang="en-US" altLang="en-US" sz="1400" smtClean="0">
                <a:solidFill>
                  <a:schemeClr val="accent2"/>
                </a:solidFill>
              </a:rPr>
              <a:t>;</a:t>
            </a:r>
          </a:p>
          <a:p>
            <a:pPr lvl="2">
              <a:lnSpc>
                <a:spcPct val="80000"/>
              </a:lnSpc>
            </a:pPr>
            <a:r>
              <a:rPr lang="en-US" altLang="en-US" sz="140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accent2"/>
                </a:solidFill>
              </a:rPr>
            </a:br>
            <a:endParaRPr lang="en-US" altLang="en-US" sz="1400" smtClean="0">
              <a:solidFill>
                <a:schemeClr val="accent2"/>
              </a:solidFill>
            </a:endParaRPr>
          </a:p>
          <a:p>
            <a:pPr lvl="1">
              <a:lnSpc>
                <a:spcPct val="20000"/>
              </a:lnSpc>
              <a:buFont typeface="Arial" pitchFamily="34" charset="0"/>
              <a:buChar char="•"/>
            </a:pPr>
            <a:r>
              <a:rPr lang="en-US" altLang="en-US" sz="1400" b="1" smtClean="0">
                <a:solidFill>
                  <a:schemeClr val="accent2"/>
                </a:solidFill>
              </a:rPr>
              <a:t>Instruct the WG Secretary to record in the minutes of the relevant WG meeting:</a:t>
            </a:r>
            <a:r>
              <a:rPr lang="en-US" altLang="en-US" sz="900" smtClean="0">
                <a:solidFill>
                  <a:schemeClr val="accent2"/>
                </a:solidFill>
              </a:rPr>
              <a:t> </a:t>
            </a:r>
          </a:p>
          <a:p>
            <a:pPr lvl="2">
              <a:lnSpc>
                <a:spcPct val="80000"/>
              </a:lnSpc>
            </a:pPr>
            <a:r>
              <a:rPr lang="en-US" altLang="en-US" sz="1400" smtClean="0">
                <a:solidFill>
                  <a:schemeClr val="accent2"/>
                </a:solidFill>
              </a:rPr>
              <a:t>That the foregoing information was provided and that slides 1 through 4 (and this slide 0, if applicable) were shown; </a:t>
            </a:r>
          </a:p>
          <a:p>
            <a:pPr lvl="2">
              <a:lnSpc>
                <a:spcPct val="80000"/>
              </a:lnSpc>
            </a:pPr>
            <a:r>
              <a:rPr lang="en-US" altLang="en-US" sz="140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smtClean="0">
              <a:solidFill>
                <a:schemeClr val="accent2"/>
              </a:solidFill>
            </a:endParaRPr>
          </a:p>
          <a:p>
            <a:pPr lvl="1">
              <a:lnSpc>
                <a:spcPct val="80000"/>
              </a:lnSpc>
              <a:spcBef>
                <a:spcPct val="5000"/>
              </a:spcBef>
              <a:buFont typeface="Arial" pitchFamily="34" charset="0"/>
              <a:buChar char="•"/>
            </a:pPr>
            <a:r>
              <a:rPr lang="en-US" altLang="en-US" sz="140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solidFill>
                  <a:schemeClr val="accent2"/>
                </a:solidFill>
              </a:rPr>
              <a:t>It is recommended that the WG chair review the guidance in </a:t>
            </a:r>
            <a:r>
              <a:rPr lang="en-US" altLang="en-US" sz="1400" i="1" smtClean="0">
                <a:solidFill>
                  <a:schemeClr val="accent2"/>
                </a:solidFill>
              </a:rPr>
              <a:t>IEEE-SA Standards Board Operations Manual</a:t>
            </a:r>
            <a:r>
              <a:rPr lang="en-US" altLang="en-US" sz="140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smtClean="0">
              <a:solidFill>
                <a:schemeClr val="accent2"/>
              </a:solidFill>
            </a:endParaRPr>
          </a:p>
          <a:p>
            <a:pPr lvl="1">
              <a:lnSpc>
                <a:spcPct val="80000"/>
              </a:lnSpc>
              <a:spcBef>
                <a:spcPct val="5000"/>
              </a:spcBef>
              <a:buFont typeface="Monotype Sorts"/>
              <a:buNone/>
            </a:pPr>
            <a:r>
              <a:rPr lang="en-US" altLang="en-US" sz="1200" smtClean="0">
                <a:solidFill>
                  <a:schemeClr val="accent2"/>
                </a:solidFill>
              </a:rPr>
              <a:t>	Note: </a:t>
            </a:r>
            <a:r>
              <a:rPr lang="en-US" altLang="en-US" sz="1200" b="1" smtClean="0">
                <a:solidFill>
                  <a:schemeClr val="accent2"/>
                </a:solidFill>
              </a:rPr>
              <a:t>WG</a:t>
            </a:r>
            <a:r>
              <a:rPr lang="en-US" altLang="en-US" sz="120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smtClean="0"/>
          </a:p>
        </p:txBody>
      </p:sp>
      <p:sp>
        <p:nvSpPr>
          <p:cNvPr id="12295" name="Text Box 5"/>
          <p:cNvSpPr txBox="1">
            <a:spLocks noChangeArrowheads="1"/>
          </p:cNvSpPr>
          <p:nvPr/>
        </p:nvSpPr>
        <p:spPr bwMode="auto">
          <a:xfrm>
            <a:off x="1752600" y="6400800"/>
            <a:ext cx="1914525" cy="304800"/>
          </a:xfrm>
          <a:prstGeom prst="rect">
            <a:avLst/>
          </a:prstGeom>
          <a:noFill/>
          <a:ln w="9525">
            <a:noFill/>
            <a:miter lim="800000"/>
            <a:headEnd/>
            <a:tailEnd/>
          </a:ln>
        </p:spPr>
        <p:txBody>
          <a:bodyPr wrap="none">
            <a:spAutoFit/>
          </a:bodyPr>
          <a:lstStyle/>
          <a:p>
            <a:r>
              <a:rPr lang="en-US" altLang="en-US" sz="1400" b="1"/>
              <a:t>(Optional to be shown)</a:t>
            </a:r>
          </a:p>
        </p:txBody>
      </p:sp>
      <p:sp>
        <p:nvSpPr>
          <p:cNvPr id="9"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p:spPr>
        <p:txBody>
          <a:bodyPr/>
          <a:lstStyle/>
          <a:p>
            <a:r>
              <a:rPr lang="en-US" altLang="en-US"/>
              <a:t>Slide </a:t>
            </a:r>
            <a:fld id="{08495EE1-B42A-450B-8D38-843966DE57BD}" type="slidenum">
              <a:rPr lang="en-US" altLang="en-US"/>
              <a:pPr/>
              <a:t>7</a:t>
            </a:fld>
            <a:endParaRPr lang="en-US" altLang="en-US"/>
          </a:p>
        </p:txBody>
      </p:sp>
      <p:sp>
        <p:nvSpPr>
          <p:cNvPr id="1434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1434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altLang="en-US" sz="2000" b="1" u="sng">
              <a:solidFill>
                <a:schemeClr val="tx2"/>
              </a:solidFill>
              <a:latin typeface="Helvetica" pitchFamily="34" charset="0"/>
            </a:endParaRPr>
          </a:p>
        </p:txBody>
      </p:sp>
      <p:sp>
        <p:nvSpPr>
          <p:cNvPr id="14343"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#1</a:t>
            </a:r>
            <a:endParaRPr lang="en-US" altLang="en-US" sz="240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pPr>
            <a:r>
              <a:rPr lang="en-US" altLang="en-US" sz="1600" b="1">
                <a:solidFill>
                  <a:schemeClr val="accent2"/>
                </a:solidFill>
              </a:rPr>
              <a:t>All participants in this meeting have certain obligations under the IEEE-SA Patent Policy. </a:t>
            </a:r>
          </a:p>
          <a:p>
            <a:pPr marL="742950" lvl="1" indent="-285750">
              <a:spcBef>
                <a:spcPct val="20000"/>
              </a:spcBef>
              <a:buFont typeface="Arial"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marL="1085850" lvl="2" indent="-228600">
              <a:spcBef>
                <a:spcPct val="20000"/>
              </a:spcBef>
              <a:buFont typeface="Arial"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marL="1085850" lvl="2" indent="-228600">
              <a:spcBef>
                <a:spcPct val="20000"/>
              </a:spcBef>
              <a:buFont typeface="Arial"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pPr>
            <a:r>
              <a:rPr lang="en-US" altLang="en-US" sz="1600" b="1">
                <a:solidFill>
                  <a:srgbClr val="003399"/>
                </a:solidFill>
              </a:rPr>
              <a:t>Early identification of holders of potential Essential Patent Claims is strongly encouraged</a:t>
            </a:r>
          </a:p>
          <a:p>
            <a:pPr marL="742950" lvl="1" indent="-285750">
              <a:spcBef>
                <a:spcPct val="20000"/>
              </a:spcBef>
              <a:buFont typeface="Arial" pitchFamily="34" charset="0"/>
              <a:buChar char="•"/>
            </a:pPr>
            <a:r>
              <a:rPr lang="en-US" altLang="en-US" sz="1600" b="1">
                <a:solidFill>
                  <a:srgbClr val="003399"/>
                </a:solidFill>
              </a:rPr>
              <a:t>No duty to perform a patent search</a:t>
            </a:r>
            <a:endParaRPr lang="en-US" altLang="en-US" sz="1600"/>
          </a:p>
        </p:txBody>
      </p:sp>
      <p:sp>
        <p:nvSpPr>
          <p:cNvPr id="11" name="页脚占位符 5"/>
          <p:cNvSpPr>
            <a:spLocks noGrp="1"/>
          </p:cNvSpPr>
          <p:nvPr>
            <p:ph type="ftr" sz="quarter" idx="3"/>
          </p:nvPr>
        </p:nvSpPr>
        <p:spPr>
          <a:xfrm>
            <a:off x="7283964" y="6475413"/>
            <a:ext cx="1259961" cy="184666"/>
          </a:xfrm>
        </p:spPr>
        <p:txBody>
          <a:bodyPr/>
          <a:lstStyle/>
          <a:p>
            <a:pPr>
              <a:defRPr/>
            </a:pPr>
            <a:r>
              <a:rPr lang="en-US" dirty="0"/>
              <a:t>Bo Sun (ZTE) , et al</a:t>
            </a:r>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p:spPr>
        <p:txBody>
          <a:bodyPr/>
          <a:lstStyle/>
          <a:p>
            <a:r>
              <a:rPr lang="en-US" altLang="en-US"/>
              <a:t>Slide </a:t>
            </a:r>
            <a:fld id="{1FC6ACDF-CD99-4D12-9282-63C2928EFA95}"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6390"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pPr>
            <a:r>
              <a:rPr lang="en-US" altLang="en-US" sz="2400">
                <a:cs typeface="Times New Roman" pitchFamily="18" charset="0"/>
              </a:rPr>
              <a:t>	</a:t>
            </a:r>
            <a:r>
              <a:rPr lang="en-US" altLang="en-US" sz="2400">
                <a:solidFill>
                  <a:srgbClr val="262699"/>
                </a:solidFill>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Patent Policy is stated in these sources:</a:t>
            </a:r>
          </a:p>
          <a:p>
            <a:pPr marL="742950" lvl="1" indent="-285750">
              <a:lnSpc>
                <a:spcPct val="90000"/>
              </a:lnSpc>
              <a:spcBef>
                <a:spcPct val="20000"/>
              </a:spcBef>
              <a:buFont typeface="Monotype Sorts"/>
              <a:buNone/>
            </a:pPr>
            <a:r>
              <a:rPr lang="en-GB" altLang="en-US" sz="2400">
                <a:solidFill>
                  <a:srgbClr val="262699"/>
                </a:solidFill>
              </a:rPr>
              <a:t>		IEEE-SA Standards Boards Bylaws</a:t>
            </a:r>
          </a:p>
          <a:p>
            <a:pPr marL="742950" lvl="1" indent="-285750">
              <a:lnSpc>
                <a:spcPct val="90000"/>
              </a:lnSpc>
              <a:spcBef>
                <a:spcPct val="20000"/>
              </a:spcBef>
              <a:buFont typeface="Monotype Sorts"/>
              <a:buNone/>
            </a:pPr>
            <a:r>
              <a:rPr lang="en-US" altLang="en-US" sz="2100">
                <a:solidFill>
                  <a:srgbClr val="262699"/>
                </a:solidFill>
              </a:rPr>
              <a:t>		</a:t>
            </a:r>
            <a:r>
              <a:rPr lang="en-US" altLang="en-US" sz="2100" i="1">
                <a:solidFill>
                  <a:srgbClr val="262699"/>
                </a:solidFill>
              </a:rPr>
              <a:t>http://standards.ieee.org/develop/policies/bylaws/sect6-7.html#6</a:t>
            </a:r>
          </a:p>
          <a:p>
            <a:pPr marL="742950" lvl="1" indent="-285750">
              <a:lnSpc>
                <a:spcPct val="90000"/>
              </a:lnSpc>
              <a:spcBef>
                <a:spcPct val="20000"/>
              </a:spcBef>
              <a:buFont typeface="Monotype Sorts"/>
              <a:buNone/>
            </a:pPr>
            <a:r>
              <a:rPr lang="en-GB" altLang="en-US" sz="2400">
                <a:solidFill>
                  <a:srgbClr val="262699"/>
                </a:solidFill>
              </a:rPr>
              <a:t>		IEEE-SA Standards Board Operations Manual</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http://standards.ieee.org/develop/policies/opman/sect6.html#6.3</a:t>
            </a:r>
            <a:endParaRPr lang="en-US" altLang="en-US" sz="2400">
              <a:solidFill>
                <a:srgbClr val="262699"/>
              </a:solidFill>
            </a:endParaRP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Material about the patent policy is available at</a:t>
            </a:r>
            <a:r>
              <a:rPr lang="en-US" altLang="en-US" sz="2400">
                <a:solidFill>
                  <a:srgbClr val="262699"/>
                </a:solidFill>
              </a:rPr>
              <a:t> </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http://standards.ieee.org/about/sasb/patcom/materials.html</a:t>
            </a:r>
          </a:p>
        </p:txBody>
      </p:sp>
      <p:sp>
        <p:nvSpPr>
          <p:cNvPr id="16392" name="Rectangle 9"/>
          <p:cNvSpPr>
            <a:spLocks noChangeArrowheads="1"/>
          </p:cNvSpPr>
          <p:nvPr/>
        </p:nvSpPr>
        <p:spPr bwMode="auto">
          <a:xfrm>
            <a:off x="990600" y="5192713"/>
            <a:ext cx="7239000" cy="979487"/>
          </a:xfrm>
          <a:prstGeom prst="rect">
            <a:avLst/>
          </a:prstGeom>
          <a:noFill/>
          <a:ln w="9525">
            <a:noFill/>
            <a:miter lim="800000"/>
            <a:headEnd/>
            <a:tailEnd/>
          </a:ln>
        </p:spPr>
        <p:txBody>
          <a:bodyPr>
            <a:spAutoFit/>
          </a:body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itchFamily="34" charset="0"/>
            </a:endParaRPr>
          </a:p>
          <a:p>
            <a:pPr algn="ctr">
              <a:lnSpc>
                <a:spcPct val="80000"/>
              </a:lnSpc>
              <a:spcBef>
                <a:spcPct val="20000"/>
              </a:spcBef>
              <a:buClr>
                <a:srgbClr val="CC3300"/>
              </a:buClr>
              <a:buSzPct val="50000"/>
            </a:pPr>
            <a:r>
              <a:rPr lang="en-US" altLang="en-US" b="1">
                <a:solidFill>
                  <a:srgbClr val="000099"/>
                </a:solidFill>
                <a:latin typeface="Arial" pitchFamily="34" charset="0"/>
              </a:rPr>
              <a:t>This slide set is available at https://development.standards.ieee.org/myproject/Public/mytools/mob/slideset.ppt</a:t>
            </a:r>
          </a:p>
        </p:txBody>
      </p:sp>
      <p:sp>
        <p:nvSpPr>
          <p:cNvPr id="11"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p:spPr>
        <p:txBody>
          <a:bodyPr/>
          <a:lstStyle/>
          <a:p>
            <a:r>
              <a:rPr lang="en-US" altLang="en-US"/>
              <a:t>Slide </a:t>
            </a:r>
            <a:fld id="{DE3DBB34-0EB1-437F-AE1E-69F328579F87}" type="slidenum">
              <a:rPr lang="en-US" altLang="en-US"/>
              <a:pPr/>
              <a:t>9</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8438"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1"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36082</TotalTime>
  <Words>2297</Words>
  <Application>Microsoft Office PowerPoint</Application>
  <PresentationFormat>全屏显示(4:3)</PresentationFormat>
  <Paragraphs>425</Paragraphs>
  <Slides>27</Slides>
  <Notes>12</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27</vt:i4>
      </vt:variant>
    </vt:vector>
  </HeadingPairs>
  <TitlesOfParts>
    <vt:vector size="29" baseType="lpstr">
      <vt:lpstr>802-11-Submission</vt:lpstr>
      <vt:lpstr>Document</vt:lpstr>
      <vt:lpstr>TGax Ad Hoc PHY Session Mar 2017 Pre-Meeting Agenda</vt:lpstr>
      <vt:lpstr>IEEE 802.11 TGax Ad Hoc High Efficiency WLAN PHY Ad Hoc</vt:lpstr>
      <vt:lpstr>Agenda items for the week</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Ad Hoc Groups Operation</vt:lpstr>
      <vt:lpstr>TGax PHY Adhoc Schedule</vt:lpstr>
      <vt:lpstr>PHY Submissions (pre-meeting 1/2)</vt:lpstr>
      <vt:lpstr>PHY Submissions (pre-meeting, 2/2)</vt:lpstr>
      <vt:lpstr>PHY Submissions</vt:lpstr>
      <vt:lpstr>Straw-poll #1 (11-7/0436r0)</vt:lpstr>
      <vt:lpstr>Straw-poll #2 (#1, 11-7/0044r2)</vt:lpstr>
      <vt:lpstr>Straw-poll #3 (11-7/0231r2)</vt:lpstr>
      <vt:lpstr>Straw-poll #4 (11-7/0471r1)</vt:lpstr>
      <vt:lpstr>Straw-poll #5 (11-7/0234r3)</vt:lpstr>
      <vt:lpstr>Straw-poll #6 (11-7/0247r3)</vt:lpstr>
      <vt:lpstr>Straw-poll #7 (11-7/0261r2)</vt:lpstr>
      <vt:lpstr>Straw-poll #8 (11-7/0398r1)</vt:lpstr>
      <vt:lpstr>Straw-poll #9 (11-7/0400r3)</vt:lpstr>
      <vt:lpstr>Straw-poll #10 (11-7/0345r2)</vt:lpstr>
      <vt:lpstr>Straw-poll #11 (11-7/0404r1)</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2202</cp:revision>
  <cp:lastPrinted>1998-02-10T13:28:06Z</cp:lastPrinted>
  <dcterms:created xsi:type="dcterms:W3CDTF">2007-04-17T18:10:23Z</dcterms:created>
  <dcterms:modified xsi:type="dcterms:W3CDTF">2017-03-15T04:25:57Z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