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539" r:id="rId3"/>
    <p:sldId id="541" r:id="rId4"/>
    <p:sldId id="542" r:id="rId5"/>
    <p:sldId id="543" r:id="rId6"/>
    <p:sldId id="544" r:id="rId7"/>
    <p:sldId id="558" r:id="rId8"/>
    <p:sldId id="551" r:id="rId9"/>
    <p:sldId id="554" r:id="rId10"/>
    <p:sldId id="553" r:id="rId11"/>
    <p:sldId id="549" r:id="rId12"/>
    <p:sldId id="545" r:id="rId13"/>
    <p:sldId id="552" r:id="rId14"/>
    <p:sldId id="547" r:id="rId15"/>
    <p:sldId id="556" r:id="rId16"/>
    <p:sldId id="555" r:id="rId17"/>
    <p:sldId id="557" r:id="rId18"/>
    <p:sldId id="559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4624" autoAdjust="0"/>
  </p:normalViewPr>
  <p:slideViewPr>
    <p:cSldViewPr>
      <p:cViewPr varScale="1">
        <p:scale>
          <a:sx n="81" d="100"/>
          <a:sy n="81" d="100"/>
        </p:scale>
        <p:origin x="150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1878" y="8982075"/>
            <a:ext cx="12663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3701" y="8985250"/>
            <a:ext cx="17280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53701" y="8985250"/>
            <a:ext cx="1728037" cy="184666"/>
          </a:xfrm>
        </p:spPr>
        <p:txBody>
          <a:bodyPr/>
          <a:lstStyle/>
          <a:p>
            <a:pPr lvl="4"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Cariou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802.11-17/0455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1.vsdx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sz="2800" dirty="0" smtClean="0"/>
              <a:t>Some clarifications on the current OBSS_PD SR spec text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08666"/>
              </p:ext>
            </p:extLst>
          </p:nvPr>
        </p:nvGraphicFramePr>
        <p:xfrm>
          <a:off x="996950" y="2957512"/>
          <a:ext cx="7232650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Document" r:id="rId5" imgW="10136095" imgH="4931147" progId="Word.Document.8">
                  <p:embed/>
                </p:oleObj>
              </mc:Choice>
              <mc:Fallback>
                <p:oleObj name="Document" r:id="rId5" imgW="10136095" imgH="493114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957512"/>
                        <a:ext cx="7232650" cy="351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600" dirty="0" smtClean="0"/>
          </a:p>
          <a:p>
            <a:endParaRPr lang="en-GB" sz="1600" dirty="0"/>
          </a:p>
          <a:p>
            <a:r>
              <a:rPr lang="en-GB" sz="1600" dirty="0"/>
              <a:t>HE STAs shall maintain a SRG OBSS_PD level, with its value selected by respecting of the OBSS_PD level condition above but with SRG OBSS PD MIN and SRG OBSS PD MAX in place of </a:t>
            </a:r>
            <a:r>
              <a:rPr lang="en-GB" sz="1600" dirty="0" err="1"/>
              <a:t>OBSS_PDmin</a:t>
            </a:r>
            <a:r>
              <a:rPr lang="en-GB" sz="1600" dirty="0"/>
              <a:t> and </a:t>
            </a:r>
            <a:r>
              <a:rPr lang="en-GB" sz="1600" dirty="0" err="1"/>
              <a:t>OBSS_PDmax</a:t>
            </a:r>
            <a:r>
              <a:rPr lang="en-GB" sz="1600" dirty="0"/>
              <a:t>, respectively, where SRG OBSS PD MIN and SRG OBSS PD MAX are determined according to Table 25-2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SRG OBSSPD parameters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162800" cy="3123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914400" y="1828800"/>
            <a:ext cx="6127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423280"/>
              </p:ext>
            </p:extLst>
          </p:nvPr>
        </p:nvGraphicFramePr>
        <p:xfrm>
          <a:off x="1524000" y="3733800"/>
          <a:ext cx="5715000" cy="2179320"/>
        </p:xfrm>
        <a:graphic>
          <a:graphicData uri="http://schemas.openxmlformats.org/drawingml/2006/table">
            <a:tbl>
              <a:tblPr firstRow="1" firstCol="1" bandRow="1"/>
              <a:tblGrid>
                <a:gridCol w="1097768"/>
                <a:gridCol w="958006"/>
                <a:gridCol w="1943964"/>
                <a:gridCol w="1715262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OBSS_PD SR Disallowed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SRG Information Present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of SRG OBSS_PD_MIN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of SRG OBSS_PD_MAX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 Parameter Set element not received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 Parameter Set element not received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Don’t care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Don’t care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 + SRG OBSS PD MIN Offset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 + SRG OBSS PD MAX Offset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*Note: When SRG Information is not present, a STA cannot determine a PPDU to be SRG and so will not use SRG OBSS_PD_MIN or SRG OBSS_PD_MAX values.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43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In managed environments, APs are able to set </a:t>
            </a:r>
            <a:r>
              <a:rPr lang="en-US" dirty="0" err="1" smtClean="0"/>
              <a:t>OBSS_Pdmin</a:t>
            </a:r>
            <a:r>
              <a:rPr lang="en-US" dirty="0" smtClean="0"/>
              <a:t> and max to better optimize reuse, but only between an SRG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SRG OBSSPD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95800" y="5294661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495800" y="2716561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81448" y="5357336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STAs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0"/>
          </p:cNvCxnSpPr>
          <p:nvPr/>
        </p:nvCxnSpPr>
        <p:spPr>
          <a:xfrm>
            <a:off x="6800606" y="53573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68800" y="3093104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60075" y="296297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368800" y="3753504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60075" y="359797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56100" y="4350404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47375" y="423297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502825" y="3772478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76099" y="4139813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45200" y="3093104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521200" y="3099531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159401" y="3690311"/>
            <a:ext cx="1638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</a:t>
            </a:r>
            <a:r>
              <a:rPr lang="en-US" dirty="0" smtClean="0">
                <a:solidFill>
                  <a:schemeClr val="accent1"/>
                </a:solidFill>
              </a:rPr>
              <a:t>=-72dBm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19600" y="3505200"/>
            <a:ext cx="2039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OBSS_Pdmax_SRG</a:t>
            </a:r>
            <a:r>
              <a:rPr lang="en-US" dirty="0" smtClean="0">
                <a:solidFill>
                  <a:schemeClr val="accent1"/>
                </a:solidFill>
              </a:rPr>
              <a:t>=-72dBm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76099" y="5819001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92241" y="2598389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OBSS_PDlevel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00930" y="5290937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465255" y="3751362"/>
            <a:ext cx="2327860" cy="2111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 bwMode="auto">
          <a:xfrm>
            <a:off x="7015483" y="3787584"/>
            <a:ext cx="121258" cy="9861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857175" y="3787584"/>
            <a:ext cx="121258" cy="98616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9099" y="3009144"/>
            <a:ext cx="30359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D1.1 defines this</a:t>
            </a:r>
          </a:p>
          <a:p>
            <a:r>
              <a:rPr lang="en-US" sz="1400" dirty="0" smtClean="0"/>
              <a:t>And limits application of SRG parameters only for the OBSSs belonging to the SRG (ESS in a managed enterprise)</a:t>
            </a:r>
          </a:p>
          <a:p>
            <a:endParaRPr lang="en-US" sz="1400" dirty="0" smtClean="0"/>
          </a:p>
          <a:p>
            <a:r>
              <a:rPr lang="en-US" sz="1400" dirty="0" smtClean="0"/>
              <a:t>This preserves protection so other networks not part of the SRG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2084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169795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Spec text:</a:t>
            </a:r>
          </a:p>
          <a:p>
            <a:r>
              <a:rPr lang="en-GB" sz="1600" dirty="0"/>
              <a:t>If the PHY of a STA issues a PHY-</a:t>
            </a:r>
            <a:r>
              <a:rPr lang="en-GB" sz="1600" dirty="0" err="1"/>
              <a:t>CCA.indication</a:t>
            </a:r>
            <a:r>
              <a:rPr lang="en-GB" sz="1600" dirty="0"/>
              <a:t> with a value equal to BUSY followed by an </a:t>
            </a:r>
            <a:r>
              <a:rPr lang="en-GB" sz="1600" dirty="0" err="1"/>
              <a:t>RXSTART.indication</a:t>
            </a:r>
            <a:r>
              <a:rPr lang="en-GB" sz="1600" dirty="0"/>
              <a:t> due to a PPDU reception then the STA’s MAC sublayer may a) issue a PHYCCARESET. request primitive and b) not update its NAV timers based on frames carried in the PPDU if all the following conditions are met:</a:t>
            </a:r>
            <a:endParaRPr lang="en-US" sz="1600" dirty="0"/>
          </a:p>
          <a:p>
            <a:pPr lvl="1"/>
            <a:r>
              <a:rPr lang="en-GB" sz="1400" dirty="0" smtClean="0"/>
              <a:t>The </a:t>
            </a:r>
            <a:r>
              <a:rPr lang="en-GB" sz="1400" dirty="0"/>
              <a:t>received PPDU is an </a:t>
            </a:r>
            <a:r>
              <a:rPr lang="en-GB" sz="1400" b="1" dirty="0">
                <a:solidFill>
                  <a:srgbClr val="FF0000"/>
                </a:solidFill>
              </a:rPr>
              <a:t>Inter-BSS PPDU </a:t>
            </a:r>
            <a:r>
              <a:rPr lang="en-GB" sz="1400" dirty="0"/>
              <a:t>(see 27.2.1 (Intra-BSS and inter-BSS frame detection))</a:t>
            </a:r>
            <a:endParaRPr lang="en-US" sz="1400" dirty="0"/>
          </a:p>
          <a:p>
            <a:pPr lvl="1"/>
            <a:r>
              <a:rPr lang="en-GB" sz="1400" dirty="0" smtClean="0"/>
              <a:t>The </a:t>
            </a:r>
            <a:r>
              <a:rPr lang="en-GB" sz="1400" dirty="0"/>
              <a:t>RXVECTOR parameter RSSI_LEGACY in the PHY-</a:t>
            </a:r>
            <a:r>
              <a:rPr lang="en-GB" sz="1400" dirty="0" err="1"/>
              <a:t>RXSTART.indication</a:t>
            </a:r>
            <a:r>
              <a:rPr lang="en-GB" sz="1400" dirty="0"/>
              <a:t> primitive, which defines the received power level measured from the legacy portion of the PPDU is below the </a:t>
            </a:r>
            <a:r>
              <a:rPr lang="en-GB" sz="1400" b="1" dirty="0">
                <a:solidFill>
                  <a:srgbClr val="FF0000"/>
                </a:solidFill>
              </a:rPr>
              <a:t>NON SRG OBSS_PD </a:t>
            </a:r>
            <a:r>
              <a:rPr lang="en-GB" sz="1400" dirty="0"/>
              <a:t>level defined in 27.9.2.2 (Adjustment of OBSS_PD and transmit power)</a:t>
            </a:r>
            <a:endParaRPr lang="en-US" sz="1400" dirty="0"/>
          </a:p>
          <a:p>
            <a:pPr lvl="1"/>
            <a:r>
              <a:rPr lang="en-GB" sz="1400" dirty="0" smtClean="0"/>
              <a:t>The </a:t>
            </a:r>
            <a:r>
              <a:rPr lang="en-GB" sz="1400" dirty="0"/>
              <a:t>PPDU is not one of the following:</a:t>
            </a:r>
            <a:endParaRPr lang="en-US" sz="1400" dirty="0"/>
          </a:p>
          <a:p>
            <a:pPr lvl="2"/>
            <a:r>
              <a:rPr lang="en-GB" sz="1200" dirty="0" smtClean="0"/>
              <a:t>A </a:t>
            </a:r>
            <a:r>
              <a:rPr lang="en-GB" sz="1200" dirty="0"/>
              <a:t>non-HT PPDU that carries an individually addressed Public Action frame where the RA field is equal to the STA MAC address</a:t>
            </a:r>
            <a:endParaRPr lang="en-US" sz="1200" dirty="0"/>
          </a:p>
          <a:p>
            <a:pPr lvl="2"/>
            <a:r>
              <a:rPr lang="en-GB" sz="1200" dirty="0" smtClean="0"/>
              <a:t>A </a:t>
            </a:r>
            <a:r>
              <a:rPr lang="en-GB" sz="1200" dirty="0"/>
              <a:t>non-HT PPDU that carries a group addressed Public Action frame</a:t>
            </a:r>
            <a:endParaRPr lang="en-US" sz="1200" dirty="0"/>
          </a:p>
          <a:p>
            <a:pPr lvl="2"/>
            <a:r>
              <a:rPr lang="en-GB" sz="1200" dirty="0"/>
              <a:t>A non-HT PPDU that carries an NDPA</a:t>
            </a:r>
            <a:endParaRPr lang="en-US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Clarification on how to perform Non SRG OBSS_PD SR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5148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169795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Spec text:</a:t>
            </a:r>
          </a:p>
          <a:p>
            <a:r>
              <a:rPr lang="en-GB" sz="1600" dirty="0"/>
              <a:t>If the PHY of a STA issues a PHY-</a:t>
            </a:r>
            <a:r>
              <a:rPr lang="en-GB" sz="1600" dirty="0" err="1"/>
              <a:t>CCA.indication</a:t>
            </a:r>
            <a:r>
              <a:rPr lang="en-GB" sz="1600" dirty="0"/>
              <a:t> with a value equal to BUSY followed by an </a:t>
            </a:r>
            <a:r>
              <a:rPr lang="en-GB" sz="1600" dirty="0" err="1"/>
              <a:t>RXSTART.indication</a:t>
            </a:r>
            <a:r>
              <a:rPr lang="en-GB" sz="1600" dirty="0"/>
              <a:t> due to a PPDU reception then the STA’s MAC sublayer may a) issue a PHYCCARESET. request primitive and b) not update its NAV timers based on frames carried in the PPDU if all the following conditions are met:</a:t>
            </a:r>
            <a:endParaRPr lang="en-US" sz="1600" dirty="0"/>
          </a:p>
          <a:p>
            <a:pPr lvl="1"/>
            <a:r>
              <a:rPr lang="en-GB" sz="1400" dirty="0" smtClean="0"/>
              <a:t>The </a:t>
            </a:r>
            <a:r>
              <a:rPr lang="en-GB" sz="1400" dirty="0"/>
              <a:t>received PPDU is an </a:t>
            </a:r>
            <a:r>
              <a:rPr lang="en-GB" sz="1400" b="1" dirty="0">
                <a:solidFill>
                  <a:srgbClr val="FF0000"/>
                </a:solidFill>
              </a:rPr>
              <a:t>Inter-BSS PPDU </a:t>
            </a:r>
            <a:r>
              <a:rPr lang="en-GB" sz="1400" dirty="0"/>
              <a:t>(see 27.2.1 (Intra-BSS and inter-BSS frame detection</a:t>
            </a:r>
            <a:r>
              <a:rPr lang="en-GB" sz="1400" dirty="0" smtClean="0"/>
              <a:t>))</a:t>
            </a:r>
          </a:p>
          <a:p>
            <a:pPr lvl="1"/>
            <a:r>
              <a:rPr lang="en-GB" sz="1400" dirty="0"/>
              <a:t>The received PPDU is an</a:t>
            </a:r>
            <a:r>
              <a:rPr lang="en-GB" sz="1400" b="1" dirty="0">
                <a:solidFill>
                  <a:srgbClr val="FF0000"/>
                </a:solidFill>
              </a:rPr>
              <a:t> SRG PPDU (</a:t>
            </a:r>
            <a:r>
              <a:rPr lang="en-GB" sz="1400" dirty="0"/>
              <a:t>see 27.2.1a SRG and non-SRG frame determination</a:t>
            </a:r>
            <a:r>
              <a:rPr lang="en-GB" sz="1400" dirty="0" smtClean="0"/>
              <a:t>)</a:t>
            </a:r>
            <a:endParaRPr lang="en-US" sz="1400" dirty="0"/>
          </a:p>
          <a:p>
            <a:pPr lvl="1"/>
            <a:r>
              <a:rPr lang="en-GB" sz="1400" dirty="0" smtClean="0"/>
              <a:t>The </a:t>
            </a:r>
            <a:r>
              <a:rPr lang="en-GB" sz="1400" dirty="0"/>
              <a:t>RXVECTOR parameter RSSI_LEGACY in the PHY-</a:t>
            </a:r>
            <a:r>
              <a:rPr lang="en-GB" sz="1400" dirty="0" err="1"/>
              <a:t>RXSTART.indication</a:t>
            </a:r>
            <a:r>
              <a:rPr lang="en-GB" sz="1400" dirty="0"/>
              <a:t> primitive, which defines the received power level measured from the legacy portion of the PPDU is below the </a:t>
            </a:r>
            <a:r>
              <a:rPr lang="en-GB" sz="1400" b="1" dirty="0" smtClean="0">
                <a:solidFill>
                  <a:srgbClr val="FF0000"/>
                </a:solidFill>
              </a:rPr>
              <a:t>SRG </a:t>
            </a:r>
            <a:r>
              <a:rPr lang="en-GB" sz="1400" b="1" dirty="0">
                <a:solidFill>
                  <a:srgbClr val="FF0000"/>
                </a:solidFill>
              </a:rPr>
              <a:t>OBSS_PD </a:t>
            </a:r>
            <a:r>
              <a:rPr lang="en-GB" sz="1400" dirty="0"/>
              <a:t>level defined in 27.9.2.2 (Adjustment of OBSS_PD and transmit power)</a:t>
            </a:r>
            <a:endParaRPr lang="en-US" sz="1400" dirty="0"/>
          </a:p>
          <a:p>
            <a:pPr lvl="1"/>
            <a:r>
              <a:rPr lang="en-GB" sz="1400" dirty="0" smtClean="0"/>
              <a:t>The </a:t>
            </a:r>
            <a:r>
              <a:rPr lang="en-GB" sz="1400" dirty="0"/>
              <a:t>PPDU is not one of the following:</a:t>
            </a:r>
            <a:endParaRPr lang="en-US" sz="1400" dirty="0"/>
          </a:p>
          <a:p>
            <a:pPr lvl="2"/>
            <a:r>
              <a:rPr lang="en-GB" sz="1200" dirty="0" smtClean="0"/>
              <a:t>A </a:t>
            </a:r>
            <a:r>
              <a:rPr lang="en-GB" sz="1200" dirty="0"/>
              <a:t>non-HT PPDU that carries an individually addressed Public Action frame where the RA field is equal to the STA MAC address</a:t>
            </a:r>
            <a:endParaRPr lang="en-US" sz="1200" dirty="0"/>
          </a:p>
          <a:p>
            <a:pPr lvl="2"/>
            <a:r>
              <a:rPr lang="en-GB" sz="1200" dirty="0" smtClean="0"/>
              <a:t>A </a:t>
            </a:r>
            <a:r>
              <a:rPr lang="en-GB" sz="1200" dirty="0"/>
              <a:t>non-HT PPDU that carries a group addressed Public Action frame</a:t>
            </a:r>
            <a:endParaRPr lang="en-US" sz="1200" dirty="0"/>
          </a:p>
          <a:p>
            <a:pPr lvl="2"/>
            <a:r>
              <a:rPr lang="en-GB" sz="1200" dirty="0"/>
              <a:t>A non-HT PPDU that carries an NDPA</a:t>
            </a:r>
            <a:endParaRPr lang="en-US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Clarification on how to perform SRG OBSS_PD SR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4811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79613"/>
            <a:ext cx="7772400" cy="4495800"/>
          </a:xfrm>
        </p:spPr>
        <p:txBody>
          <a:bodyPr/>
          <a:lstStyle/>
          <a:p>
            <a:r>
              <a:rPr lang="en-US" sz="1600" dirty="0"/>
              <a:t>If a STA ignores an inter-BSS PPDU following the procedure in 27.9.2.1, using a chosen SRG </a:t>
            </a:r>
            <a:r>
              <a:rPr lang="en-US" sz="1600" dirty="0" err="1"/>
              <a:t>OBSS_PDlevel</a:t>
            </a:r>
            <a:r>
              <a:rPr lang="en-US" sz="1600" dirty="0"/>
              <a:t>, or a chosen NON SRG </a:t>
            </a:r>
            <a:r>
              <a:rPr lang="en-US" sz="1600" dirty="0" err="1"/>
              <a:t>OBSS_PDlevel</a:t>
            </a:r>
            <a:r>
              <a:rPr lang="en-US" sz="1600" dirty="0"/>
              <a:t> it starts an OBSS_PD SR power restriction period</a:t>
            </a:r>
            <a:r>
              <a:rPr lang="en-US" sz="1600" dirty="0" smtClean="0"/>
              <a:t>. </a:t>
            </a:r>
            <a:r>
              <a:rPr lang="en-US" sz="1600" dirty="0"/>
              <a:t>This OBSS_PD SR power restriction period </a:t>
            </a:r>
            <a:r>
              <a:rPr lang="en-US" sz="1600" dirty="0" smtClean="0"/>
              <a:t>is </a:t>
            </a:r>
            <a:r>
              <a:rPr lang="en-US" sz="1600" dirty="0"/>
              <a:t>terminated at the end of the TXOP that the STA gains once its </a:t>
            </a:r>
            <a:r>
              <a:rPr lang="en-US" sz="1600" dirty="0" err="1"/>
              <a:t>backoff</a:t>
            </a:r>
            <a:r>
              <a:rPr lang="en-US" sz="1600" dirty="0"/>
              <a:t> reaches zero. </a:t>
            </a:r>
            <a:endParaRPr lang="en-US" sz="1600" dirty="0" smtClean="0"/>
          </a:p>
          <a:p>
            <a:pPr lvl="1"/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a STA starts an OBSS_PD SR </a:t>
            </a:r>
            <a:r>
              <a:rPr lang="en-US" sz="1400" dirty="0"/>
              <a:t>power restriction period</a:t>
            </a:r>
            <a:r>
              <a:rPr lang="en-GB" alt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with a chosen NON SRG </a:t>
            </a:r>
            <a:r>
              <a:rPr lang="en-GB" alt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OBSS_PDlevel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the STA’s power as measured at the output of the antenna connector, shall be equal or lower than the </a:t>
            </a:r>
            <a:r>
              <a:rPr lang="en-GB" altLang="en-US" sz="1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TXPWR</a:t>
            </a:r>
            <a:r>
              <a:rPr lang="en-GB" altLang="en-US" sz="1400" i="1" baseline="-30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max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calculated with this chosen NON SRG </a:t>
            </a:r>
            <a:r>
              <a:rPr lang="en-GB" altLang="en-US" sz="1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OBSS_PD</a:t>
            </a:r>
            <a:r>
              <a:rPr lang="en-GB" altLang="en-US" sz="1400" i="1" baseline="-30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level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with Equation (27-2), with the appropriate NON SRG parameters according to table </a:t>
            </a:r>
            <a:r>
              <a:rPr lang="en-GB" alt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25-1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for the transmissions of any PPDU (including HE Trigger-Based PPDU) until the end of the OBSS_PD SR </a:t>
            </a:r>
            <a:r>
              <a:rPr lang="en-US" sz="1400" dirty="0"/>
              <a:t>power restriction period</a:t>
            </a:r>
            <a:r>
              <a:rPr lang="en-GB" alt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en-GB" alt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STA starts an OBSS_PD SR </a:t>
            </a:r>
            <a:r>
              <a:rPr lang="en-US" sz="1400" dirty="0"/>
              <a:t>power restriction period</a:t>
            </a:r>
            <a:r>
              <a:rPr lang="en-GB" alt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with a chosen SRG </a:t>
            </a:r>
            <a:r>
              <a:rPr lang="en-GB" altLang="en-US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OBSS_PDlevel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the STA’s power as measured at the output of the antenna connector, shall be equal or lower than the </a:t>
            </a:r>
            <a:r>
              <a:rPr lang="en-GB" altLang="en-US" sz="1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TXPWR</a:t>
            </a:r>
            <a:r>
              <a:rPr lang="en-GB" altLang="en-US" sz="1400" i="1" baseline="-30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max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calculated with this chosen SRG </a:t>
            </a:r>
            <a:r>
              <a:rPr lang="en-GB" altLang="en-US" sz="1400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OBSS_PD</a:t>
            </a:r>
            <a:r>
              <a:rPr lang="en-GB" altLang="en-US" sz="1400" i="1" baseline="-30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level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with Equation (27-2), with the appropriate SRG parameters according to table </a:t>
            </a:r>
            <a:r>
              <a:rPr lang="en-GB" alt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25-2</a:t>
            </a:r>
            <a:r>
              <a:rPr lang="en-GB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for </a:t>
            </a:r>
            <a:r>
              <a:rPr lang="en-GB" altLang="en-US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transmissions of any PPDU (including HE Trigger-Based PPDU) until the end of the OBSS_PD SR power restriction period. </a:t>
            </a:r>
            <a:r>
              <a:rPr lang="en-US" altLang="en-US" sz="600" dirty="0" smtClean="0"/>
              <a:t> </a:t>
            </a:r>
            <a:endParaRPr lang="en-US" altLang="en-US" sz="2600" dirty="0">
              <a:latin typeface="Arial" panose="020B0604020202020204" pitchFamily="34" charset="0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OBSSPD SR power restriction period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2236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ongoing OBSS_PD SR power restriction </a:t>
            </a:r>
            <a:r>
              <a:rPr lang="en-US" dirty="0" smtClean="0"/>
              <a:t>periods can </a:t>
            </a:r>
            <a:r>
              <a:rPr lang="en-US" dirty="0"/>
              <a:t>overlap in </a:t>
            </a:r>
            <a:r>
              <a:rPr lang="en-US" dirty="0" smtClean="0"/>
              <a:t>time (one per inter-BSS PPDU ignored). </a:t>
            </a:r>
          </a:p>
          <a:p>
            <a:r>
              <a:rPr lang="en-US" dirty="0" smtClean="0"/>
              <a:t>All </a:t>
            </a:r>
            <a:r>
              <a:rPr lang="en-US" dirty="0"/>
              <a:t>ongoing OBSS_PD SR power restriction </a:t>
            </a:r>
            <a:r>
              <a:rPr lang="en-US" dirty="0" smtClean="0"/>
              <a:t>periods </a:t>
            </a:r>
            <a:r>
              <a:rPr lang="en-US" dirty="0"/>
              <a:t>end at the same time.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STA shall not decrease the chosen SRG </a:t>
            </a:r>
            <a:r>
              <a:rPr lang="en-US" dirty="0" err="1"/>
              <a:t>OBSS_PDlevel</a:t>
            </a:r>
            <a:r>
              <a:rPr lang="en-US" dirty="0"/>
              <a:t> during an OBSS_PD SR opportunity. The STA may increase the chosen SRG </a:t>
            </a:r>
            <a:r>
              <a:rPr lang="en-US" i="1" dirty="0" err="1"/>
              <a:t>OBSS_PD</a:t>
            </a:r>
            <a:r>
              <a:rPr lang="en-US" i="1" baseline="-25000" dirty="0" err="1"/>
              <a:t>level</a:t>
            </a:r>
            <a:r>
              <a:rPr lang="en-US" dirty="0"/>
              <a:t> during the OBSS_PD SR opportunity. The STA shall not decrease the chosen NON SRG </a:t>
            </a:r>
            <a:r>
              <a:rPr lang="en-US" dirty="0" err="1"/>
              <a:t>OBSS_PDlevel</a:t>
            </a:r>
            <a:r>
              <a:rPr lang="en-US" dirty="0"/>
              <a:t> during an OBSS_PD SR opportunity. The STA may increase the chosen NON SRG </a:t>
            </a:r>
            <a:r>
              <a:rPr lang="en-US" i="1" dirty="0" err="1"/>
              <a:t>OBSS_PD</a:t>
            </a:r>
            <a:r>
              <a:rPr lang="en-US" i="1" baseline="-25000" dirty="0" err="1"/>
              <a:t>level</a:t>
            </a:r>
            <a:r>
              <a:rPr lang="en-US" dirty="0"/>
              <a:t> during the OBSS_PD SR opportunity.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STA’s power shall therefore always be equal or lower than the minimum </a:t>
            </a:r>
            <a:r>
              <a:rPr lang="en-GB" dirty="0" err="1"/>
              <a:t>TXPWRmax</a:t>
            </a:r>
            <a:r>
              <a:rPr lang="en-GB" dirty="0"/>
              <a:t> among all </a:t>
            </a:r>
            <a:r>
              <a:rPr lang="en-GB" dirty="0" err="1"/>
              <a:t>TXPWRmax</a:t>
            </a:r>
            <a:r>
              <a:rPr lang="en-GB" dirty="0"/>
              <a:t> from ongoing OBSS_PD SR opportunities.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OBSSPD SR </a:t>
            </a:r>
            <a:r>
              <a:rPr lang="en-US" dirty="0"/>
              <a:t>power restriction period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7745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158300" y="338099"/>
            <a:ext cx="82049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849226"/>
              </p:ext>
            </p:extLst>
          </p:nvPr>
        </p:nvGraphicFramePr>
        <p:xfrm>
          <a:off x="1371600" y="781351"/>
          <a:ext cx="5783263" cy="560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Visio" r:id="rId4" imgW="7581767" imgH="7345750" progId="Visio.Drawing.15">
                  <p:embed/>
                </p:oleObj>
              </mc:Choice>
              <mc:Fallback>
                <p:oleObj name="Visio" r:id="rId4" imgW="7581767" imgH="73457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781351"/>
                        <a:ext cx="5783263" cy="560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4724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Section 27.2.1a</a:t>
            </a:r>
          </a:p>
          <a:p>
            <a:r>
              <a:rPr lang="en-US" sz="1600" dirty="0" smtClean="0"/>
              <a:t>If </a:t>
            </a:r>
            <a:r>
              <a:rPr lang="en-US" sz="1600" dirty="0"/>
              <a:t>BSS Color information is present in a PPDU, the PPDU is determined to be an SRG PPDU if the bit corresponding to the BSS Color of the PPDU in the SRG BSS Color Bitmap is 1. </a:t>
            </a:r>
            <a:endParaRPr lang="en-US" sz="1600" dirty="0" smtClean="0"/>
          </a:p>
          <a:p>
            <a:r>
              <a:rPr lang="en-US" sz="1600" dirty="0" smtClean="0"/>
              <a:t>If </a:t>
            </a:r>
            <a:r>
              <a:rPr lang="en-US" sz="1600" dirty="0"/>
              <a:t>Partial BSSID information is present in a PPDU, the PPDU is determined to be an SRG PPDU if the bit corresponding to the Partial BSSID of the PPDU in the SRG Partial BSSID Bitmap is 1. </a:t>
            </a:r>
            <a:endParaRPr lang="en-US" sz="1600" dirty="0" smtClean="0"/>
          </a:p>
          <a:p>
            <a:r>
              <a:rPr lang="en-US" sz="1600" smtClean="0">
                <a:solidFill>
                  <a:srgbClr val="FF0000"/>
                </a:solidFill>
              </a:rPr>
              <a:t>Proposed </a:t>
            </a:r>
            <a:r>
              <a:rPr lang="en-US" sz="1600" smtClean="0">
                <a:solidFill>
                  <a:srgbClr val="FF0000"/>
                </a:solidFill>
              </a:rPr>
              <a:t>addition in doc 267r3 : </a:t>
            </a:r>
            <a:r>
              <a:rPr lang="en-US" sz="1600" dirty="0" smtClean="0">
                <a:solidFill>
                  <a:srgbClr val="FF0000"/>
                </a:solidFill>
              </a:rPr>
              <a:t>If </a:t>
            </a:r>
            <a:r>
              <a:rPr lang="en-US" sz="1600" dirty="0">
                <a:solidFill>
                  <a:srgbClr val="FF0000"/>
                </a:solidFill>
              </a:rPr>
              <a:t>Partial BSSID information is not present in a PPDU and BSSID information is correctly received, the PPDU is determined to be an SRG PPDU if the bit corresponding to BSSID[39:44]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of the PPDU in the SRG Partial BSSID Bitmap is 1. 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Otherwise</a:t>
            </a:r>
            <a:r>
              <a:rPr lang="en-US" sz="1600" dirty="0"/>
              <a:t>, the PPDU is not determined to be an SRG PPDU. An HE STA that has not received a Spatial Reuse Parameter Set element from its associated AP with a value of 1 in the SRG Information Present subfield shall not classify any received PPDUs as an SRG PPDU.</a:t>
            </a:r>
          </a:p>
          <a:p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SRG PPDU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926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D1.1, we have the following:</a:t>
            </a:r>
          </a:p>
          <a:p>
            <a:r>
              <a:rPr lang="en-US" dirty="0" smtClean="0"/>
              <a:t>When receiving only CTS or CTS-to-self, OBSSPD SR is disabled</a:t>
            </a:r>
          </a:p>
          <a:p>
            <a:r>
              <a:rPr lang="en-US" dirty="0" smtClean="0"/>
              <a:t>When receiving RTS and CTS, OBSSPD SR is not disabled</a:t>
            </a:r>
          </a:p>
          <a:p>
            <a:endParaRPr lang="en-US" dirty="0"/>
          </a:p>
          <a:p>
            <a:r>
              <a:rPr lang="en-US" dirty="0" smtClean="0"/>
              <a:t>SR parameter set element can disable NON SRG OBSSPD SR.</a:t>
            </a:r>
          </a:p>
          <a:p>
            <a:pPr lvl="1"/>
            <a:r>
              <a:rPr lang="en-US" dirty="0" smtClean="0"/>
              <a:t>Associated STAs can not do Non SRG OBSSPD SR</a:t>
            </a:r>
          </a:p>
          <a:p>
            <a:r>
              <a:rPr lang="en-US" dirty="0" smtClean="0"/>
              <a:t>SRG is disabled if no SR parameter set element or if SR parameter set element with no SRG information present.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OBSS_PD SR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877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3873"/>
            <a:ext cx="7772400" cy="4724400"/>
          </a:xfrm>
        </p:spPr>
        <p:txBody>
          <a:bodyPr/>
          <a:lstStyle/>
          <a:p>
            <a:r>
              <a:rPr lang="en-US" b="1" dirty="0" smtClean="0"/>
              <a:t>Intention is to better explain the current spec text for OBSS_PD SR (D1.1) to help improve the understanding and clarify the spec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OBSS_PDmin</a:t>
            </a:r>
            <a:r>
              <a:rPr lang="en-US" dirty="0" smtClean="0"/>
              <a:t> and </a:t>
            </a:r>
            <a:r>
              <a:rPr lang="en-US" dirty="0" err="1" smtClean="0"/>
              <a:t>OBSS_PDmax</a:t>
            </a:r>
            <a:r>
              <a:rPr lang="en-US" dirty="0" smtClean="0"/>
              <a:t> define the upper bound of the allowable zone (stripped zone).</a:t>
            </a:r>
          </a:p>
          <a:p>
            <a:r>
              <a:rPr lang="en-US" dirty="0" smtClean="0"/>
              <a:t>A STA that operates under OBSS_PD SR can only choose </a:t>
            </a:r>
            <a:r>
              <a:rPr lang="en-US" dirty="0" err="1" smtClean="0"/>
              <a:t>OBSS_PDlevel</a:t>
            </a:r>
            <a:r>
              <a:rPr lang="en-US" dirty="0" smtClean="0"/>
              <a:t> and </a:t>
            </a:r>
            <a:r>
              <a:rPr lang="en-US" dirty="0" err="1" smtClean="0"/>
              <a:t>TxPower</a:t>
            </a:r>
            <a:r>
              <a:rPr lang="en-US" dirty="0" smtClean="0"/>
              <a:t> so that they are in the allowable zone.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of the proportional rule figure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57600"/>
            <a:ext cx="5026539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8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of the proportional rule figure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38017" y="5168900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938017" y="2590800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23665" y="523157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STAs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0"/>
          </p:cNvCxnSpPr>
          <p:nvPr/>
        </p:nvCxnSpPr>
        <p:spPr>
          <a:xfrm>
            <a:off x="5242823" y="523157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11017" y="2967343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2292" y="2837217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811017" y="3627743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02292" y="3472217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798317" y="4224643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89592" y="4107217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945042" y="3646717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18316" y="4014052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7417" y="2967343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963417" y="2973770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50463" y="2983258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204294" y="4224089"/>
            <a:ext cx="1363010" cy="55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950718" y="4215227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2945043" y="2967344"/>
            <a:ext cx="913419" cy="956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91597" y="4237472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90080" y="2676191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8316" y="5693240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34458" y="2472628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OBSS_PDlevel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643147" y="5165176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3358478" y="2976931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727314" y="4014052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80659" y="523157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25dBm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APs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87094" y="4536841"/>
            <a:ext cx="8675905" cy="1284142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STAs with static selection of </a:t>
            </a:r>
            <a:r>
              <a:rPr lang="en-US" sz="1600" b="1" dirty="0" err="1" smtClean="0"/>
              <a:t>TxPower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OBSS_Pdlevel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dirty="0" smtClean="0"/>
              <a:t>     Red STA: Max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equal 24dBm, STA can not raise </a:t>
            </a:r>
            <a:r>
              <a:rPr lang="en-US" sz="1600" dirty="0" err="1" smtClean="0"/>
              <a:t>OBSS_Pdlevel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Blue STA: Max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equal 11dBm, STA chooses to not increase </a:t>
            </a:r>
            <a:r>
              <a:rPr lang="en-US" sz="1600" dirty="0" err="1" smtClean="0"/>
              <a:t>OBSS_Pdlevel</a:t>
            </a:r>
            <a:r>
              <a:rPr lang="en-US" sz="1600" dirty="0" smtClean="0"/>
              <a:t>: -82dBm</a:t>
            </a:r>
          </a:p>
          <a:p>
            <a:pPr marL="0" indent="0">
              <a:buNone/>
            </a:pPr>
            <a:r>
              <a:rPr lang="en-US" sz="1600" dirty="0" smtClean="0"/>
              <a:t>     Green STA: </a:t>
            </a:r>
            <a:r>
              <a:rPr lang="en-US" sz="1600" dirty="0"/>
              <a:t>Max </a:t>
            </a:r>
            <a:r>
              <a:rPr lang="en-US" sz="1600" dirty="0" err="1"/>
              <a:t>TxPower</a:t>
            </a:r>
            <a:r>
              <a:rPr lang="en-US" sz="1600" dirty="0"/>
              <a:t> equal 11dBm, STA chooses to </a:t>
            </a:r>
            <a:r>
              <a:rPr lang="en-US" sz="1600" dirty="0" smtClean="0"/>
              <a:t>increase </a:t>
            </a:r>
            <a:r>
              <a:rPr lang="en-US" sz="1600" dirty="0" err="1"/>
              <a:t>OBSS_Pdlevel</a:t>
            </a:r>
            <a:r>
              <a:rPr lang="en-US" sz="1600" dirty="0"/>
              <a:t>: </a:t>
            </a:r>
            <a:r>
              <a:rPr lang="en-US" sz="1600" dirty="0" smtClean="0"/>
              <a:t>-72dBm is the max it can use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721935" y="722208"/>
            <a:ext cx="4723155" cy="10668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06025" y="3500083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06025" y="921983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91673" y="3562758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STAs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0"/>
          </p:cNvCxnSpPr>
          <p:nvPr/>
        </p:nvCxnSpPr>
        <p:spPr>
          <a:xfrm>
            <a:off x="6810831" y="356275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79025" y="1298526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70300" y="116840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379025" y="1958926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70300" y="180340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66325" y="2555826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57600" y="243840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513050" y="1977900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86324" y="2345235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55425" y="1298526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531425" y="1304953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772302" y="2555272"/>
            <a:ext cx="1363010" cy="55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518726" y="2546410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513052" y="1298528"/>
            <a:ext cx="413434" cy="64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59605" y="2568655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58088" y="1007374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86324" y="4024423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02466" y="803811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OBSS_PDlevel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211155" y="349635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4926486" y="1308114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 bwMode="auto">
          <a:xfrm>
            <a:off x="5867400" y="2514600"/>
            <a:ext cx="121258" cy="98616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867400" y="1981200"/>
            <a:ext cx="121258" cy="986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25708" y="2514600"/>
            <a:ext cx="121258" cy="9861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83542" y="4930584"/>
            <a:ext cx="121258" cy="9861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94015" y="5257800"/>
            <a:ext cx="121258" cy="98616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183542" y="5562600"/>
            <a:ext cx="121258" cy="986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968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87094" y="4536841"/>
            <a:ext cx="8675905" cy="1284142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STAs with dynamic selection of </a:t>
            </a:r>
            <a:r>
              <a:rPr lang="en-US" sz="1600" b="1" dirty="0" err="1" smtClean="0"/>
              <a:t>TxPower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OBSS_Pdlevel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dirty="0" smtClean="0"/>
              <a:t>     Red STA: Max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equal 24dBm, STA can not reduce its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to raise </a:t>
            </a:r>
            <a:r>
              <a:rPr lang="en-US" sz="1600" dirty="0" err="1" smtClean="0"/>
              <a:t>OBSS_Pdlevel</a:t>
            </a:r>
            <a:r>
              <a:rPr lang="en-US" sz="1600" dirty="0" smtClean="0"/>
              <a:t> because it otherwise can not close the link to its destination STA</a:t>
            </a:r>
          </a:p>
          <a:p>
            <a:pPr marL="0" indent="0">
              <a:buNone/>
            </a:pPr>
            <a:r>
              <a:rPr lang="en-US" sz="1600" dirty="0" smtClean="0"/>
              <a:t>     Blue STA: Max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equal 24dBm, STA sets its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to a level sufficient for its needs (11dBm is sufficient to close the link with its destination STA) and dynamically or statically chooses to increase </a:t>
            </a:r>
            <a:r>
              <a:rPr lang="en-US" sz="1600" dirty="0" err="1" smtClean="0"/>
              <a:t>OBSS_Pdlevel</a:t>
            </a:r>
            <a:r>
              <a:rPr lang="en-US" sz="1600" dirty="0"/>
              <a:t> </a:t>
            </a:r>
            <a:r>
              <a:rPr lang="en-US" sz="1600" dirty="0" smtClean="0"/>
              <a:t>up to -72dBm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721935" y="722208"/>
            <a:ext cx="4723155" cy="10668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06025" y="3500083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06025" y="921983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91673" y="3562758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STAs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0"/>
          </p:cNvCxnSpPr>
          <p:nvPr/>
        </p:nvCxnSpPr>
        <p:spPr>
          <a:xfrm>
            <a:off x="6810831" y="356275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79025" y="1298526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70300" y="116840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379025" y="1958926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70300" y="180340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66325" y="2555826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57600" y="243840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513050" y="1977900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86324" y="2345235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55425" y="1298526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531425" y="1304953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772302" y="2555272"/>
            <a:ext cx="1363010" cy="55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518726" y="2546410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513052" y="1298528"/>
            <a:ext cx="413434" cy="64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59605" y="2568655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58088" y="1007374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86324" y="4024423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02466" y="803811"/>
            <a:ext cx="114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OBSS_PDlevel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211155" y="349635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4926486" y="1308114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 bwMode="auto">
          <a:xfrm>
            <a:off x="6889142" y="2514600"/>
            <a:ext cx="121258" cy="98616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25708" y="2514600"/>
            <a:ext cx="121258" cy="9861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83542" y="4930584"/>
            <a:ext cx="121258" cy="9861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83873" y="5492310"/>
            <a:ext cx="121258" cy="98616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stCxn id="39" idx="4"/>
            <a:endCxn id="44" idx="7"/>
          </p:cNvCxnSpPr>
          <p:nvPr/>
        </p:nvCxnSpPr>
        <p:spPr bwMode="auto">
          <a:xfrm flipH="1" flipV="1">
            <a:off x="5970900" y="2125626"/>
            <a:ext cx="1115437" cy="4875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Oval 43"/>
          <p:cNvSpPr/>
          <p:nvPr/>
        </p:nvSpPr>
        <p:spPr bwMode="auto">
          <a:xfrm>
            <a:off x="5867400" y="2111184"/>
            <a:ext cx="121258" cy="98616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9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800" dirty="0" smtClean="0"/>
              <a:t>Currently, this is left to implementer’s choice</a:t>
            </a:r>
          </a:p>
          <a:p>
            <a:r>
              <a:rPr lang="en-US" sz="1800" dirty="0" smtClean="0"/>
              <a:t>SR STA can decide to reduce it’s </a:t>
            </a:r>
            <a:r>
              <a:rPr lang="en-US" sz="1800" dirty="0" err="1" smtClean="0"/>
              <a:t>TxPower</a:t>
            </a:r>
            <a:r>
              <a:rPr lang="en-US" sz="1800" dirty="0" smtClean="0"/>
              <a:t> to raise OBSS_PD and get more reuse opportunities</a:t>
            </a:r>
          </a:p>
          <a:p>
            <a:pPr lvl="1"/>
            <a:r>
              <a:rPr lang="en-US" sz="1600" dirty="0" smtClean="0"/>
              <a:t>Obviously the STA needs to close the link with its receiver and get sufficient margin</a:t>
            </a:r>
          </a:p>
          <a:p>
            <a:pPr lvl="1"/>
            <a:r>
              <a:rPr lang="en-US" sz="1600" dirty="0" smtClean="0"/>
              <a:t>So the most logical approach is to first choose the min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to close the link and then derive the OBSSPD levels (SRG and non SRG)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Logic is that:</a:t>
            </a:r>
          </a:p>
          <a:p>
            <a:pPr lvl="1"/>
            <a:r>
              <a:rPr lang="en-US" sz="1600" dirty="0" smtClean="0"/>
              <a:t>a STA far from its AP won’t be able to reduce its power and won’t raise OBSS_PD</a:t>
            </a:r>
          </a:p>
          <a:p>
            <a:pPr lvl="1"/>
            <a:r>
              <a:rPr lang="en-US" sz="1600" dirty="0" smtClean="0"/>
              <a:t>A STA close from its AP can reduce its power and raise OBSS_PD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the operating point (</a:t>
            </a:r>
            <a:r>
              <a:rPr lang="en-US" dirty="0" err="1" smtClean="0"/>
              <a:t>TxPower</a:t>
            </a:r>
            <a:r>
              <a:rPr lang="en-US" dirty="0" smtClean="0"/>
              <a:t> and OBSS_PD)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241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1600" dirty="0" smtClean="0"/>
              <a:t>Non SRG mode: </a:t>
            </a:r>
          </a:p>
          <a:p>
            <a:pPr lvl="1"/>
            <a:r>
              <a:rPr lang="en-US" sz="1400" dirty="0" smtClean="0"/>
              <a:t>Applicable on all PPDUs that are classified as inter-BSS</a:t>
            </a:r>
          </a:p>
          <a:p>
            <a:pPr lvl="1"/>
            <a:r>
              <a:rPr lang="en-US" sz="1400" dirty="0" smtClean="0"/>
              <a:t>If no SR element received from the associated AP: </a:t>
            </a:r>
            <a:r>
              <a:rPr lang="en-US" sz="1400" dirty="0" err="1" smtClean="0"/>
              <a:t>OBSSPDmin</a:t>
            </a:r>
            <a:r>
              <a:rPr lang="en-US" sz="1400" dirty="0" smtClean="0"/>
              <a:t>=-82dBm, </a:t>
            </a:r>
            <a:r>
              <a:rPr lang="en-US" sz="1400" dirty="0" err="1" smtClean="0"/>
              <a:t>OBSSPDmax</a:t>
            </a:r>
            <a:r>
              <a:rPr lang="en-US" sz="1400" dirty="0" smtClean="0"/>
              <a:t>=-62dBm</a:t>
            </a:r>
          </a:p>
          <a:p>
            <a:pPr lvl="1"/>
            <a:r>
              <a:rPr lang="en-US" sz="1400" dirty="0" smtClean="0"/>
              <a:t>If SR element received from the associated AP: </a:t>
            </a:r>
            <a:r>
              <a:rPr lang="en-US" sz="1400" dirty="0" err="1" smtClean="0"/>
              <a:t>OBSSPDmin</a:t>
            </a:r>
            <a:r>
              <a:rPr lang="en-US" sz="1400" dirty="0" smtClean="0"/>
              <a:t>=-82dBm, </a:t>
            </a:r>
            <a:r>
              <a:rPr lang="en-US" sz="1400" dirty="0" err="1" smtClean="0"/>
              <a:t>OBSSPDmax</a:t>
            </a:r>
            <a:r>
              <a:rPr lang="en-US" sz="1400" dirty="0" smtClean="0"/>
              <a:t> can be tuned between -82 and -62dBm. OBSSPD can also be disabled</a:t>
            </a:r>
          </a:p>
          <a:p>
            <a:pPr lvl="1"/>
            <a:r>
              <a:rPr lang="en-US" sz="1400" dirty="0" smtClean="0"/>
              <a:t>The parameters are not optimized for the environment and they are defined to be conservative: derived based on current CCA thresholds</a:t>
            </a:r>
          </a:p>
          <a:p>
            <a:endParaRPr lang="en-US" sz="1600" dirty="0" smtClean="0"/>
          </a:p>
          <a:p>
            <a:r>
              <a:rPr lang="en-US" sz="1600" dirty="0" smtClean="0"/>
              <a:t>SRG mode:</a:t>
            </a:r>
          </a:p>
          <a:p>
            <a:pPr lvl="1"/>
            <a:r>
              <a:rPr lang="en-US" sz="1400" dirty="0" smtClean="0"/>
              <a:t>The most important mode for OBSS_PD SR is its use in dense managed environments. </a:t>
            </a:r>
          </a:p>
          <a:p>
            <a:pPr lvl="1"/>
            <a:r>
              <a:rPr lang="en-US" sz="1400" dirty="0" smtClean="0"/>
              <a:t>For that reason, D1.1 proposes the mechanism to allow the AP to set optimally the min/max parameters for operation within a group of BSSs</a:t>
            </a:r>
          </a:p>
          <a:p>
            <a:pPr lvl="1"/>
            <a:r>
              <a:rPr lang="en-US" sz="1400" dirty="0" smtClean="0"/>
              <a:t>Applicable on all PPDUs that are classified as inter-BSS and as inter-SRG</a:t>
            </a:r>
          </a:p>
          <a:p>
            <a:pPr lvl="1"/>
            <a:r>
              <a:rPr lang="en-US" sz="1400" dirty="0" smtClean="0"/>
              <a:t>Associated AP need to send SR parameter set element to define this mode</a:t>
            </a:r>
          </a:p>
          <a:p>
            <a:pPr lvl="2"/>
            <a:r>
              <a:rPr lang="en-US" sz="1200" dirty="0" smtClean="0"/>
              <a:t>Including SRG </a:t>
            </a:r>
            <a:r>
              <a:rPr lang="en-US" sz="1200" dirty="0" err="1" smtClean="0"/>
              <a:t>OBSSPDmin</a:t>
            </a:r>
            <a:r>
              <a:rPr lang="en-US" sz="1200" dirty="0" smtClean="0"/>
              <a:t>, </a:t>
            </a:r>
            <a:r>
              <a:rPr lang="en-US" sz="1200" dirty="0" err="1" smtClean="0"/>
              <a:t>OBSSPDmax</a:t>
            </a:r>
            <a:r>
              <a:rPr lang="en-US" sz="1200" dirty="0" smtClean="0"/>
              <a:t>, for the proportional rule</a:t>
            </a:r>
          </a:p>
          <a:p>
            <a:pPr lvl="2"/>
            <a:r>
              <a:rPr lang="en-US" sz="1200" dirty="0" smtClean="0"/>
              <a:t>SRG BSS color bitmap, SRG partial BSS bitmap to define the SRG</a:t>
            </a:r>
            <a:endParaRPr lang="en-US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SRG and non SRG mode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106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600" dirty="0" smtClean="0"/>
          </a:p>
          <a:p>
            <a:endParaRPr lang="en-GB" sz="1600" dirty="0"/>
          </a:p>
          <a:p>
            <a:r>
              <a:rPr lang="en-GB" sz="1600" dirty="0" smtClean="0"/>
              <a:t>HE </a:t>
            </a:r>
            <a:r>
              <a:rPr lang="en-GB" sz="1600" dirty="0"/>
              <a:t>STAs shall maintain a NON SRG OBSS_PD level, with its value selected by respecting the OBSS_PD level condition above but with NON SRG OBSS PD MIN and NON SRG OBSS PD MAX in place of </a:t>
            </a:r>
            <a:r>
              <a:rPr lang="en-GB" sz="1600" dirty="0" err="1"/>
              <a:t>OBSS_PDmin</a:t>
            </a:r>
            <a:r>
              <a:rPr lang="en-GB" sz="1600" dirty="0"/>
              <a:t> and </a:t>
            </a:r>
            <a:r>
              <a:rPr lang="en-GB" sz="1600" dirty="0" err="1"/>
              <a:t>OBSS_PDmax</a:t>
            </a:r>
            <a:r>
              <a:rPr lang="en-GB" sz="1600" dirty="0"/>
              <a:t>, respectively, </a:t>
            </a:r>
            <a:r>
              <a:rPr lang="en-GB" sz="1600" dirty="0" smtClean="0"/>
              <a:t>where	 </a:t>
            </a:r>
            <a:r>
              <a:rPr lang="en-GB" sz="1600" dirty="0"/>
              <a:t>NON SRG OBSS PD MIN and NON SRG OBSS PD MAX are determined according to Table 25-1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SRG OBSSPD parameters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9575" y="4315004"/>
          <a:ext cx="5784850" cy="1844040"/>
        </p:xfrm>
        <a:graphic>
          <a:graphicData uri="http://schemas.openxmlformats.org/drawingml/2006/table">
            <a:tbl>
              <a:tblPr firstRow="1" firstCol="1" bandRow="1"/>
              <a:tblGrid>
                <a:gridCol w="1154430"/>
                <a:gridCol w="957580"/>
                <a:gridCol w="1901190"/>
                <a:gridCol w="177165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OBSS_PD SR Disallowed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SRG Offset Present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of NON SRG OBSS_PD_MIN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of NON SRG OBSS_PD_MAX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 Parameter Set element not received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 Parameter Set element not received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 + NON SRG OBSS PD MAX Offset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Don’t care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52600" y="3962400"/>
            <a:ext cx="5867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44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44963" algn="l"/>
              </a:tabLst>
            </a:pPr>
            <a:r>
              <a:rPr kumimoji="0" lang="en-GB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25-1 Determining NON SRG OBSS_PD_MIN and NON SRG OBSS_PD_MAX values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44963" algn="l"/>
              </a:tabLst>
            </a:pPr>
            <a: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162800" cy="3123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914400" y="1828800"/>
            <a:ext cx="6127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917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122059</TotalTime>
  <Words>1964</Words>
  <Application>Microsoft Office PowerPoint</Application>
  <PresentationFormat>On-screen Show (4:3)</PresentationFormat>
  <Paragraphs>241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SimSun</vt:lpstr>
      <vt:lpstr>Arial</vt:lpstr>
      <vt:lpstr>Calibri</vt:lpstr>
      <vt:lpstr>Cambria</vt:lpstr>
      <vt:lpstr>Times New Roman</vt:lpstr>
      <vt:lpstr>802-11-Submission</vt:lpstr>
      <vt:lpstr>Document</vt:lpstr>
      <vt:lpstr>Visio</vt:lpstr>
      <vt:lpstr>Some clarifications on the current OBSS_PD SR spec text</vt:lpstr>
      <vt:lpstr>Background</vt:lpstr>
      <vt:lpstr>Clarification of the proportional rule figure</vt:lpstr>
      <vt:lpstr>Clarification of the proportional rule figure</vt:lpstr>
      <vt:lpstr>Example</vt:lpstr>
      <vt:lpstr>Example</vt:lpstr>
      <vt:lpstr>Selection of the operating point (TxPower and OBSS_PD)</vt:lpstr>
      <vt:lpstr>SRG and non SRG mode</vt:lpstr>
      <vt:lpstr>Non SRG OBSSPD parameters</vt:lpstr>
      <vt:lpstr>SRG OBSSPD parameters</vt:lpstr>
      <vt:lpstr>Example for SRG OBSSPD</vt:lpstr>
      <vt:lpstr>Clarification on how to perform Non SRG OBSS_PD SR</vt:lpstr>
      <vt:lpstr>Clarification on how to perform SRG OBSS_PD SR</vt:lpstr>
      <vt:lpstr>OBSSPD SR power restriction period</vt:lpstr>
      <vt:lpstr>OBSSPD SR power restriction period</vt:lpstr>
      <vt:lpstr>PowerPoint Presentation</vt:lpstr>
      <vt:lpstr>Classification of SRG PPDU</vt:lpstr>
      <vt:lpstr>Conditions for OBSS_PD SR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Cariou, Laurent</cp:lastModifiedBy>
  <cp:revision>2630</cp:revision>
  <cp:lastPrinted>1998-02-10T13:28:06Z</cp:lastPrinted>
  <dcterms:created xsi:type="dcterms:W3CDTF">2007-05-21T21:00:37Z</dcterms:created>
  <dcterms:modified xsi:type="dcterms:W3CDTF">2017-03-13T18:02:40Z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