
<file path=[Content_Types].xml><?xml version="1.0" encoding="utf-8"?>
<Types xmlns="http://schemas.openxmlformats.org/package/2006/content-types">
  <Default Extension="xml" ContentType="application/xml"/>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393" r:id="rId3"/>
    <p:sldId id="324" r:id="rId4"/>
    <p:sldId id="352" r:id="rId5"/>
    <p:sldId id="317" r:id="rId6"/>
    <p:sldId id="318" r:id="rId7"/>
    <p:sldId id="319" r:id="rId8"/>
    <p:sldId id="320" r:id="rId9"/>
    <p:sldId id="321" r:id="rId10"/>
    <p:sldId id="322" r:id="rId11"/>
    <p:sldId id="450" r:id="rId12"/>
    <p:sldId id="451" r:id="rId13"/>
    <p:sldId id="433" r:id="rId14"/>
    <p:sldId id="440" r:id="rId15"/>
    <p:sldId id="465" r:id="rId16"/>
    <p:sldId id="466" r:id="rId17"/>
    <p:sldId id="467" r:id="rId18"/>
    <p:sldId id="462" r:id="rId19"/>
    <p:sldId id="468" r:id="rId20"/>
    <p:sldId id="472" r:id="rId21"/>
    <p:sldId id="473" r:id="rId22"/>
    <p:sldId id="474" r:id="rId23"/>
    <p:sldId id="475" r:id="rId24"/>
    <p:sldId id="476" r:id="rId25"/>
    <p:sldId id="471" r:id="rId26"/>
    <p:sldId id="483"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75"/>
    <p:restoredTop sz="94808"/>
  </p:normalViewPr>
  <p:slideViewPr>
    <p:cSldViewPr>
      <p:cViewPr varScale="1">
        <p:scale>
          <a:sx n="100" d="100"/>
          <a:sy n="100" d="100"/>
        </p:scale>
        <p:origin x="400" y="1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1410"/>
    </p:cViewPr>
  </p:sorterViewPr>
  <p:notesViewPr>
    <p:cSldViewPr>
      <p:cViewPr>
        <p:scale>
          <a:sx n="100" d="100"/>
          <a:sy n="100" d="100"/>
        </p:scale>
        <p:origin x="2936" y="-8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10</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1499778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18</a:t>
            </a:fld>
            <a:endParaRPr lang="en-US" altLang="en-US"/>
          </a:p>
        </p:txBody>
      </p:sp>
    </p:spTree>
    <p:extLst>
      <p:ext uri="{BB962C8B-B14F-4D97-AF65-F5344CB8AC3E}">
        <p14:creationId xmlns:p14="http://schemas.microsoft.com/office/powerpoint/2010/main" val="12736454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19</a:t>
            </a:fld>
            <a:endParaRPr lang="en-US" altLang="en-US"/>
          </a:p>
        </p:txBody>
      </p:sp>
    </p:spTree>
    <p:extLst>
      <p:ext uri="{BB962C8B-B14F-4D97-AF65-F5344CB8AC3E}">
        <p14:creationId xmlns:p14="http://schemas.microsoft.com/office/powerpoint/2010/main" val="15189293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20</a:t>
            </a:fld>
            <a:endParaRPr lang="en-US" altLang="en-US"/>
          </a:p>
        </p:txBody>
      </p:sp>
    </p:spTree>
    <p:extLst>
      <p:ext uri="{BB962C8B-B14F-4D97-AF65-F5344CB8AC3E}">
        <p14:creationId xmlns:p14="http://schemas.microsoft.com/office/powerpoint/2010/main" val="4319312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21</a:t>
            </a:fld>
            <a:endParaRPr lang="en-US" altLang="en-US"/>
          </a:p>
        </p:txBody>
      </p:sp>
    </p:spTree>
    <p:extLst>
      <p:ext uri="{BB962C8B-B14F-4D97-AF65-F5344CB8AC3E}">
        <p14:creationId xmlns:p14="http://schemas.microsoft.com/office/powerpoint/2010/main" val="21267787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22</a:t>
            </a:fld>
            <a:endParaRPr lang="en-US" altLang="en-US"/>
          </a:p>
        </p:txBody>
      </p:sp>
    </p:spTree>
    <p:extLst>
      <p:ext uri="{BB962C8B-B14F-4D97-AF65-F5344CB8AC3E}">
        <p14:creationId xmlns:p14="http://schemas.microsoft.com/office/powerpoint/2010/main" val="2063813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23</a:t>
            </a:fld>
            <a:endParaRPr lang="en-US" altLang="en-US"/>
          </a:p>
        </p:txBody>
      </p:sp>
    </p:spTree>
    <p:extLst>
      <p:ext uri="{BB962C8B-B14F-4D97-AF65-F5344CB8AC3E}">
        <p14:creationId xmlns:p14="http://schemas.microsoft.com/office/powerpoint/2010/main" val="4476275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24</a:t>
            </a:fld>
            <a:endParaRPr lang="en-US" altLang="en-US"/>
          </a:p>
        </p:txBody>
      </p:sp>
    </p:spTree>
    <p:extLst>
      <p:ext uri="{BB962C8B-B14F-4D97-AF65-F5344CB8AC3E}">
        <p14:creationId xmlns:p14="http://schemas.microsoft.com/office/powerpoint/2010/main" val="20218930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Brian Hart (Cisco Systems)</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26</a:t>
            </a:fld>
            <a:endParaRPr lang="en-US" altLang="en-US"/>
          </a:p>
        </p:txBody>
      </p:sp>
    </p:spTree>
    <p:extLst>
      <p:ext uri="{BB962C8B-B14F-4D97-AF65-F5344CB8AC3E}">
        <p14:creationId xmlns:p14="http://schemas.microsoft.com/office/powerpoint/2010/main" val="1409932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6</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7</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8</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9</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Eric Wong (Apple)</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2017</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Eric Wong (Apple)</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06" y="332601"/>
            <a:ext cx="3398494"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802.11-17/0453r3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4" Type="http://schemas.openxmlformats.org/officeDocument/2006/relationships/hyperlink" Target="mailto:jrosdahl@ieee.org" TargetMode="External"/><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028"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MAC Ad-hoc </a:t>
            </a:r>
            <a:br>
              <a:rPr lang="en-US" altLang="en-US" sz="2800" dirty="0" smtClean="0"/>
            </a:br>
            <a:r>
              <a:rPr lang="en-US" altLang="en-US" sz="2800" dirty="0" smtClean="0"/>
              <a:t>March 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March 13, 2017</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3" name="Table 2"/>
          <p:cNvGraphicFramePr>
            <a:graphicFrameLocks noGrp="1"/>
          </p:cNvGraphicFramePr>
          <p:nvPr>
            <p:extLst>
              <p:ext uri="{D42A27DB-BD31-4B8C-83A1-F6EECF244321}">
                <p14:modId xmlns:p14="http://schemas.microsoft.com/office/powerpoint/2010/main" val="1848487150"/>
              </p:ext>
            </p:extLst>
          </p:nvPr>
        </p:nvGraphicFramePr>
        <p:xfrm>
          <a:off x="609600" y="2821146"/>
          <a:ext cx="8001000" cy="1483360"/>
        </p:xfrm>
        <a:graphic>
          <a:graphicData uri="http://schemas.openxmlformats.org/drawingml/2006/table">
            <a:tbl>
              <a:tblPr firstRow="1" bandRow="1">
                <a:tableStyleId>{C4B1156A-380E-4F78-BDF5-A606A8083BF9}</a:tableStyleId>
              </a:tblPr>
              <a:tblGrid>
                <a:gridCol w="1718085"/>
                <a:gridCol w="1164102"/>
                <a:gridCol w="1463793"/>
                <a:gridCol w="864410"/>
                <a:gridCol w="2790610"/>
              </a:tblGrid>
              <a:tr h="370840">
                <a:tc>
                  <a:txBody>
                    <a:bodyPr/>
                    <a:lstStyle/>
                    <a:p>
                      <a:pPr algn="ctr"/>
                      <a:r>
                        <a:rPr lang="en-US" sz="1600" dirty="0" smtClean="0"/>
                        <a:t>Name</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r>
                        <a:rPr lang="en-US" sz="1600" dirty="0" smtClean="0"/>
                        <a:t>Company</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Address</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Phone</a:t>
                      </a:r>
                      <a:endParaRPr lang="en-US" sz="1600" dirty="0">
                        <a:solidFill>
                          <a:schemeClr val="tx1"/>
                        </a:solidFill>
                      </a:endParaRPr>
                    </a:p>
                  </a:txBody>
                  <a:tcPr anchor="ctr">
                    <a:lnT w="12700" cap="flat" cmpd="sng" algn="ctr">
                      <a:solidFill>
                        <a:schemeClr val="tx1"/>
                      </a:solidFill>
                      <a:prstDash val="solid"/>
                      <a:round/>
                      <a:headEnd type="none" w="med" len="med"/>
                      <a:tailEnd type="none" w="med" len="med"/>
                    </a:lnT>
                    <a:noFill/>
                  </a:tcPr>
                </a:tc>
                <a:tc>
                  <a:txBody>
                    <a:bodyPr/>
                    <a:lstStyle/>
                    <a:p>
                      <a:pPr algn="ctr"/>
                      <a:r>
                        <a:rPr lang="en-US" sz="1600" dirty="0" smtClean="0"/>
                        <a:t>E-mail</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r>
              <a:tr h="370840">
                <a:tc>
                  <a:txBody>
                    <a:bodyPr/>
                    <a:lstStyle/>
                    <a:p>
                      <a:pPr algn="ctr">
                        <a:lnSpc>
                          <a:spcPct val="100000"/>
                        </a:lnSpc>
                        <a:spcBef>
                          <a:spcPts val="1200"/>
                        </a:spcBef>
                        <a:spcAft>
                          <a:spcPts val="1200"/>
                        </a:spcAft>
                      </a:pPr>
                      <a:r>
                        <a:rPr lang="en-US" sz="1600" dirty="0" smtClean="0"/>
                        <a:t>Reza </a:t>
                      </a:r>
                      <a:r>
                        <a:rPr lang="en-US" sz="1600" dirty="0" err="1" smtClean="0"/>
                        <a:t>Hedayat</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err="1" smtClean="0"/>
                        <a:t>Newracom</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Irvine,</a:t>
                      </a:r>
                      <a:r>
                        <a:rPr lang="en-US" sz="1600" baseline="0" dirty="0" smtClean="0"/>
                        <a:t>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reza.hedayat</a:t>
                      </a:r>
                      <a:r>
                        <a:rPr lang="en-US" sz="1600" dirty="0" smtClean="0"/>
                        <a:t> at </a:t>
                      </a:r>
                      <a:r>
                        <a:rPr lang="en-US" sz="1600" dirty="0" err="1" smtClean="0"/>
                        <a:t>newracom.com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Eric Wong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noFill/>
                  </a:tcPr>
                </a:tc>
                <a:tc>
                  <a:txBody>
                    <a:bodyPr/>
                    <a:lstStyle/>
                    <a:p>
                      <a:pPr algn="ctr">
                        <a:lnSpc>
                          <a:spcPct val="100000"/>
                        </a:lnSpc>
                        <a:spcBef>
                          <a:spcPts val="1200"/>
                        </a:spcBef>
                        <a:spcAft>
                          <a:spcPts val="1200"/>
                        </a:spcAft>
                      </a:pPr>
                      <a:r>
                        <a:rPr lang="en-US" sz="1600" dirty="0" smtClean="0"/>
                        <a:t>Apple</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smtClean="0"/>
                        <a:t>Cupertino, CA</a:t>
                      </a: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noFill/>
                  </a:tcPr>
                </a:tc>
                <a:tc>
                  <a:txBody>
                    <a:bodyPr/>
                    <a:lstStyle/>
                    <a:p>
                      <a:pPr algn="ctr">
                        <a:lnSpc>
                          <a:spcPct val="100000"/>
                        </a:lnSpc>
                        <a:spcBef>
                          <a:spcPts val="1200"/>
                        </a:spcBef>
                        <a:spcAft>
                          <a:spcPts val="1200"/>
                        </a:spcAft>
                      </a:pPr>
                      <a:r>
                        <a:rPr lang="en-US" sz="1600" dirty="0" err="1" smtClean="0"/>
                        <a:t>ericwong@apple.com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noFill/>
                  </a:tcPr>
                </a:tc>
              </a:tr>
              <a:tr h="370840">
                <a:tc>
                  <a:txBody>
                    <a:bodyPr/>
                    <a:lstStyle/>
                    <a:p>
                      <a:pPr algn="ctr">
                        <a:lnSpc>
                          <a:spcPct val="100000"/>
                        </a:lnSpc>
                        <a:spcBef>
                          <a:spcPts val="1200"/>
                        </a:spcBef>
                        <a:spcAft>
                          <a:spcPts val="1200"/>
                        </a:spcAft>
                      </a:pPr>
                      <a:r>
                        <a:rPr lang="en-US" sz="1600" dirty="0" smtClean="0"/>
                        <a:t>Chao-Chun</a:t>
                      </a:r>
                      <a:r>
                        <a:rPr lang="en-US" sz="1600" baseline="0" dirty="0" smtClean="0"/>
                        <a:t> Wang</a:t>
                      </a: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MediaTek</a:t>
                      </a: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endParaRPr lang="en-US" sz="1600" dirty="0">
                        <a:solidFill>
                          <a:schemeClr val="tx1"/>
                        </a:solidFill>
                      </a:endParaRPr>
                    </a:p>
                  </a:txBody>
                  <a:tcPr anchor="ctr">
                    <a:lnB w="12700" cap="flat" cmpd="sng" algn="ctr">
                      <a:solidFill>
                        <a:schemeClr val="tx1"/>
                      </a:solidFill>
                      <a:prstDash val="solid"/>
                      <a:round/>
                      <a:headEnd type="none" w="med" len="med"/>
                      <a:tailEnd type="none" w="med" len="med"/>
                    </a:lnB>
                    <a:noFill/>
                  </a:tcPr>
                </a:tc>
                <a:tc>
                  <a:txBody>
                    <a:bodyPr/>
                    <a:lstStyle/>
                    <a:p>
                      <a:pPr algn="ctr">
                        <a:lnSpc>
                          <a:spcPct val="100000"/>
                        </a:lnSpc>
                        <a:spcBef>
                          <a:spcPts val="1200"/>
                        </a:spcBef>
                        <a:spcAft>
                          <a:spcPts val="1200"/>
                        </a:spcAft>
                      </a:pPr>
                      <a:r>
                        <a:rPr lang="en-US" sz="1600" dirty="0" err="1" smtClean="0"/>
                        <a:t>chaochun.wang@mediatek.com</a:t>
                      </a:r>
                      <a:endParaRPr lang="en-US" sz="1600" dirty="0">
                        <a:solidFill>
                          <a:schemeClr val="tx1"/>
                        </a:solidFill>
                      </a:endParaRP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8435"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10</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36458311"/>
              </p:ext>
            </p:extLst>
          </p:nvPr>
        </p:nvGraphicFramePr>
        <p:xfrm>
          <a:off x="696915" y="1366520"/>
          <a:ext cx="7761285" cy="469900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9880">
                <a:tc>
                  <a:txBody>
                    <a:bodyPr/>
                    <a:lstStyle/>
                    <a:p>
                      <a:pPr algn="ctr" fontAlgn="t"/>
                      <a:r>
                        <a:rPr lang="en-US" sz="1100" u="none" strike="noStrike" dirty="0">
                          <a:solidFill>
                            <a:srgbClr val="FF0000"/>
                          </a:solidFill>
                          <a:effectLst/>
                          <a:latin typeface="+mn-lt"/>
                        </a:rPr>
                        <a:t>11-17/0074</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Explanations for CR on 27.5.2.7</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laurent cariou </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5</a:t>
                      </a:r>
                      <a:endParaRPr lang="en-US" sz="1100" dirty="0">
                        <a:solidFill>
                          <a:srgbClr val="FF0000"/>
                        </a:solidFill>
                        <a:latin typeface="+mn-lt"/>
                      </a:endParaRPr>
                    </a:p>
                  </a:txBody>
                  <a:tcPr anchor="ctr"/>
                </a:tc>
              </a:tr>
              <a:tr h="304800">
                <a:tc>
                  <a:txBody>
                    <a:bodyPr/>
                    <a:lstStyle/>
                    <a:p>
                      <a:pPr algn="ctr" fontAlgn="t"/>
                      <a:r>
                        <a:rPr lang="en-US" sz="1100" u="none" strike="noStrike" dirty="0">
                          <a:effectLst/>
                          <a:latin typeface="+mn-lt"/>
                        </a:rPr>
                        <a:t>11-17/0088</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Discussion for CR on 10.22.2.8 TXOP limits</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a:effectLst/>
                          <a:latin typeface="+mn-lt"/>
                        </a:rPr>
                        <a:t>Woojin Ahn </a:t>
                      </a:r>
                      <a:endParaRPr lang="en-US" sz="1100" b="0" i="0" u="none" strike="noStrike">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solidFill>
                            <a:srgbClr val="0070C0"/>
                          </a:solidFill>
                          <a:effectLst/>
                          <a:latin typeface="+mn-lt"/>
                        </a:rPr>
                        <a:t>11-17/0239</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LB225-MAC-CR-HT Control </a:t>
                      </a:r>
                      <a:r>
                        <a:rPr lang="en-US" sz="1100" u="none" strike="noStrike" dirty="0" err="1">
                          <a:solidFill>
                            <a:srgbClr val="0070C0"/>
                          </a:solidFill>
                          <a:effectLst/>
                          <a:latin typeface="+mn-lt"/>
                        </a:rPr>
                        <a:t>subclause</a:t>
                      </a:r>
                      <a:r>
                        <a:rPr lang="en-US" sz="1100" u="none" strike="noStrike" dirty="0">
                          <a:solidFill>
                            <a:srgbClr val="0070C0"/>
                          </a:solidFill>
                          <a:effectLst/>
                          <a:latin typeface="+mn-lt"/>
                        </a:rPr>
                        <a:t> 9.2.4.6.X and 10.1 - Block 2</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Alfred Asterjadhi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00B050"/>
                          </a:solidFill>
                          <a:effectLst/>
                          <a:latin typeface="+mn-lt"/>
                        </a:rPr>
                        <a:t>11-17/0240</a:t>
                      </a:r>
                      <a:endParaRPr lang="en-US" sz="1100" b="0" i="0" u="none" strike="noStrike">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LB225-MAC-CR-HT Control </a:t>
                      </a:r>
                      <a:r>
                        <a:rPr lang="en-US" sz="1100" u="none" strike="noStrike" dirty="0" err="1">
                          <a:solidFill>
                            <a:srgbClr val="00B050"/>
                          </a:solidFill>
                          <a:effectLst/>
                          <a:latin typeface="+mn-lt"/>
                        </a:rPr>
                        <a:t>subclause</a:t>
                      </a:r>
                      <a:r>
                        <a:rPr lang="en-US" sz="1100" u="none" strike="noStrike" dirty="0">
                          <a:solidFill>
                            <a:srgbClr val="00B050"/>
                          </a:solidFill>
                          <a:effectLst/>
                          <a:latin typeface="+mn-lt"/>
                        </a:rPr>
                        <a:t> 9.2.4.6.X and 10.1 - Block 3</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Alfred Asterjadhi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70C0"/>
                          </a:solidFill>
                          <a:effectLst/>
                          <a:latin typeface="+mn-lt"/>
                        </a:rPr>
                        <a:t>11-17/0283</a:t>
                      </a:r>
                      <a:endParaRPr lang="en-US" sz="1100" b="0" i="0" u="none" strike="noStrike">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lb225-mac-cr-9-3-1-23</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Raja Banerjea </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a:solidFill>
                            <a:srgbClr val="FF0000"/>
                          </a:solidFill>
                          <a:effectLst/>
                          <a:latin typeface="+mn-lt"/>
                        </a:rPr>
                        <a:t>11-17/0319</a:t>
                      </a:r>
                      <a:endParaRPr lang="en-US" sz="1100" b="0" i="0" u="none" strike="noStrike">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CRs for Section 27.4</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a:solidFill>
                            <a:srgbClr val="FF0000"/>
                          </a:solidFill>
                          <a:effectLst/>
                          <a:latin typeface="+mn-lt"/>
                        </a:rPr>
                        <a:t>George Cherian</a:t>
                      </a:r>
                      <a:endParaRPr lang="en-US" sz="1100" b="0" i="0" u="none" strike="noStrike">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dirty="0">
                          <a:solidFill>
                            <a:srgbClr val="0070C0"/>
                          </a:solidFill>
                          <a:effectLst/>
                          <a:latin typeface="+mn-lt"/>
                        </a:rPr>
                        <a:t>11-17/0353</a:t>
                      </a:r>
                      <a:endParaRPr lang="en-US" sz="1100" b="0" i="0" u="none" strike="noStrike" dirty="0">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LB225-CRs-on-OFDMA-based-random-access-Response</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a:solidFill>
                            <a:srgbClr val="0070C0"/>
                          </a:solidFill>
                          <a:effectLst/>
                          <a:latin typeface="+mn-lt"/>
                        </a:rPr>
                        <a:t>Suhwook Kim</a:t>
                      </a:r>
                      <a:endParaRPr lang="en-US" sz="1100" b="0" i="0" u="none" strike="noStrike">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11-17/0346</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TXOP Truncation (10.22.2.9)</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FF0000"/>
                          </a:solidFill>
                          <a:effectLst/>
                          <a:latin typeface="+mn-lt"/>
                        </a:rPr>
                        <a:t>11-17/0359</a:t>
                      </a:r>
                      <a:endParaRPr lang="en-US" sz="1100" b="0" i="0" u="none" strike="noStrike" dirty="0">
                        <a:solidFill>
                          <a:srgbClr val="FF0000"/>
                        </a:solidFill>
                        <a:effectLst/>
                        <a:latin typeface="+mn-lt"/>
                      </a:endParaRPr>
                    </a:p>
                  </a:txBody>
                  <a:tcPr marL="6634" marR="6634" marT="6634" marB="0" anchor="ctr"/>
                </a:tc>
                <a:tc>
                  <a:txBody>
                    <a:bodyPr/>
                    <a:lstStyle/>
                    <a:p>
                      <a:pPr algn="l" fontAlgn="t"/>
                      <a:r>
                        <a:rPr lang="en-US" sz="1100" u="none" strike="noStrike" dirty="0">
                          <a:solidFill>
                            <a:srgbClr val="FF0000"/>
                          </a:solidFill>
                          <a:effectLst/>
                          <a:latin typeface="+mn-lt"/>
                        </a:rPr>
                        <a:t>mac-</a:t>
                      </a:r>
                      <a:r>
                        <a:rPr lang="en-US" sz="1100" u="none" strike="noStrike" dirty="0" err="1">
                          <a:solidFill>
                            <a:srgbClr val="FF0000"/>
                          </a:solidFill>
                          <a:effectLst/>
                          <a:latin typeface="+mn-lt"/>
                        </a:rPr>
                        <a:t>cr</a:t>
                      </a:r>
                      <a:r>
                        <a:rPr lang="en-US" sz="1100" u="none" strike="noStrike" dirty="0">
                          <a:solidFill>
                            <a:srgbClr val="FF0000"/>
                          </a:solidFill>
                          <a:effectLst/>
                          <a:latin typeface="+mn-lt"/>
                        </a:rPr>
                        <a:t>-CS Required-9-3-1-23</a:t>
                      </a:r>
                      <a:endParaRPr lang="en-US" sz="1100" b="0" i="0" u="none" strike="noStrike" dirty="0">
                        <a:solidFill>
                          <a:srgbClr val="FF0000"/>
                        </a:solidFill>
                        <a:effectLst/>
                        <a:latin typeface="+mn-lt"/>
                      </a:endParaRPr>
                    </a:p>
                  </a:txBody>
                  <a:tcPr marL="6634" marR="6634" marT="6634" marB="0" anchor="ctr"/>
                </a:tc>
                <a:tc>
                  <a:txBody>
                    <a:bodyPr/>
                    <a:lstStyle/>
                    <a:p>
                      <a:pPr algn="ctr" fontAlgn="t"/>
                      <a:r>
                        <a:rPr lang="en-US" sz="1100" u="none" strike="noStrike" dirty="0">
                          <a:solidFill>
                            <a:srgbClr val="FF0000"/>
                          </a:solidFill>
                          <a:effectLst/>
                          <a:latin typeface="+mn-lt"/>
                        </a:rPr>
                        <a:t>Raja </a:t>
                      </a:r>
                      <a:r>
                        <a:rPr lang="en-US" sz="1100" u="none" strike="noStrike" dirty="0" err="1">
                          <a:solidFill>
                            <a:srgbClr val="FF0000"/>
                          </a:solidFill>
                          <a:effectLst/>
                          <a:latin typeface="+mn-lt"/>
                        </a:rPr>
                        <a:t>Banerjea</a:t>
                      </a:r>
                      <a:r>
                        <a:rPr lang="en-US" sz="1100" u="none" strike="noStrike" dirty="0">
                          <a:solidFill>
                            <a:srgbClr val="FF0000"/>
                          </a:solidFill>
                          <a:effectLst/>
                          <a:latin typeface="+mn-lt"/>
                        </a:rPr>
                        <a:t> </a:t>
                      </a:r>
                      <a:endParaRPr lang="en-US" sz="1100" b="0" i="0" u="none" strike="noStrike" dirty="0">
                        <a:solidFill>
                          <a:srgbClr val="FF0000"/>
                        </a:solidFill>
                        <a:effectLst/>
                        <a:latin typeface="+mn-lt"/>
                      </a:endParaRPr>
                    </a:p>
                  </a:txBody>
                  <a:tcPr marL="6634" marR="6634" marT="6634" marB="0" anchor="ctr"/>
                </a:tc>
                <a:tc>
                  <a:txBody>
                    <a:bodyPr/>
                    <a:lstStyle/>
                    <a:p>
                      <a:pPr algn="ctr" fontAlgn="b"/>
                      <a:r>
                        <a:rPr lang="en-US" sz="1100" u="none" strike="noStrike">
                          <a:solidFill>
                            <a:srgbClr val="FF0000"/>
                          </a:solidFill>
                          <a:effectLst/>
                          <a:latin typeface="+mn-lt"/>
                        </a:rPr>
                        <a:t>MAC</a:t>
                      </a:r>
                      <a:endParaRPr lang="en-US" sz="1100" b="0" i="0" u="none" strike="noStrike">
                        <a:solidFill>
                          <a:srgbClr val="FF0000"/>
                        </a:solidFill>
                        <a:effectLst/>
                        <a:latin typeface="+mn-lt"/>
                      </a:endParaRPr>
                    </a:p>
                  </a:txBody>
                  <a:tcPr marL="6634" marR="6634" marT="6634" marB="0" anchor="ctr"/>
                </a:tc>
                <a:tc>
                  <a:txBody>
                    <a:bodyPr/>
                    <a:lstStyle/>
                    <a:p>
                      <a:pPr algn="ctr"/>
                      <a:r>
                        <a:rPr lang="en-US" sz="1100" dirty="0" smtClean="0">
                          <a:solidFill>
                            <a:srgbClr val="FF0000"/>
                          </a:solidFill>
                          <a:latin typeface="+mn-lt"/>
                        </a:rPr>
                        <a:t>CR</a:t>
                      </a:r>
                      <a:endParaRPr lang="en-US" sz="1100" dirty="0">
                        <a:solidFill>
                          <a:srgbClr val="FF0000"/>
                        </a:solidFill>
                        <a:latin typeface="+mn-lt"/>
                      </a:endParaRPr>
                    </a:p>
                  </a:txBody>
                  <a:tcPr anchor="ctr"/>
                </a:tc>
              </a:tr>
              <a:tr h="304800">
                <a:tc>
                  <a:txBody>
                    <a:bodyPr/>
                    <a:lstStyle/>
                    <a:p>
                      <a:pPr algn="ctr" fontAlgn="t"/>
                      <a:r>
                        <a:rPr lang="en-US" sz="1100" u="none" strike="noStrike">
                          <a:effectLst/>
                          <a:latin typeface="+mn-lt"/>
                        </a:rPr>
                        <a:t>11-17/0389</a:t>
                      </a:r>
                      <a:endParaRPr lang="en-US" sz="1100" b="0" i="0" u="none" strike="noStrike">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CIDs-for-27-2-1-part1</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err="1">
                          <a:effectLst/>
                          <a:latin typeface="+mn-lt"/>
                        </a:rPr>
                        <a:t>Kaiying</a:t>
                      </a:r>
                      <a:r>
                        <a:rPr lang="en-US" sz="1100" u="none" strike="noStrike" dirty="0">
                          <a:effectLst/>
                          <a:latin typeface="+mn-lt"/>
                        </a:rPr>
                        <a:t> </a:t>
                      </a:r>
                      <a:r>
                        <a:rPr lang="en-US" sz="1100" u="none" strike="noStrike" dirty="0" err="1">
                          <a:effectLst/>
                          <a:latin typeface="+mn-lt"/>
                        </a:rPr>
                        <a:t>Lv</a:t>
                      </a:r>
                      <a:r>
                        <a:rPr lang="en-US" sz="1100" u="none" strike="noStrike" dirty="0">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solidFill>
                            <a:srgbClr val="0070C0"/>
                          </a:solidFill>
                          <a:effectLst/>
                          <a:latin typeface="+mn-lt"/>
                        </a:rPr>
                        <a:t>11-17/0443</a:t>
                      </a:r>
                      <a:endParaRPr lang="en-US" sz="1100" b="0" i="0" u="none" strike="noStrike" dirty="0">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LB225-CRs-on-OFDMA-based-random-access-Figure</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dirty="0" err="1">
                          <a:solidFill>
                            <a:srgbClr val="0070C0"/>
                          </a:solidFill>
                          <a:effectLst/>
                          <a:latin typeface="+mn-lt"/>
                        </a:rPr>
                        <a:t>Suhwook</a:t>
                      </a:r>
                      <a:r>
                        <a:rPr lang="en-US" sz="1100" u="none" strike="noStrike" dirty="0">
                          <a:solidFill>
                            <a:srgbClr val="0070C0"/>
                          </a:solidFill>
                          <a:effectLst/>
                          <a:latin typeface="+mn-lt"/>
                        </a:rPr>
                        <a:t> Kim</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a:solidFill>
                            <a:srgbClr val="0070C0"/>
                          </a:solidFill>
                          <a:effectLst/>
                          <a:latin typeface="+mn-lt"/>
                        </a:rPr>
                        <a:t>MAC</a:t>
                      </a:r>
                      <a:endParaRPr lang="en-US" sz="1100" b="0" i="0" u="none" strike="noStrike">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11-17/0384</a:t>
                      </a:r>
                      <a:endParaRPr lang="en-US" sz="1100" b="0" i="0" u="none" strike="noStrike" dirty="0">
                        <a:solidFill>
                          <a:srgbClr val="00B050"/>
                        </a:solidFill>
                        <a:effectLst/>
                        <a:latin typeface="+mn-lt"/>
                      </a:endParaRPr>
                    </a:p>
                  </a:txBody>
                  <a:tcPr marL="6634" marR="6634" marT="6634" marB="0" anchor="ctr"/>
                </a:tc>
                <a:tc>
                  <a:txBody>
                    <a:bodyPr/>
                    <a:lstStyle/>
                    <a:p>
                      <a:pPr algn="l" fontAlgn="b"/>
                      <a:r>
                        <a:rPr lang="en-US" sz="1100" b="0" i="0" u="none" strike="noStrike" dirty="0" smtClean="0">
                          <a:solidFill>
                            <a:srgbClr val="00B050"/>
                          </a:solidFill>
                          <a:effectLst/>
                          <a:latin typeface="+mn-lt"/>
                        </a:rPr>
                        <a:t>LB225, Comment resolution for 10.24.10</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b="0" i="0" u="none" strike="noStrike" dirty="0" smtClean="0">
                          <a:solidFill>
                            <a:srgbClr val="00B050"/>
                          </a:solidFill>
                          <a:effectLst/>
                          <a:latin typeface="+mn-lt"/>
                        </a:rPr>
                        <a:t>Reza </a:t>
                      </a:r>
                      <a:r>
                        <a:rPr lang="en-US" sz="1100" b="0" i="0" u="none" strike="noStrike" dirty="0" err="1" smtClean="0">
                          <a:solidFill>
                            <a:srgbClr val="00B050"/>
                          </a:solidFill>
                          <a:effectLst/>
                          <a:latin typeface="+mn-lt"/>
                        </a:rPr>
                        <a:t>Hedayat</a:t>
                      </a:r>
                      <a:endParaRPr lang="en-US" sz="1100" b="0" i="0" u="none" strike="noStrike" dirty="0">
                        <a:solidFill>
                          <a:srgbClr val="00B050"/>
                        </a:solidFill>
                        <a:effectLst/>
                        <a:latin typeface="+mn-lt"/>
                      </a:endParaRPr>
                    </a:p>
                  </a:txBody>
                  <a:tcPr marL="6634" marR="6634" marT="6634" marB="0" anchor="ctr"/>
                </a:tc>
                <a:tc>
                  <a:txBody>
                    <a:bodyPr/>
                    <a:lstStyle/>
                    <a:p>
                      <a:pPr algn="ctr" fontAlgn="b"/>
                      <a:r>
                        <a:rPr lang="en-US" sz="1100" u="none" strike="noStrike" dirty="0">
                          <a:solidFill>
                            <a:srgbClr val="00B050"/>
                          </a:solidFill>
                          <a:effectLst/>
                          <a:latin typeface="+mn-lt"/>
                        </a:rPr>
                        <a:t>MAC</a:t>
                      </a:r>
                      <a:endParaRPr lang="en-US" sz="1100" b="0" i="0" u="none" strike="noStrike" dirty="0">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a:solidFill>
                            <a:srgbClr val="0070C0"/>
                          </a:solidFill>
                          <a:effectLst/>
                          <a:latin typeface="+mn-lt"/>
                        </a:rPr>
                        <a:t>11-17/0445</a:t>
                      </a:r>
                      <a:endParaRPr lang="en-US" sz="1100" b="0" i="0" u="none" strike="noStrike">
                        <a:solidFill>
                          <a:srgbClr val="0070C0"/>
                        </a:solidFill>
                        <a:effectLst/>
                        <a:latin typeface="+mn-lt"/>
                      </a:endParaRPr>
                    </a:p>
                  </a:txBody>
                  <a:tcPr marL="6634" marR="6634" marT="6634" marB="0" anchor="ctr"/>
                </a:tc>
                <a:tc>
                  <a:txBody>
                    <a:bodyPr/>
                    <a:lstStyle/>
                    <a:p>
                      <a:pPr algn="l" fontAlgn="b"/>
                      <a:r>
                        <a:rPr lang="en-US" sz="1100" b="0" i="0" u="none" strike="noStrike" dirty="0" smtClean="0">
                          <a:solidFill>
                            <a:srgbClr val="0070C0"/>
                          </a:solidFill>
                          <a:effectLst/>
                          <a:latin typeface="+mn-lt"/>
                        </a:rPr>
                        <a:t>CR on Per-TID All </a:t>
                      </a:r>
                      <a:r>
                        <a:rPr lang="en-US" sz="1100" b="0" i="0" u="none" strike="noStrike" dirty="0" err="1" smtClean="0">
                          <a:solidFill>
                            <a:srgbClr val="0070C0"/>
                          </a:solidFill>
                          <a:effectLst/>
                          <a:latin typeface="+mn-lt"/>
                        </a:rPr>
                        <a:t>Ack</a:t>
                      </a:r>
                      <a:r>
                        <a:rPr lang="en-US" sz="1100" b="0" i="0" u="none" strike="noStrike" dirty="0" smtClean="0">
                          <a:solidFill>
                            <a:srgbClr val="0070C0"/>
                          </a:solidFill>
                          <a:effectLst/>
                          <a:latin typeface="+mn-lt"/>
                        </a:rPr>
                        <a:t> in Multi-STA </a:t>
                      </a:r>
                      <a:r>
                        <a:rPr lang="en-US" sz="1100" b="0" i="0" u="none" strike="noStrike" dirty="0" err="1" smtClean="0">
                          <a:solidFill>
                            <a:srgbClr val="0070C0"/>
                          </a:solidFill>
                          <a:effectLst/>
                          <a:latin typeface="+mn-lt"/>
                        </a:rPr>
                        <a:t>BlockAck</a:t>
                      </a:r>
                      <a:r>
                        <a:rPr lang="en-US" sz="1100" b="0" i="0" u="none" strike="noStrike" dirty="0" smtClean="0">
                          <a:solidFill>
                            <a:srgbClr val="0070C0"/>
                          </a:solidFill>
                          <a:effectLst/>
                          <a:latin typeface="+mn-lt"/>
                        </a:rPr>
                        <a:t> Frame</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b="0" i="0" u="none" strike="noStrike" dirty="0" err="1" smtClean="0">
                          <a:solidFill>
                            <a:srgbClr val="0070C0"/>
                          </a:solidFill>
                          <a:effectLst/>
                          <a:latin typeface="+mn-lt"/>
                        </a:rPr>
                        <a:t>Geonjung</a:t>
                      </a:r>
                      <a:r>
                        <a:rPr lang="en-US" sz="1100" b="0" i="0" u="none" strike="noStrike" dirty="0" smtClean="0">
                          <a:solidFill>
                            <a:srgbClr val="0070C0"/>
                          </a:solidFill>
                          <a:effectLst/>
                          <a:latin typeface="+mn-lt"/>
                        </a:rPr>
                        <a:t> </a:t>
                      </a:r>
                      <a:r>
                        <a:rPr lang="en-US" sz="1100" b="0" i="0" u="none" strike="noStrike" dirty="0" err="1" smtClean="0">
                          <a:solidFill>
                            <a:srgbClr val="0070C0"/>
                          </a:solidFill>
                          <a:effectLst/>
                          <a:latin typeface="+mn-lt"/>
                        </a:rPr>
                        <a:t>Ko</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dirty="0">
                          <a:solidFill>
                            <a:srgbClr val="0070C0"/>
                          </a:solidFill>
                          <a:effectLst/>
                          <a:latin typeface="+mn-lt"/>
                        </a:rPr>
                        <a:t>MAC</a:t>
                      </a:r>
                      <a:endParaRPr lang="en-US" sz="1100" b="0" i="0" u="none" strike="noStrike" dirty="0">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effectLst/>
                          <a:latin typeface="+mn-lt"/>
                        </a:rPr>
                        <a:t>11-17/0341</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11ax D1.0 Comment Resolution 10.13</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Liwen</a:t>
                      </a:r>
                      <a:r>
                        <a:rPr lang="en-US" sz="1100" b="0" i="0" u="none" strike="noStrike" dirty="0" smtClean="0">
                          <a:solidFill>
                            <a:srgbClr val="000000"/>
                          </a:solidFill>
                          <a:effectLst/>
                          <a:latin typeface="+mn-lt"/>
                        </a:rPr>
                        <a:t> Chu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bl>
          </a:graphicData>
        </a:graphic>
      </p:graphicFrame>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11</a:t>
            </a:fld>
            <a:endParaRPr lang="en-US" altLang="en-US" dirty="0"/>
          </a:p>
        </p:txBody>
      </p:sp>
    </p:spTree>
    <p:extLst>
      <p:ext uri="{BB962C8B-B14F-4D97-AF65-F5344CB8AC3E}">
        <p14:creationId xmlns:p14="http://schemas.microsoft.com/office/powerpoint/2010/main" val="1688345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(MAC)</a:t>
            </a:r>
          </a:p>
        </p:txBody>
      </p:sp>
      <p:sp>
        <p:nvSpPr>
          <p:cNvPr id="205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5" name="Footer Placeholder 4"/>
          <p:cNvSpPr>
            <a:spLocks noGrp="1"/>
          </p:cNvSpPr>
          <p:nvPr>
            <p:ph type="ftr" sz="quarter" idx="11"/>
          </p:nvPr>
        </p:nvSpPr>
        <p:spPr/>
        <p:txBody>
          <a:bodyPr/>
          <a:lstStyle/>
          <a:p>
            <a:pPr>
              <a:defRPr/>
            </a:pPr>
            <a:r>
              <a:rPr lang="en-US" smtClean="0">
                <a:ea typeface="+mn-ea"/>
              </a:rPr>
              <a:t>Eric Wong (Apple)</a:t>
            </a:r>
            <a:endParaRPr lang="en-US" dirty="0">
              <a:ea typeface="+mn-ea"/>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12</a:t>
            </a:fld>
            <a:endParaRPr lang="en-US" altLang="en-US" dirty="0"/>
          </a:p>
        </p:txBody>
      </p:sp>
      <p:sp>
        <p:nvSpPr>
          <p:cNvPr id="9" name="TextBox 8"/>
          <p:cNvSpPr txBox="1"/>
          <p:nvPr/>
        </p:nvSpPr>
        <p:spPr>
          <a:xfrm>
            <a:off x="696913" y="5514872"/>
            <a:ext cx="5562600" cy="738664"/>
          </a:xfrm>
          <a:prstGeom prst="rect">
            <a:avLst/>
          </a:prstGeom>
          <a:noFill/>
        </p:spPr>
        <p:txBody>
          <a:bodyPr wrap="square" rtlCol="0">
            <a:spAutoFit/>
          </a:bodyPr>
          <a:lstStyle/>
          <a:p>
            <a:r>
              <a:rPr lang="en-US" sz="1400" dirty="0" smtClean="0">
                <a:solidFill>
                  <a:srgbClr val="00B050"/>
                </a:solidFill>
              </a:rPr>
              <a:t>Green</a:t>
            </a:r>
            <a:r>
              <a:rPr lang="en-US" sz="1400" dirty="0" smtClean="0"/>
              <a:t>: Completed with at least one passing pre-Motion</a:t>
            </a:r>
          </a:p>
          <a:p>
            <a:r>
              <a:rPr lang="en-US" sz="1400" dirty="0" smtClean="0">
                <a:solidFill>
                  <a:srgbClr val="FF0000"/>
                </a:solidFill>
              </a:rPr>
              <a:t>Red</a:t>
            </a:r>
            <a:r>
              <a:rPr lang="en-US" sz="1400" dirty="0" smtClean="0"/>
              <a:t>: Completed with no passing pre-Motion</a:t>
            </a:r>
          </a:p>
          <a:p>
            <a:r>
              <a:rPr lang="en-US" sz="1400" dirty="0" smtClean="0">
                <a:solidFill>
                  <a:srgbClr val="0070C0"/>
                </a:solidFill>
              </a:rPr>
              <a:t>Blue</a:t>
            </a:r>
            <a:r>
              <a:rPr lang="en-US" sz="1400" dirty="0" smtClean="0"/>
              <a:t>: Partially completed presentation</a:t>
            </a:r>
          </a:p>
        </p:txBody>
      </p:sp>
      <p:graphicFrame>
        <p:nvGraphicFramePr>
          <p:cNvPr id="4" name="Table 3"/>
          <p:cNvGraphicFramePr>
            <a:graphicFrameLocks noGrp="1"/>
          </p:cNvGraphicFramePr>
          <p:nvPr>
            <p:extLst>
              <p:ext uri="{D42A27DB-BD31-4B8C-83A1-F6EECF244321}">
                <p14:modId xmlns:p14="http://schemas.microsoft.com/office/powerpoint/2010/main" val="67177517"/>
              </p:ext>
            </p:extLst>
          </p:nvPr>
        </p:nvGraphicFramePr>
        <p:xfrm>
          <a:off x="696915" y="1366520"/>
          <a:ext cx="7761285" cy="4511040"/>
        </p:xfrm>
        <a:graphic>
          <a:graphicData uri="http://schemas.openxmlformats.org/drawingml/2006/table">
            <a:tbl>
              <a:tblPr firstRow="1" bandRow="1">
                <a:tableStyleId>{C4B1156A-380E-4F78-BDF5-A606A8083BF9}</a:tableStyleId>
              </a:tblPr>
              <a:tblGrid>
                <a:gridCol w="750885"/>
                <a:gridCol w="4038600"/>
                <a:gridCol w="1219200"/>
                <a:gridCol w="914400"/>
                <a:gridCol w="838200"/>
              </a:tblGrid>
              <a:tr h="370840">
                <a:tc>
                  <a:txBody>
                    <a:bodyPr/>
                    <a:lstStyle/>
                    <a:p>
                      <a:pPr algn="ctr"/>
                      <a:r>
                        <a:rPr lang="en-US" sz="1100" dirty="0" smtClean="0">
                          <a:latin typeface="+mn-lt"/>
                        </a:rPr>
                        <a:t>DCN</a:t>
                      </a:r>
                      <a:endParaRPr lang="en-US" sz="1100" dirty="0">
                        <a:latin typeface="+mn-lt"/>
                      </a:endParaRPr>
                    </a:p>
                  </a:txBody>
                  <a:tcPr anchor="ctr"/>
                </a:tc>
                <a:tc>
                  <a:txBody>
                    <a:bodyPr/>
                    <a:lstStyle/>
                    <a:p>
                      <a:pPr algn="ctr"/>
                      <a:r>
                        <a:rPr lang="en-US" sz="1100" dirty="0" smtClean="0">
                          <a:latin typeface="+mn-lt"/>
                        </a:rPr>
                        <a:t>Title</a:t>
                      </a:r>
                      <a:endParaRPr lang="en-US" sz="1100" dirty="0">
                        <a:latin typeface="+mn-lt"/>
                      </a:endParaRPr>
                    </a:p>
                  </a:txBody>
                  <a:tcPr anchor="ctr"/>
                </a:tc>
                <a:tc>
                  <a:txBody>
                    <a:bodyPr/>
                    <a:lstStyle/>
                    <a:p>
                      <a:pPr algn="ctr"/>
                      <a:r>
                        <a:rPr lang="en-US" sz="1100" dirty="0" smtClean="0">
                          <a:latin typeface="+mn-lt"/>
                        </a:rPr>
                        <a:t>Authors</a:t>
                      </a:r>
                      <a:endParaRPr lang="en-US" sz="1100" dirty="0">
                        <a:latin typeface="+mn-lt"/>
                      </a:endParaRPr>
                    </a:p>
                  </a:txBody>
                  <a:tcPr anchor="ctr"/>
                </a:tc>
                <a:tc>
                  <a:txBody>
                    <a:bodyPr/>
                    <a:lstStyle/>
                    <a:p>
                      <a:pPr algn="ctr"/>
                      <a:r>
                        <a:rPr lang="en-US" sz="1100" dirty="0" smtClean="0">
                          <a:latin typeface="+mn-lt"/>
                        </a:rPr>
                        <a:t>Ad-hoc</a:t>
                      </a:r>
                      <a:endParaRPr lang="en-US" sz="1100" dirty="0">
                        <a:latin typeface="+mn-lt"/>
                      </a:endParaRPr>
                    </a:p>
                  </a:txBody>
                  <a:tcPr anchor="ctr"/>
                </a:tc>
                <a:tc>
                  <a:txBody>
                    <a:bodyPr/>
                    <a:lstStyle/>
                    <a:p>
                      <a:pPr algn="ctr"/>
                      <a:r>
                        <a:rPr lang="en-US" sz="1100" dirty="0" smtClean="0">
                          <a:latin typeface="+mn-lt"/>
                        </a:rPr>
                        <a:t>Straw Polls</a:t>
                      </a:r>
                    </a:p>
                  </a:txBody>
                  <a:tcPr anchor="ctr"/>
                </a:tc>
              </a:tr>
              <a:tr h="304800">
                <a:tc>
                  <a:txBody>
                    <a:bodyPr/>
                    <a:lstStyle/>
                    <a:p>
                      <a:pPr algn="ctr" fontAlgn="t"/>
                      <a:r>
                        <a:rPr lang="en-US" sz="1100" u="none" strike="noStrike" dirty="0">
                          <a:solidFill>
                            <a:srgbClr val="00B050"/>
                          </a:solidFill>
                          <a:effectLst/>
                          <a:latin typeface="+mn-lt"/>
                        </a:rPr>
                        <a:t>11-17/0344</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EIFS and TXOP_DURATION (10.3.2.3.7 and 27.11.5)</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solidFill>
                            <a:srgbClr val="00B050"/>
                          </a:solidFill>
                          <a:effectLst/>
                          <a:latin typeface="+mn-lt"/>
                        </a:rPr>
                        <a:t>11-17/0347</a:t>
                      </a:r>
                      <a:endParaRPr lang="en-US" sz="1100" b="0" i="0" u="none" strike="noStrike" dirty="0">
                        <a:solidFill>
                          <a:srgbClr val="00B050"/>
                        </a:solidFill>
                        <a:effectLst/>
                        <a:latin typeface="+mn-lt"/>
                      </a:endParaRPr>
                    </a:p>
                  </a:txBody>
                  <a:tcPr marL="6634" marR="6634" marT="6634" marB="0" anchor="ctr"/>
                </a:tc>
                <a:tc>
                  <a:txBody>
                    <a:bodyPr/>
                    <a:lstStyle/>
                    <a:p>
                      <a:pPr algn="l" fontAlgn="t"/>
                      <a:r>
                        <a:rPr lang="en-US" sz="1100" u="none" strike="noStrike" dirty="0">
                          <a:solidFill>
                            <a:srgbClr val="00B050"/>
                          </a:solidFill>
                          <a:effectLst/>
                          <a:latin typeface="+mn-lt"/>
                        </a:rPr>
                        <a:t>LB225 CR on Intra-PPDU PS (27.14.1)</a:t>
                      </a:r>
                      <a:endParaRPr lang="en-US" sz="1100" b="0" i="0" u="none" strike="noStrike" dirty="0">
                        <a:solidFill>
                          <a:srgbClr val="00B050"/>
                        </a:solidFill>
                        <a:effectLst/>
                        <a:latin typeface="+mn-lt"/>
                      </a:endParaRPr>
                    </a:p>
                  </a:txBody>
                  <a:tcPr marL="6634" marR="6634" marT="6634" marB="0" anchor="ctr"/>
                </a:tc>
                <a:tc>
                  <a:txBody>
                    <a:bodyPr/>
                    <a:lstStyle/>
                    <a:p>
                      <a:pPr algn="ctr" fontAlgn="t"/>
                      <a:r>
                        <a:rPr lang="en-US" sz="1100" u="none" strike="noStrike">
                          <a:solidFill>
                            <a:srgbClr val="00B050"/>
                          </a:solidFill>
                          <a:effectLst/>
                          <a:latin typeface="+mn-lt"/>
                        </a:rPr>
                        <a:t>Jeongki Kim </a:t>
                      </a:r>
                      <a:endParaRPr lang="en-US" sz="1100" b="0" i="0" u="none" strike="noStrike">
                        <a:solidFill>
                          <a:srgbClr val="00B050"/>
                        </a:solidFill>
                        <a:effectLst/>
                        <a:latin typeface="+mn-lt"/>
                      </a:endParaRPr>
                    </a:p>
                  </a:txBody>
                  <a:tcPr marL="6634" marR="6634" marT="6634" marB="0" anchor="ctr"/>
                </a:tc>
                <a:tc>
                  <a:txBody>
                    <a:bodyPr/>
                    <a:lstStyle/>
                    <a:p>
                      <a:pPr algn="ctr" fontAlgn="b"/>
                      <a:r>
                        <a:rPr lang="en-US" sz="1100" u="none" strike="noStrike">
                          <a:solidFill>
                            <a:srgbClr val="00B050"/>
                          </a:solidFill>
                          <a:effectLst/>
                          <a:latin typeface="+mn-lt"/>
                        </a:rPr>
                        <a:t>MAC</a:t>
                      </a:r>
                      <a:endParaRPr lang="en-US" sz="1100" b="0" i="0" u="none" strike="noStrike">
                        <a:solidFill>
                          <a:srgbClr val="00B050"/>
                        </a:solidFill>
                        <a:effectLst/>
                        <a:latin typeface="+mn-lt"/>
                      </a:endParaRPr>
                    </a:p>
                  </a:txBody>
                  <a:tcPr marL="6634" marR="6634" marT="6634" marB="0" anchor="ctr"/>
                </a:tc>
                <a:tc>
                  <a:txBody>
                    <a:bodyPr/>
                    <a:lstStyle/>
                    <a:p>
                      <a:pPr algn="ctr"/>
                      <a:r>
                        <a:rPr lang="en-US" sz="1100" dirty="0" smtClean="0">
                          <a:solidFill>
                            <a:srgbClr val="00B050"/>
                          </a:solidFill>
                          <a:latin typeface="+mn-lt"/>
                        </a:rPr>
                        <a:t>CR</a:t>
                      </a:r>
                      <a:endParaRPr lang="en-US" sz="1100" dirty="0">
                        <a:solidFill>
                          <a:srgbClr val="00B050"/>
                        </a:solidFill>
                        <a:latin typeface="+mn-lt"/>
                      </a:endParaRPr>
                    </a:p>
                  </a:txBody>
                  <a:tcPr anchor="ctr"/>
                </a:tc>
              </a:tr>
              <a:tr h="304800">
                <a:tc>
                  <a:txBody>
                    <a:bodyPr/>
                    <a:lstStyle/>
                    <a:p>
                      <a:pPr algn="ctr" fontAlgn="t"/>
                      <a:r>
                        <a:rPr lang="en-US" sz="1100" u="none" strike="noStrike" dirty="0">
                          <a:effectLst/>
                          <a:latin typeface="+mn-lt"/>
                        </a:rPr>
                        <a:t>11-17/0421</a:t>
                      </a:r>
                      <a:endParaRPr lang="en-US" sz="1100" b="0" i="0" u="none" strike="noStrike" dirty="0">
                        <a:solidFill>
                          <a:srgbClr val="000000"/>
                        </a:solidFill>
                        <a:effectLst/>
                        <a:latin typeface="+mn-lt"/>
                      </a:endParaRPr>
                    </a:p>
                  </a:txBody>
                  <a:tcPr marL="6634" marR="6634" marT="6634" marB="0" anchor="ctr"/>
                </a:tc>
                <a:tc>
                  <a:txBody>
                    <a:bodyPr/>
                    <a:lstStyle/>
                    <a:p>
                      <a:pPr algn="l" fontAlgn="t"/>
                      <a:r>
                        <a:rPr lang="en-US" sz="1100" u="none" strike="noStrike" dirty="0">
                          <a:effectLst/>
                          <a:latin typeface="+mn-lt"/>
                        </a:rPr>
                        <a:t>cr-for-11.49-HE BSS operation</a:t>
                      </a:r>
                      <a:endParaRPr lang="en-US" sz="1100" b="0" i="0" u="none" strike="noStrike" dirty="0">
                        <a:solidFill>
                          <a:srgbClr val="000000"/>
                        </a:solidFill>
                        <a:effectLst/>
                        <a:latin typeface="+mn-lt"/>
                      </a:endParaRPr>
                    </a:p>
                  </a:txBody>
                  <a:tcPr marL="6634" marR="6634" marT="6634" marB="0" anchor="ctr"/>
                </a:tc>
                <a:tc>
                  <a:txBody>
                    <a:bodyPr/>
                    <a:lstStyle/>
                    <a:p>
                      <a:pPr algn="ctr" fontAlgn="t"/>
                      <a:r>
                        <a:rPr lang="en-US" sz="1100" u="none" strike="noStrike" dirty="0">
                          <a:effectLst/>
                          <a:latin typeface="+mn-lt"/>
                        </a:rPr>
                        <a:t>Chao-Chun Wang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dirty="0">
                          <a:solidFill>
                            <a:srgbClr val="0070C0"/>
                          </a:solidFill>
                          <a:effectLst/>
                          <a:latin typeface="+mn-lt"/>
                        </a:rPr>
                        <a:t>11-17/0448</a:t>
                      </a:r>
                      <a:endParaRPr lang="en-US" sz="1100" b="0" i="0" u="none" strike="noStrike" dirty="0">
                        <a:solidFill>
                          <a:srgbClr val="0070C0"/>
                        </a:solidFill>
                        <a:effectLst/>
                        <a:latin typeface="+mn-lt"/>
                      </a:endParaRPr>
                    </a:p>
                  </a:txBody>
                  <a:tcPr marL="6634" marR="6634" marT="6634" marB="0" anchor="ctr"/>
                </a:tc>
                <a:tc>
                  <a:txBody>
                    <a:bodyPr/>
                    <a:lstStyle/>
                    <a:p>
                      <a:pPr algn="l" fontAlgn="t"/>
                      <a:r>
                        <a:rPr lang="en-US" sz="1100" u="none" strike="noStrike" dirty="0">
                          <a:solidFill>
                            <a:srgbClr val="0070C0"/>
                          </a:solidFill>
                          <a:effectLst/>
                          <a:latin typeface="+mn-lt"/>
                        </a:rPr>
                        <a:t>Proposed resolution for comments related to CIDs in 27.5.2</a:t>
                      </a:r>
                      <a:endParaRPr lang="en-US" sz="1100" b="0" i="0" u="none" strike="noStrike" dirty="0">
                        <a:solidFill>
                          <a:srgbClr val="0070C0"/>
                        </a:solidFill>
                        <a:effectLst/>
                        <a:latin typeface="+mn-lt"/>
                      </a:endParaRPr>
                    </a:p>
                  </a:txBody>
                  <a:tcPr marL="6634" marR="6634" marT="6634" marB="0" anchor="ctr"/>
                </a:tc>
                <a:tc>
                  <a:txBody>
                    <a:bodyPr/>
                    <a:lstStyle/>
                    <a:p>
                      <a:pPr algn="ctr" fontAlgn="t"/>
                      <a:r>
                        <a:rPr lang="en-US" sz="1100" u="none" strike="noStrike" dirty="0">
                          <a:solidFill>
                            <a:srgbClr val="0070C0"/>
                          </a:solidFill>
                          <a:effectLst/>
                          <a:latin typeface="+mn-lt"/>
                        </a:rPr>
                        <a:t>Jing Ma </a:t>
                      </a:r>
                      <a:endParaRPr lang="en-US" sz="1100" b="0" i="0" u="none" strike="noStrike" dirty="0">
                        <a:solidFill>
                          <a:srgbClr val="0070C0"/>
                        </a:solidFill>
                        <a:effectLst/>
                        <a:latin typeface="+mn-lt"/>
                      </a:endParaRPr>
                    </a:p>
                  </a:txBody>
                  <a:tcPr marL="6634" marR="6634" marT="6634" marB="0" anchor="ctr"/>
                </a:tc>
                <a:tc>
                  <a:txBody>
                    <a:bodyPr/>
                    <a:lstStyle/>
                    <a:p>
                      <a:pPr algn="ctr" fontAlgn="b"/>
                      <a:r>
                        <a:rPr lang="en-US" sz="1100" u="none" strike="noStrike" dirty="0">
                          <a:solidFill>
                            <a:srgbClr val="0070C0"/>
                          </a:solidFill>
                          <a:effectLst/>
                          <a:latin typeface="+mn-lt"/>
                        </a:rPr>
                        <a:t>MAC</a:t>
                      </a:r>
                      <a:endParaRPr lang="en-US" sz="1100" b="0" i="0" u="none" strike="noStrike" dirty="0">
                        <a:solidFill>
                          <a:srgbClr val="0070C0"/>
                        </a:solidFill>
                        <a:effectLst/>
                        <a:latin typeface="+mn-lt"/>
                      </a:endParaRPr>
                    </a:p>
                  </a:txBody>
                  <a:tcPr marL="6634" marR="6634" marT="6634" marB="0" anchor="ctr"/>
                </a:tc>
                <a:tc>
                  <a:txBody>
                    <a:bodyPr/>
                    <a:lstStyle/>
                    <a:p>
                      <a:pPr algn="ctr"/>
                      <a:r>
                        <a:rPr lang="en-US" sz="1100" dirty="0" smtClean="0">
                          <a:solidFill>
                            <a:srgbClr val="0070C0"/>
                          </a:solidFill>
                          <a:latin typeface="+mn-lt"/>
                        </a:rPr>
                        <a:t>CR</a:t>
                      </a:r>
                      <a:endParaRPr lang="en-US" sz="1100" dirty="0">
                        <a:solidFill>
                          <a:srgbClr val="0070C0"/>
                        </a:solidFill>
                        <a:latin typeface="+mn-lt"/>
                      </a:endParaRPr>
                    </a:p>
                  </a:txBody>
                  <a:tcPr anchor="ctr"/>
                </a:tc>
              </a:tr>
              <a:tr h="304800">
                <a:tc>
                  <a:txBody>
                    <a:bodyPr/>
                    <a:lstStyle/>
                    <a:p>
                      <a:pPr algn="ctr" fontAlgn="t"/>
                      <a:r>
                        <a:rPr lang="en-US" sz="1100" u="none" strike="noStrike" dirty="0">
                          <a:effectLst/>
                          <a:latin typeface="+mn-lt"/>
                        </a:rPr>
                        <a:t>11-17/360</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 CR for CID5917 and CID8165</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11-17/0361</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BSS Load Information in 802.11ax</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304800">
                <a:tc>
                  <a:txBody>
                    <a:bodyPr/>
                    <a:lstStyle/>
                    <a:p>
                      <a:pPr algn="ctr" fontAlgn="t"/>
                      <a:r>
                        <a:rPr lang="en-US" sz="1100" u="none" strike="noStrike">
                          <a:effectLst/>
                          <a:latin typeface="+mn-lt"/>
                        </a:rPr>
                        <a:t>11-17/0362</a:t>
                      </a:r>
                      <a:endParaRPr lang="en-US" sz="1100" b="0" i="0" u="none" strike="noStrike">
                        <a:solidFill>
                          <a:srgbClr val="000000"/>
                        </a:solidFill>
                        <a:effectLst/>
                        <a:latin typeface="+mn-lt"/>
                      </a:endParaRPr>
                    </a:p>
                  </a:txBody>
                  <a:tcPr marL="6634" marR="6634" marT="6634" marB="0" anchor="ctr"/>
                </a:tc>
                <a:tc>
                  <a:txBody>
                    <a:bodyPr/>
                    <a:lstStyle/>
                    <a:p>
                      <a:pPr algn="l" fontAlgn="b"/>
                      <a:r>
                        <a:rPr lang="nb-NO" sz="1100" b="0" i="0" u="none" strike="noStrike" dirty="0" smtClean="0">
                          <a:solidFill>
                            <a:srgbClr val="000000"/>
                          </a:solidFill>
                          <a:effectLst/>
                          <a:latin typeface="+mn-lt"/>
                        </a:rPr>
                        <a:t>LB225 CR for </a:t>
                      </a:r>
                      <a:r>
                        <a:rPr lang="nb-NO" sz="1100" b="0" i="0" u="none" strike="noStrike" dirty="0" err="1" smtClean="0">
                          <a:solidFill>
                            <a:srgbClr val="000000"/>
                          </a:solidFill>
                          <a:effectLst/>
                          <a:latin typeface="+mn-lt"/>
                        </a:rPr>
                        <a:t>Subclause</a:t>
                      </a:r>
                      <a:r>
                        <a:rPr lang="nb-NO" sz="1100" b="0" i="0" u="none" strike="noStrike" dirty="0" smtClean="0">
                          <a:solidFill>
                            <a:srgbClr val="000000"/>
                          </a:solidFill>
                          <a:effectLst/>
                          <a:latin typeface="+mn-lt"/>
                        </a:rPr>
                        <a:t> 9.4.2.218.2</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11-17/0395</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225-CR-on-Pre-association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a:effectLst/>
                          <a:latin typeface="+mn-lt"/>
                        </a:rPr>
                        <a:t>11-17/0396</a:t>
                      </a:r>
                      <a:endParaRPr lang="en-US" sz="1100" b="0" i="0" u="none" strike="noStrike">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Association Exchange using Contention based UL OFDMA</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Ming </a:t>
                      </a:r>
                      <a:r>
                        <a:rPr lang="en-US" sz="1100" b="0" i="0" u="none" strike="noStrike" dirty="0" err="1" smtClean="0">
                          <a:solidFill>
                            <a:srgbClr val="000000"/>
                          </a:solidFill>
                          <a:effectLst/>
                          <a:latin typeface="+mn-lt"/>
                        </a:rPr>
                        <a:t>Gan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a:effectLst/>
                          <a:latin typeface="+mn-lt"/>
                        </a:rPr>
                        <a:t>MAC</a:t>
                      </a:r>
                      <a:endParaRPr lang="en-US" sz="1100" b="0" i="0" u="none" strike="noStrike">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304800">
                <a:tc>
                  <a:txBody>
                    <a:bodyPr/>
                    <a:lstStyle/>
                    <a:p>
                      <a:pPr algn="ctr" fontAlgn="t"/>
                      <a:r>
                        <a:rPr lang="en-US" sz="1100" u="none" strike="noStrike" dirty="0">
                          <a:effectLst/>
                          <a:latin typeface="+mn-lt"/>
                        </a:rPr>
                        <a:t>11-13/0285</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LB225-MAC-CR-HE MCS_NSS resolutions</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Alfred </a:t>
                      </a:r>
                      <a:r>
                        <a:rPr lang="en-US" sz="1100" b="0" i="0" u="none" strike="noStrike" dirty="0" err="1" smtClean="0">
                          <a:solidFill>
                            <a:srgbClr val="000000"/>
                          </a:solidFill>
                          <a:effectLst/>
                          <a:latin typeface="+mn-lt"/>
                        </a:rPr>
                        <a:t>Asterjadhi</a:t>
                      </a:r>
                      <a:r>
                        <a:rPr lang="en-US" sz="1100" b="0" i="0" u="none" strike="noStrike" dirty="0" smtClean="0">
                          <a:solidFill>
                            <a:srgbClr val="000000"/>
                          </a:solidFill>
                          <a:effectLst/>
                          <a:latin typeface="+mn-lt"/>
                        </a:rPr>
                        <a:t> </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228600">
                <a:tc>
                  <a:txBody>
                    <a:bodyPr/>
                    <a:lstStyle/>
                    <a:p>
                      <a:pPr algn="ctr" fontAlgn="t"/>
                      <a:r>
                        <a:rPr lang="en-US" sz="1100" u="none" strike="noStrike" dirty="0">
                          <a:effectLst/>
                          <a:latin typeface="+mn-lt"/>
                        </a:rPr>
                        <a:t>11-17/0308</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CR for section 9.4.2 BSS load PPT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Frank Hsu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u="none" strike="noStrike" dirty="0">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a:t>
                      </a:r>
                      <a:endParaRPr lang="en-US" sz="1100" dirty="0">
                        <a:latin typeface="+mn-lt"/>
                      </a:endParaRPr>
                    </a:p>
                  </a:txBody>
                  <a:tcPr anchor="ctr"/>
                </a:tc>
              </a:tr>
              <a:tr h="233680">
                <a:tc>
                  <a:txBody>
                    <a:bodyPr/>
                    <a:lstStyle/>
                    <a:p>
                      <a:pPr algn="ctr" fontAlgn="t"/>
                      <a:r>
                        <a:rPr lang="en-US" sz="1100" b="0" i="0" u="none" strike="noStrike" dirty="0" smtClean="0">
                          <a:solidFill>
                            <a:srgbClr val="000000"/>
                          </a:solidFill>
                          <a:effectLst/>
                          <a:latin typeface="+mn-lt"/>
                        </a:rPr>
                        <a:t>11-17/0477</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Buffer status report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laurent</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cariou</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28600">
                <a:tc>
                  <a:txBody>
                    <a:bodyPr/>
                    <a:lstStyle/>
                    <a:p>
                      <a:pPr algn="ctr" fontAlgn="t"/>
                      <a:r>
                        <a:rPr lang="en-US" sz="1100" b="0" i="0" u="none" strike="noStrike" dirty="0" smtClean="0">
                          <a:solidFill>
                            <a:srgbClr val="000000"/>
                          </a:solidFill>
                          <a:effectLst/>
                          <a:latin typeface="+mn-lt"/>
                        </a:rPr>
                        <a:t>11-17/0281</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en-US" sz="1100" b="0" i="0" u="none" strike="noStrike" dirty="0" smtClean="0">
                          <a:solidFill>
                            <a:srgbClr val="000000"/>
                          </a:solidFill>
                          <a:effectLst/>
                          <a:latin typeface="+mn-lt"/>
                        </a:rPr>
                        <a:t>Comment resolutions for clause 27.8</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err="1" smtClean="0">
                          <a:solidFill>
                            <a:srgbClr val="000000"/>
                          </a:solidFill>
                          <a:effectLst/>
                          <a:latin typeface="+mn-lt"/>
                        </a:rPr>
                        <a:t>Jarkko</a:t>
                      </a:r>
                      <a:r>
                        <a:rPr lang="en-US" sz="1100" b="0" i="0" u="none" strike="noStrike" dirty="0" smtClean="0">
                          <a:solidFill>
                            <a:srgbClr val="000000"/>
                          </a:solidFill>
                          <a:effectLst/>
                          <a:latin typeface="+mn-lt"/>
                        </a:rPr>
                        <a:t> </a:t>
                      </a:r>
                      <a:r>
                        <a:rPr lang="en-US" sz="1100" b="0" i="0" u="none" strike="noStrike" dirty="0" err="1" smtClean="0">
                          <a:solidFill>
                            <a:srgbClr val="000000"/>
                          </a:solidFill>
                          <a:effectLst/>
                          <a:latin typeface="+mn-lt"/>
                        </a:rPr>
                        <a:t>Kneckt</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r h="228600">
                <a:tc>
                  <a:txBody>
                    <a:bodyPr/>
                    <a:lstStyle/>
                    <a:p>
                      <a:pPr algn="ctr" fontAlgn="t"/>
                      <a:r>
                        <a:rPr lang="en-US" sz="1100" b="0" i="0" u="none" strike="noStrike" dirty="0" smtClean="0">
                          <a:solidFill>
                            <a:srgbClr val="000000"/>
                          </a:solidFill>
                          <a:effectLst/>
                          <a:latin typeface="+mn-lt"/>
                        </a:rPr>
                        <a:t>11-17/0306</a:t>
                      </a:r>
                      <a:endParaRPr lang="en-US" sz="1100" b="0" i="0" u="none" strike="noStrike" dirty="0">
                        <a:solidFill>
                          <a:srgbClr val="000000"/>
                        </a:solidFill>
                        <a:effectLst/>
                        <a:latin typeface="+mn-lt"/>
                      </a:endParaRPr>
                    </a:p>
                  </a:txBody>
                  <a:tcPr marL="6634" marR="6634" marT="6634" marB="0" anchor="ctr"/>
                </a:tc>
                <a:tc>
                  <a:txBody>
                    <a:bodyPr/>
                    <a:lstStyle/>
                    <a:p>
                      <a:pPr algn="l" fontAlgn="b"/>
                      <a:r>
                        <a:rPr lang="nb-NO" sz="1100" b="0" i="0" u="none" strike="noStrike" dirty="0" smtClean="0">
                          <a:solidFill>
                            <a:srgbClr val="000000"/>
                          </a:solidFill>
                          <a:effectLst/>
                          <a:latin typeface="+mn-lt"/>
                        </a:rPr>
                        <a:t>CRs for </a:t>
                      </a:r>
                      <a:r>
                        <a:rPr lang="nb-NO" sz="1100" b="0" i="0" u="none" strike="noStrike" dirty="0" err="1" smtClean="0">
                          <a:solidFill>
                            <a:srgbClr val="000000"/>
                          </a:solidFill>
                          <a:effectLst/>
                          <a:latin typeface="+mn-lt"/>
                        </a:rPr>
                        <a:t>Section</a:t>
                      </a:r>
                      <a:r>
                        <a:rPr lang="nb-NO" sz="1100" b="0" i="0" u="none" strike="noStrike" dirty="0" smtClean="0">
                          <a:solidFill>
                            <a:srgbClr val="000000"/>
                          </a:solidFill>
                          <a:effectLst/>
                          <a:latin typeface="+mn-lt"/>
                        </a:rPr>
                        <a:t> 9.3.1.8 &amp; 9.3.1.9.7</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George Cherian</a:t>
                      </a:r>
                      <a:endParaRPr lang="en-US" sz="1100" b="0" i="0" u="none" strike="noStrike" dirty="0">
                        <a:solidFill>
                          <a:srgbClr val="000000"/>
                        </a:solidFill>
                        <a:effectLst/>
                        <a:latin typeface="+mn-lt"/>
                      </a:endParaRPr>
                    </a:p>
                  </a:txBody>
                  <a:tcPr marL="6634" marR="6634" marT="6634" marB="0" anchor="ctr"/>
                </a:tc>
                <a:tc>
                  <a:txBody>
                    <a:bodyPr/>
                    <a:lstStyle/>
                    <a:p>
                      <a:pPr algn="ctr" fontAlgn="b"/>
                      <a:r>
                        <a:rPr lang="en-US" sz="1100" b="0" i="0" u="none" strike="noStrike" dirty="0" smtClean="0">
                          <a:solidFill>
                            <a:srgbClr val="000000"/>
                          </a:solidFill>
                          <a:effectLst/>
                          <a:latin typeface="+mn-lt"/>
                        </a:rPr>
                        <a:t>MAC</a:t>
                      </a:r>
                      <a:endParaRPr lang="en-US" sz="1100" b="0" i="0" u="none" strike="noStrike" dirty="0">
                        <a:solidFill>
                          <a:srgbClr val="000000"/>
                        </a:solidFill>
                        <a:effectLst/>
                        <a:latin typeface="+mn-lt"/>
                      </a:endParaRPr>
                    </a:p>
                  </a:txBody>
                  <a:tcPr marL="6634" marR="6634" marT="6634" marB="0" anchor="ctr"/>
                </a:tc>
                <a:tc>
                  <a:txBody>
                    <a:bodyPr/>
                    <a:lstStyle/>
                    <a:p>
                      <a:pPr algn="ctr"/>
                      <a:r>
                        <a:rPr lang="en-US" sz="1100" dirty="0" smtClean="0">
                          <a:latin typeface="+mn-lt"/>
                        </a:rPr>
                        <a:t>CR</a:t>
                      </a:r>
                      <a:endParaRPr lang="en-US" sz="1100" dirty="0">
                        <a:latin typeface="+mn-lt"/>
                      </a:endParaRPr>
                    </a:p>
                  </a:txBody>
                  <a:tcPr anchor="ctr"/>
                </a:tc>
              </a:tr>
            </a:tbl>
          </a:graphicData>
        </a:graphic>
      </p:graphicFrame>
    </p:spTree>
    <p:extLst>
      <p:ext uri="{BB962C8B-B14F-4D97-AF65-F5344CB8AC3E}">
        <p14:creationId xmlns:p14="http://schemas.microsoft.com/office/powerpoint/2010/main" val="51326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13</a:t>
            </a:fld>
            <a:endParaRPr lang="en-US"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2560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14</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800" dirty="0" smtClean="0"/>
              <a:t>Which option do you prefer?</a:t>
            </a:r>
          </a:p>
          <a:p>
            <a:pPr lvl="1"/>
            <a:r>
              <a:rPr lang="en-US" sz="2400" dirty="0" smtClean="0"/>
              <a:t>STAs </a:t>
            </a:r>
            <a:r>
              <a:rPr lang="en-US" sz="2400" dirty="0"/>
              <a:t>scheduled by a NDP feedback report trigger frame variant with a feedback type set to “resource request” are identified </a:t>
            </a:r>
            <a:r>
              <a:rPr lang="en-US" sz="2400" dirty="0" smtClean="0"/>
              <a:t>by:</a:t>
            </a:r>
          </a:p>
          <a:p>
            <a:pPr lvl="2"/>
            <a:r>
              <a:rPr lang="en-US" sz="2000" dirty="0" smtClean="0"/>
              <a:t>Option 1: a single mode: a range of AIDs</a:t>
            </a:r>
          </a:p>
          <a:p>
            <a:pPr lvl="2"/>
            <a:r>
              <a:rPr lang="en-US" sz="2000" dirty="0" smtClean="0"/>
              <a:t>Option 2: 2 modes: a mode with a range of AIDs and a mode with </a:t>
            </a:r>
            <a:r>
              <a:rPr lang="en-US" sz="2000" dirty="0" err="1" smtClean="0"/>
              <a:t>groupID</a:t>
            </a:r>
            <a:endParaRPr lang="en-US" sz="2000" dirty="0" smtClean="0"/>
          </a:p>
          <a:p>
            <a:pPr lvl="2"/>
            <a:endParaRPr lang="en-US" sz="2000" dirty="0" smtClean="0"/>
          </a:p>
          <a:p>
            <a:r>
              <a:rPr lang="en-US" sz="2600" dirty="0" smtClean="0"/>
              <a:t>Results</a:t>
            </a:r>
            <a:endParaRPr lang="en-US" sz="2600" dirty="0"/>
          </a:p>
          <a:p>
            <a:pPr lvl="1"/>
            <a:r>
              <a:rPr lang="en-US" dirty="0"/>
              <a:t>Option #1: 21</a:t>
            </a:r>
          </a:p>
          <a:p>
            <a:pPr lvl="1"/>
            <a:r>
              <a:rPr lang="en-US" dirty="0"/>
              <a:t>Option #2: 12 </a:t>
            </a:r>
          </a:p>
          <a:p>
            <a:endParaRPr lang="en-US" sz="2600" dirty="0" smtClean="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15</a:t>
            </a:fld>
            <a:endParaRPr lang="en-US"/>
          </a:p>
        </p:txBody>
      </p:sp>
      <p:sp>
        <p:nvSpPr>
          <p:cNvPr id="5" name="Title 4"/>
          <p:cNvSpPr>
            <a:spLocks noGrp="1"/>
          </p:cNvSpPr>
          <p:nvPr>
            <p:ph type="title"/>
          </p:nvPr>
        </p:nvSpPr>
        <p:spPr/>
        <p:txBody>
          <a:bodyPr/>
          <a:lstStyle/>
          <a:p>
            <a:r>
              <a:rPr lang="en-US" dirty="0" smtClean="0"/>
              <a:t>Straw-poll #1</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8273461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95800"/>
          </a:xfrm>
        </p:spPr>
        <p:txBody>
          <a:bodyPr/>
          <a:lstStyle/>
          <a:p>
            <a:r>
              <a:rPr lang="en-US" sz="2400" dirty="0"/>
              <a:t>Do you agree to define a new NDP feedback report trigger frame </a:t>
            </a:r>
            <a:r>
              <a:rPr lang="en-US" sz="2400" dirty="0" smtClean="0"/>
              <a:t>variant</a:t>
            </a:r>
          </a:p>
          <a:p>
            <a:endParaRPr lang="en-US" sz="2400" dirty="0" smtClean="0"/>
          </a:p>
          <a:p>
            <a:endParaRPr lang="en-US" dirty="0"/>
          </a:p>
          <a:p>
            <a:endParaRPr lang="en-US" sz="2400" dirty="0" smtClean="0"/>
          </a:p>
          <a:p>
            <a:r>
              <a:rPr lang="en-US" sz="2600" dirty="0" smtClean="0"/>
              <a:t>Results: </a:t>
            </a:r>
            <a:r>
              <a:rPr lang="en-US" dirty="0" smtClean="0"/>
              <a:t>Y/N/A: 28/1/16</a:t>
            </a:r>
          </a:p>
          <a:p>
            <a:pPr lvl="1"/>
            <a:endParaRPr lang="en-US" dirty="0" smtClean="0"/>
          </a:p>
          <a:p>
            <a:pPr lvl="1"/>
            <a:endParaRPr lang="en-US" dirty="0"/>
          </a:p>
          <a:p>
            <a:endParaRPr lang="en-US" sz="2400" dirty="0"/>
          </a:p>
        </p:txBody>
      </p:sp>
      <p:sp>
        <p:nvSpPr>
          <p:cNvPr id="3" name="Date Placeholder 2"/>
          <p:cNvSpPr>
            <a:spLocks noGrp="1"/>
          </p:cNvSpPr>
          <p:nvPr>
            <p:ph type="dt" sz="half" idx="10"/>
          </p:nvPr>
        </p:nvSpPr>
        <p:spPr>
          <a:xfrm>
            <a:off x="696913" y="332601"/>
            <a:ext cx="1239763" cy="276999"/>
          </a:xfrm>
        </p:spPr>
        <p:txBody>
          <a:bodyPr/>
          <a:lstStyle/>
          <a:p>
            <a:pPr>
              <a:defRPr/>
            </a:pPr>
            <a:r>
              <a:rPr lang="en-US" dirty="0"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16</a:t>
            </a:fld>
            <a:endParaRPr lang="en-US"/>
          </a:p>
        </p:txBody>
      </p:sp>
      <p:sp>
        <p:nvSpPr>
          <p:cNvPr id="5" name="Title 4"/>
          <p:cNvSpPr>
            <a:spLocks noGrp="1"/>
          </p:cNvSpPr>
          <p:nvPr>
            <p:ph type="title"/>
          </p:nvPr>
        </p:nvSpPr>
        <p:spPr/>
        <p:txBody>
          <a:bodyPr/>
          <a:lstStyle/>
          <a:p>
            <a:r>
              <a:rPr lang="en-US" dirty="0" smtClean="0"/>
              <a:t>Straw-poll #2</a:t>
            </a:r>
            <a:r>
              <a:rPr lang="en-US" dirty="0"/>
              <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10435274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a:t>Do you agree to define that the STAs scheduled by a NDP feedback report trigger frame variant with a feedback type set to “resource request” are identified by </a:t>
            </a:r>
          </a:p>
          <a:p>
            <a:pPr lvl="1"/>
            <a:r>
              <a:rPr lang="en-US" dirty="0"/>
              <a:t>Option 1: one range of AIDs</a:t>
            </a:r>
          </a:p>
          <a:p>
            <a:pPr lvl="1"/>
            <a:r>
              <a:rPr lang="en-US" dirty="0"/>
              <a:t>Option 2: one or multiple ranges of AIDs</a:t>
            </a:r>
          </a:p>
          <a:p>
            <a:pPr marL="457200" lvl="1" indent="0">
              <a:buNone/>
            </a:pPr>
            <a:r>
              <a:rPr lang="en-US" sz="1800" dirty="0"/>
              <a:t>Note: A range of AIDs is defined to be between AID start and AID start + </a:t>
            </a:r>
            <a:r>
              <a:rPr lang="en-US" sz="1800" dirty="0" smtClean="0"/>
              <a:t>NAIDs - 1. </a:t>
            </a:r>
            <a:r>
              <a:rPr lang="en-US" sz="1800" dirty="0"/>
              <a:t>The trigger frame includes the AID start parameter and the needed parameters to calculate NAIDs</a:t>
            </a:r>
          </a:p>
          <a:p>
            <a:endParaRPr lang="en-US" sz="2000" dirty="0" smtClean="0"/>
          </a:p>
          <a:p>
            <a:pPr lvl="1"/>
            <a:endParaRPr lang="en-US" sz="1600" dirty="0"/>
          </a:p>
          <a:p>
            <a:r>
              <a:rPr lang="en-US" dirty="0"/>
              <a:t>Option 1: 14Y / 2N / 17A</a:t>
            </a:r>
          </a:p>
          <a:p>
            <a:r>
              <a:rPr lang="en-US" dirty="0"/>
              <a:t>Option 2: 13Y/  5N/ 14A</a:t>
            </a:r>
          </a:p>
          <a:p>
            <a:endParaRPr lang="en-US" sz="2000" dirty="0"/>
          </a:p>
        </p:txBody>
      </p:sp>
      <p:sp>
        <p:nvSpPr>
          <p:cNvPr id="3" name="Date Placeholder 2"/>
          <p:cNvSpPr>
            <a:spLocks noGrp="1"/>
          </p:cNvSpPr>
          <p:nvPr>
            <p:ph type="dt" sz="half" idx="10"/>
          </p:nvPr>
        </p:nvSpPr>
        <p:spPr/>
        <p:txBody>
          <a:bodyPr/>
          <a:lstStyle/>
          <a:p>
            <a:pPr>
              <a:defRPr/>
            </a:pPr>
            <a:r>
              <a:rPr lang="en-US" smtClean="0"/>
              <a:t>March, 2017</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7614916F-BBEF-4684-B6F5-1E636F42BA02}" type="slidenum">
              <a:rPr lang="en-US" smtClean="0"/>
              <a:pPr>
                <a:defRPr/>
              </a:pPr>
              <a:t>17</a:t>
            </a:fld>
            <a:endParaRPr lang="en-US"/>
          </a:p>
        </p:txBody>
      </p:sp>
      <p:sp>
        <p:nvSpPr>
          <p:cNvPr id="5" name="Title 4"/>
          <p:cNvSpPr>
            <a:spLocks noGrp="1"/>
          </p:cNvSpPr>
          <p:nvPr>
            <p:ph type="title"/>
          </p:nvPr>
        </p:nvSpPr>
        <p:spPr/>
        <p:txBody>
          <a:bodyPr/>
          <a:lstStyle/>
          <a:p>
            <a:r>
              <a:rPr lang="en-US" dirty="0" smtClean="0"/>
              <a:t>Straw-poll #</a:t>
            </a:r>
            <a:r>
              <a:rPr lang="en-US" dirty="0"/>
              <a:t>3</a:t>
            </a:r>
            <a:br>
              <a:rPr lang="en-US" dirty="0"/>
            </a:br>
            <a:r>
              <a:rPr lang="en-US" sz="2000" dirty="0"/>
              <a:t>(11</a:t>
            </a:r>
            <a:r>
              <a:rPr lang="mr-IN" sz="2000" dirty="0"/>
              <a:t>-17-0074-02-00ax-explanations-for-cr-on-27-5-2-7.pptx</a:t>
            </a:r>
            <a:r>
              <a:rPr lang="en-US" sz="2000" dirty="0"/>
              <a:t>)</a:t>
            </a:r>
          </a:p>
        </p:txBody>
      </p:sp>
      <p:sp>
        <p:nvSpPr>
          <p:cNvPr id="6" name="Footer Placeholder 5"/>
          <p:cNvSpPr>
            <a:spLocks noGrp="1"/>
          </p:cNvSpPr>
          <p:nvPr>
            <p:ph type="ftr" sz="quarter" idx="4294967295"/>
          </p:nvPr>
        </p:nvSpPr>
        <p:spPr>
          <a:xfrm>
            <a:off x="6324600" y="6475413"/>
            <a:ext cx="2219325" cy="184666"/>
          </a:xfrm>
          <a:prstGeom prst="rect">
            <a:avLst/>
          </a:prstGeom>
        </p:spPr>
        <p:txBody>
          <a:bodyPr/>
          <a:lstStyle/>
          <a:p>
            <a:pPr>
              <a:defRPr/>
            </a:pPr>
            <a:r>
              <a:rPr lang="en-US" altLang="ko-KR" smtClean="0"/>
              <a:t>Laurent cariou, Intel</a:t>
            </a:r>
            <a:endParaRPr lang="en-US" altLang="ko-KR" dirty="0"/>
          </a:p>
        </p:txBody>
      </p:sp>
    </p:spTree>
    <p:extLst>
      <p:ext uri="{BB962C8B-B14F-4D97-AF65-F5344CB8AC3E}">
        <p14:creationId xmlns:p14="http://schemas.microsoft.com/office/powerpoint/2010/main" val="673776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MAC-CR-1</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mn-lt"/>
                <a:cs typeface="+mn-cs"/>
              </a:rPr>
              <a:t>11-17-0239-02-00ax-lb225-mac-cr-ht-control-subclause-9-2-4-6-x-and-10-1-block-2.docx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17/0239r2 for CIDs: </a:t>
            </a:r>
          </a:p>
          <a:p>
            <a:pPr marL="0" lvl="0" indent="0">
              <a:buNone/>
            </a:pPr>
            <a:endParaRPr lang="en-GB" sz="2000" dirty="0" smtClean="0"/>
          </a:p>
          <a:p>
            <a:r>
              <a:rPr lang="en-GB" sz="2000" dirty="0" smtClean="0"/>
              <a:t>5054, 5055, 5056, 5126, 5442, 7302, 7303, 7305, 7719, 7865, 7867, 8133, 8179, 8180, 8181, 8249, 9620, 9621, 9806 (19 CIDs)</a:t>
            </a:r>
          </a:p>
          <a:p>
            <a:pPr marL="0" indent="0">
              <a:buNone/>
            </a:pPr>
            <a:endParaRPr lang="en-GB" sz="2000" dirty="0" smtClean="0">
              <a:solidFill>
                <a:srgbClr val="FF0000"/>
              </a:solidFill>
            </a:endParaRPr>
          </a:p>
          <a:p>
            <a:pPr marL="0" indent="0">
              <a:buNone/>
            </a:pPr>
            <a:endParaRPr lang="en-GB" sz="2000" dirty="0">
              <a:solidFill>
                <a:srgbClr val="FF0000"/>
              </a:solidFill>
            </a:endParaRPr>
          </a:p>
          <a:p>
            <a:pPr marL="0" indent="0">
              <a:buNone/>
            </a:pPr>
            <a:endParaRPr lang="en-GB" sz="2000" dirty="0" smtClean="0">
              <a:solidFill>
                <a:srgbClr val="FF0000"/>
              </a:solidFill>
            </a:endParaRPr>
          </a:p>
          <a:p>
            <a:pPr marL="0" indent="0">
              <a:buNone/>
            </a:pPr>
            <a:r>
              <a:rPr lang="en-US" sz="2000" dirty="0" smtClean="0"/>
              <a:t>Results: Straw poll passed with no objection </a:t>
            </a:r>
          </a:p>
          <a:p>
            <a:pPr lvl="1"/>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18</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7817920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MAC-CR-2</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en-US" altLang="en-US" sz="1400" dirty="0" smtClean="0">
                <a:cs typeface="+mn-cs"/>
              </a:rPr>
              <a:t>1</a:t>
            </a:r>
            <a:r>
              <a:rPr lang="en-US" altLang="en-US" sz="1400" dirty="0">
                <a:cs typeface="+mn-cs"/>
              </a:rPr>
              <a:t>1</a:t>
            </a:r>
            <a:r>
              <a:rPr lang="mr-IN" altLang="en-US" sz="1400" dirty="0" smtClean="0">
                <a:cs typeface="+mn-cs"/>
              </a:rPr>
              <a:t>-17-0240-01-00ax-lb225-mac-cr-ht-control-subclause-9-2-4-6-x-and-10-1-block-3.docx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17/0240r2 for CIDs: </a:t>
            </a:r>
          </a:p>
          <a:p>
            <a:pPr marL="0" lvl="0" indent="0">
              <a:buNone/>
            </a:pPr>
            <a:endParaRPr lang="en-GB" sz="2000" dirty="0" smtClean="0"/>
          </a:p>
          <a:p>
            <a:pPr lvl="0"/>
            <a:r>
              <a:rPr lang="en-GB" sz="2000" dirty="0"/>
              <a:t>3156, </a:t>
            </a:r>
            <a:r>
              <a:rPr lang="en-GB" sz="2000" dirty="0" smtClean="0"/>
              <a:t>3384</a:t>
            </a:r>
            <a:r>
              <a:rPr lang="en-GB" sz="2000" dirty="0"/>
              <a:t>, 3491, 3822, 3907, 4371, 4439, 4740, 5445, 7020, 7473, 8185, 8375, 9809, 9810, 9811, 9812 (</a:t>
            </a:r>
            <a:r>
              <a:rPr lang="en-GB" sz="2000" dirty="0" smtClean="0"/>
              <a:t>17 </a:t>
            </a:r>
            <a:r>
              <a:rPr lang="en-GB" sz="2000" dirty="0"/>
              <a:t>CIDs)</a:t>
            </a:r>
            <a:endParaRPr lang="en-US" sz="2000" dirty="0"/>
          </a:p>
          <a:p>
            <a:pPr lvl="0"/>
            <a:r>
              <a:rPr lang="en-GB" sz="2000" dirty="0"/>
              <a:t>6965 (1 CIDs)</a:t>
            </a:r>
            <a:endParaRPr lang="en-US" sz="2000" dirty="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smtClean="0">
              <a:latin typeface="Calibri" panose="020F0502020204030204" pitchFamily="34" charset="0"/>
            </a:endParaRPr>
          </a:p>
          <a:p>
            <a:pPr lvl="0"/>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19</a:t>
            </a:fld>
            <a:endParaRPr lang="en-US" altLang="en-US"/>
          </a:p>
        </p:txBody>
      </p:sp>
      <p:sp>
        <p:nvSpPr>
          <p:cNvPr id="7" name="Rectangle 5"/>
          <p:cNvSpPr>
            <a:spLocks noGrp="1" noChangeArrowheads="1"/>
          </p:cNvSpPr>
          <p:nvPr>
            <p:ph type="ftr" sz="quarter" idx="11"/>
          </p:nvPr>
        </p:nvSpPr>
        <p:spPr>
          <a:xfrm>
            <a:off x="6644366" y="6475413"/>
            <a:ext cx="1899559" cy="184666"/>
          </a:xfrm>
          <a:ln/>
        </p:spPr>
        <p:txBody>
          <a:bodyPr/>
          <a:lstStyle>
            <a:lvl1pPr>
              <a:defRPr/>
            </a:lvl1pPr>
          </a:lstStyle>
          <a:p>
            <a:pPr>
              <a:defRPr/>
            </a:pPr>
            <a:r>
              <a:rPr lang="en-US" dirty="0" smtClean="0">
                <a:latin typeface="Calibri" panose="020F0502020204030204" pitchFamily="34" charset="0"/>
              </a:rPr>
              <a:t>Alfred </a:t>
            </a:r>
            <a:r>
              <a:rPr lang="en-US" dirty="0" err="1" smtClean="0">
                <a:latin typeface="Calibri" panose="020F0502020204030204" pitchFamily="34" charset="0"/>
              </a:rPr>
              <a:t>Asterjadhi</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296604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MAC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FontTx/>
              <a:buNone/>
            </a:pPr>
            <a:r>
              <a:rPr lang="en-US" altLang="en-US" sz="2000" dirty="0" smtClean="0">
                <a:latin typeface="Arial" pitchFamily="34" charset="0"/>
              </a:rPr>
              <a:t>Reza Hedayat (NEWRACOM)</a:t>
            </a:r>
          </a:p>
          <a:p>
            <a:pPr algn="ctr">
              <a:lnSpc>
                <a:spcPct val="90000"/>
              </a:lnSpc>
              <a:buFontTx/>
              <a:buNone/>
            </a:pPr>
            <a:r>
              <a:rPr lang="en-US" altLang="en-US" sz="2000" dirty="0" smtClean="0">
                <a:latin typeface="Arial" pitchFamily="34" charset="0"/>
              </a:rPr>
              <a:t>Eric Wong (Apple)</a:t>
            </a:r>
          </a:p>
          <a:p>
            <a:pPr algn="ctr">
              <a:lnSpc>
                <a:spcPct val="90000"/>
              </a:lnSpc>
              <a:buFontTx/>
              <a:buNone/>
            </a:pPr>
            <a:r>
              <a:rPr lang="en-US" altLang="en-US" sz="2000" dirty="0" smtClean="0">
                <a:latin typeface="Arial" pitchFamily="34" charset="0"/>
              </a:rPr>
              <a:t>Chao-Chun Wang (</a:t>
            </a:r>
            <a:r>
              <a:rPr lang="en-US" altLang="en-US" sz="2000" dirty="0" err="1" smtClean="0">
                <a:latin typeface="Arial" pitchFamily="34" charset="0"/>
              </a:rPr>
              <a:t>MediaTek</a:t>
            </a:r>
            <a:r>
              <a:rPr lang="en-US" altLang="en-US" sz="2000" smtClean="0">
                <a:latin typeface="Arial" pitchFamily="34" charset="0"/>
              </a:rPr>
              <a:t>)</a:t>
            </a:r>
            <a:endParaRPr lang="en-US" altLang="en-US" sz="2000" dirty="0" smtClean="0">
              <a:latin typeface="Arial" pitchFamily="34" charset="0"/>
            </a:endParaRPr>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MAC-CR-3</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cs typeface="+mn-cs"/>
              </a:rPr>
              <a:t>11-17-0346-00-00ax-lb225-cr-on-txop-truncation-10-22-2-9.docx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17/0346r0 for CIDs: </a:t>
            </a:r>
          </a:p>
          <a:p>
            <a:pPr marL="0" lvl="0" indent="0">
              <a:buNone/>
            </a:pPr>
            <a:endParaRPr lang="en-GB" sz="2000" dirty="0" smtClean="0"/>
          </a:p>
          <a:p>
            <a:pPr lvl="0"/>
            <a:r>
              <a:rPr lang="en-US" sz="2000" dirty="0" smtClean="0"/>
              <a:t>6537</a:t>
            </a:r>
            <a:r>
              <a:rPr lang="en-US" sz="2000" dirty="0"/>
              <a:t>, 9282</a:t>
            </a:r>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20</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7579289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MAC-CR-4</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11-17-0344-0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-00ax-lb225-cr-on-eifs-and-txop-duration-10-3-2-3-7-and-27-11-5.docx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17/0344r1 for CIDs: </a:t>
            </a:r>
          </a:p>
          <a:p>
            <a:pPr marL="0" lvl="0" indent="0">
              <a:buNone/>
            </a:pPr>
            <a:endParaRPr lang="en-GB" sz="2000" dirty="0" smtClean="0"/>
          </a:p>
          <a:p>
            <a:pPr lvl="0"/>
            <a:r>
              <a:rPr lang="en-US" sz="2000" dirty="0"/>
              <a:t>3089, 6057, 7527, 9599, 9385 </a:t>
            </a:r>
            <a:r>
              <a:rPr lang="en-US" sz="2000" dirty="0" smtClean="0"/>
              <a:t>(5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21</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6802159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latin typeface="Calibri" panose="020F0502020204030204" pitchFamily="34" charset="0"/>
              </a:rPr>
              <a:t>Straw-poll MAC-CR-5</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11-17-0347-0</a:t>
            </a:r>
            <a:r>
              <a:rPr lang="en-US" altLang="en-US" sz="1400" dirty="0" smtClean="0">
                <a:latin typeface="Calibri" panose="020F0502020204030204" pitchFamily="34" charset="0"/>
                <a:cs typeface="+mn-cs"/>
              </a:rPr>
              <a:t>1</a:t>
            </a:r>
            <a:r>
              <a:rPr lang="mr-IN" altLang="en-US" sz="1400" dirty="0" smtClean="0">
                <a:latin typeface="Calibri" panose="020F0502020204030204" pitchFamily="34" charset="0"/>
                <a:cs typeface="+mn-cs"/>
              </a:rPr>
              <a:t>-00ax-lb225-cr-on-intra-ppdu-ps-27-14-1.docx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17/0347r1 for CIDs: </a:t>
            </a:r>
          </a:p>
          <a:p>
            <a:pPr marL="0" lvl="0" indent="0">
              <a:buNone/>
            </a:pPr>
            <a:endParaRPr lang="en-GB" sz="2000" dirty="0" smtClean="0"/>
          </a:p>
          <a:p>
            <a:pPr lvl="0"/>
            <a:r>
              <a:rPr lang="en-US" sz="2000" dirty="0" smtClean="0"/>
              <a:t>3091, 5216</a:t>
            </a:r>
            <a:r>
              <a:rPr lang="en-US" sz="2000" dirty="0"/>
              <a:t>, 5506, 5938</a:t>
            </a:r>
            <a:r>
              <a:rPr lang="en-US" sz="2000" dirty="0" smtClean="0"/>
              <a:t>, 6052, 6055, 6782, 6783, 6784, 6785, 7602, 8241, 8242, 9602  (14 CIDs)</a:t>
            </a:r>
            <a:endParaRPr lang="en-GB" sz="2000" dirty="0" smtClean="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22</a:t>
            </a:fld>
            <a:endParaRPr lang="en-US" altLang="en-US"/>
          </a:p>
        </p:txBody>
      </p:sp>
      <p:sp>
        <p:nvSpPr>
          <p:cNvPr id="7" name="Rectangle 5"/>
          <p:cNvSpPr>
            <a:spLocks noGrp="1" noChangeArrowheads="1"/>
          </p:cNvSpPr>
          <p:nvPr>
            <p:ph type="ftr" sz="quarter" idx="11"/>
          </p:nvPr>
        </p:nvSpPr>
        <p:spPr>
          <a:xfrm>
            <a:off x="7370719" y="6475413"/>
            <a:ext cx="1173206" cy="184666"/>
          </a:xfrm>
          <a:ln/>
        </p:spPr>
        <p:txBody>
          <a:bodyPr/>
          <a:lstStyle>
            <a:lvl1pPr>
              <a:defRPr/>
            </a:lvl1pPr>
          </a:lstStyle>
          <a:p>
            <a:pPr>
              <a:defRPr/>
            </a:pPr>
            <a:r>
              <a:rPr lang="en-US" dirty="0" err="1" smtClean="0">
                <a:latin typeface="Calibri" panose="020F0502020204030204" pitchFamily="34" charset="0"/>
              </a:rPr>
              <a:t>Jeongki</a:t>
            </a:r>
            <a:r>
              <a:rPr lang="en-US" dirty="0" smtClean="0">
                <a:latin typeface="Calibri" panose="020F0502020204030204" pitchFamily="34" charset="0"/>
              </a:rPr>
              <a:t>  Kim (LGE)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2046876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MAC-CR-6</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11-17-0384-0</a:t>
            </a:r>
            <a:r>
              <a:rPr lang="en-US" altLang="en-US" sz="1400" dirty="0" smtClean="0">
                <a:latin typeface="Calibri" panose="020F0502020204030204" pitchFamily="34" charset="0"/>
                <a:cs typeface="+mn-cs"/>
              </a:rPr>
              <a:t>2</a:t>
            </a:r>
            <a:r>
              <a:rPr lang="mr-IN" altLang="en-US" sz="1400" dirty="0" smtClean="0">
                <a:latin typeface="Calibri" panose="020F0502020204030204" pitchFamily="34" charset="0"/>
                <a:cs typeface="+mn-cs"/>
              </a:rPr>
              <a:t>-00ax-lb225-comment-resolution-for-10-24-10.docx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17/0384r2 for CIDs: </a:t>
            </a:r>
          </a:p>
          <a:p>
            <a:pPr marL="0" lvl="0" indent="0">
              <a:buNone/>
            </a:pPr>
            <a:endParaRPr lang="en-GB" sz="2000" dirty="0" smtClean="0"/>
          </a:p>
          <a:p>
            <a:r>
              <a:rPr lang="en-US" sz="2000" dirty="0"/>
              <a:t>3051, 3052, 3053, 3207, 3208, 3209, 3210, 3211, </a:t>
            </a:r>
            <a:r>
              <a:rPr lang="en-US" sz="2000" dirty="0" smtClean="0"/>
              <a:t>3212, </a:t>
            </a:r>
            <a:r>
              <a:rPr lang="en-US" sz="2000" dirty="0"/>
              <a:t>7786, 7787, 9695, 9864 </a:t>
            </a:r>
            <a:r>
              <a:rPr lang="en-US" sz="2000" dirty="0" smtClean="0"/>
              <a:t> (13 CIDs</a:t>
            </a:r>
            <a:r>
              <a:rPr lang="en-US" sz="2000" dirty="0"/>
              <a:t>)</a:t>
            </a:r>
            <a:endParaRPr lang="en-GB" sz="2000" dirty="0">
              <a:solidFill>
                <a:srgbClr val="FF0000"/>
              </a:solidFill>
            </a:endParaRPr>
          </a:p>
          <a:p>
            <a:pPr marL="0" lvl="0" indent="0">
              <a:buNone/>
            </a:pPr>
            <a:endParaRPr lang="en-GB" sz="2000" dirty="0" smtClean="0"/>
          </a:p>
          <a:p>
            <a:pPr marL="0" indent="0">
              <a:buNone/>
            </a:pPr>
            <a:endParaRPr lang="en-GB" sz="2000" dirty="0" smtClean="0">
              <a:solidFill>
                <a:srgbClr val="FF0000"/>
              </a:solidFill>
            </a:endParaRPr>
          </a:p>
          <a:p>
            <a:endParaRPr lang="en-GB" sz="2000" dirty="0">
              <a:solidFill>
                <a:srgbClr val="FF0000"/>
              </a:solidFill>
            </a:endParaRPr>
          </a:p>
          <a:p>
            <a:pPr marL="0" indent="0">
              <a:buNone/>
            </a:pPr>
            <a:r>
              <a:rPr lang="en-US" sz="2000" dirty="0" smtClean="0"/>
              <a:t>Results: Straw poll passed with no objection</a:t>
            </a:r>
            <a:endParaRPr lang="en-US" sz="2000" dirty="0">
              <a:latin typeface="Calibri" panose="020F0502020204030204" pitchFamily="34" charset="0"/>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23</a:t>
            </a:fld>
            <a:endParaRPr lang="en-US" altLang="en-US"/>
          </a:p>
        </p:txBody>
      </p:sp>
      <p:sp>
        <p:nvSpPr>
          <p:cNvPr id="7" name="Rectangle 5"/>
          <p:cNvSpPr>
            <a:spLocks noGrp="1" noChangeArrowheads="1"/>
          </p:cNvSpPr>
          <p:nvPr>
            <p:ph type="ftr" sz="quarter" idx="11"/>
          </p:nvPr>
        </p:nvSpPr>
        <p:spPr>
          <a:xfrm>
            <a:off x="6862567" y="6475413"/>
            <a:ext cx="1681358" cy="184666"/>
          </a:xfrm>
          <a:ln/>
        </p:spPr>
        <p:txBody>
          <a:bodyPr/>
          <a:lstStyle>
            <a:lvl1pPr>
              <a:defRPr/>
            </a:lvl1pPr>
          </a:lstStyle>
          <a:p>
            <a:pPr>
              <a:defRPr/>
            </a:pPr>
            <a:r>
              <a:rPr lang="en-US" dirty="0" smtClean="0">
                <a:latin typeface="Calibri" panose="020F0502020204030204" pitchFamily="34" charset="0"/>
              </a:rPr>
              <a:t>Reza </a:t>
            </a:r>
            <a:r>
              <a:rPr lang="en-US" dirty="0" err="1"/>
              <a:t>Hedayat</a:t>
            </a:r>
            <a:r>
              <a:rPr lang="en-US" dirty="0" smtClean="0">
                <a:latin typeface="Calibri" panose="020F0502020204030204" pitchFamily="34" charset="0"/>
              </a:rPr>
              <a:t> (</a:t>
            </a:r>
            <a:r>
              <a:rPr lang="en-US" dirty="0" err="1" smtClean="0">
                <a:latin typeface="Calibri" panose="020F0502020204030204" pitchFamily="34" charset="0"/>
              </a:rPr>
              <a:t>Newracom</a:t>
            </a:r>
            <a:r>
              <a:rPr lang="en-US" dirty="0" smtClean="0">
                <a:latin typeface="Calibri" panose="020F0502020204030204" pitchFamily="34" charset="0"/>
              </a:rPr>
              <a: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0749823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MAC-CR-7</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a:t>
            </a:r>
            <a:r>
              <a:rPr lang="mr-IN" altLang="en-US" sz="1400" dirty="0" smtClean="0">
                <a:latin typeface="Calibri" panose="020F0502020204030204" pitchFamily="34" charset="0"/>
                <a:cs typeface="+mn-cs"/>
              </a:rPr>
              <a:t>11-17-0283-05-00ax-lb225-mac-cr-9-3-1-23.docx</a:t>
            </a:r>
            <a:r>
              <a:rPr lang="en-US" altLang="en-US" sz="1400" dirty="0" smtClean="0">
                <a:latin typeface="Calibri" panose="020F0502020204030204" pitchFamily="34" charset="0"/>
                <a:cs typeface="+mn-cs"/>
              </a:rPr>
              <a:t>)</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17/0283r5 for CIDs: </a:t>
            </a:r>
          </a:p>
          <a:p>
            <a:pPr marL="0" lvl="0" indent="0">
              <a:buNone/>
            </a:pPr>
            <a:endParaRPr lang="en-GB" sz="2000" dirty="0"/>
          </a:p>
          <a:p>
            <a:pPr lvl="0"/>
            <a:r>
              <a:rPr lang="en-US" sz="2000" dirty="0" smtClean="0"/>
              <a:t> 3018, 8190 (2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r>
              <a:rPr lang="en-US" sz="2000" dirty="0" err="1" smtClean="0"/>
              <a:t>Strawpoll</a:t>
            </a:r>
            <a:r>
              <a:rPr lang="en-US" sz="2000" dirty="0" smtClean="0"/>
              <a:t> passed with no objection</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24</a:t>
            </a:fld>
            <a:endParaRPr lang="en-US" altLang="en-US"/>
          </a:p>
        </p:txBody>
      </p:sp>
      <p:sp>
        <p:nvSpPr>
          <p:cNvPr id="7" name="Rectangle 5"/>
          <p:cNvSpPr>
            <a:spLocks noGrp="1" noChangeArrowheads="1"/>
          </p:cNvSpPr>
          <p:nvPr>
            <p:ph type="ftr" sz="quarter" idx="11"/>
          </p:nvPr>
        </p:nvSpPr>
        <p:spPr>
          <a:xfrm>
            <a:off x="6841151" y="6475413"/>
            <a:ext cx="1702774" cy="184666"/>
          </a:xfrm>
          <a:ln/>
        </p:spPr>
        <p:txBody>
          <a:bodyPr/>
          <a:lstStyle>
            <a:lvl1pPr>
              <a:defRPr/>
            </a:lvl1pPr>
          </a:lstStyle>
          <a:p>
            <a:pPr>
              <a:defRPr/>
            </a:pPr>
            <a:r>
              <a:rPr lang="en-US" dirty="0" smtClean="0">
                <a:latin typeface="Calibri" panose="020F0502020204030204" pitchFamily="34" charset="0"/>
              </a:rPr>
              <a:t>Raja </a:t>
            </a:r>
            <a:r>
              <a:rPr lang="en-US" dirty="0" err="1"/>
              <a:t>Banerjea</a:t>
            </a:r>
            <a:r>
              <a:rPr lang="en-US" dirty="0" smtClean="0">
                <a:latin typeface="Calibri" panose="020F0502020204030204" pitchFamily="34" charset="0"/>
              </a:rPr>
              <a:t> (Qualcomm)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859024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Up</a:t>
            </a:r>
            <a:endParaRPr lang="en-US" dirty="0"/>
          </a:p>
        </p:txBody>
      </p:sp>
      <p:sp>
        <p:nvSpPr>
          <p:cNvPr id="3" name="Subtitle 2"/>
          <p:cNvSpPr>
            <a:spLocks noGrp="1"/>
          </p:cNvSpPr>
          <p:nvPr>
            <p:ph type="subTitle" idx="1"/>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Footer Placeholder 4"/>
          <p:cNvSpPr>
            <a:spLocks noGrp="1"/>
          </p:cNvSpPr>
          <p:nvPr>
            <p:ph type="ftr" sz="quarter" idx="11"/>
          </p:nvPr>
        </p:nvSpPr>
        <p:spPr/>
        <p:txBody>
          <a:bodyPr/>
          <a:lstStyle/>
          <a:p>
            <a:pPr>
              <a:defRPr/>
            </a:pPr>
            <a:r>
              <a:rPr lang="en-US" smtClean="0"/>
              <a:t>Eric Wong (Apple)</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70AA8DC3-7C7F-436A-8C94-CF1AE6DDC452}" type="slidenum">
              <a:rPr lang="en-US" altLang="en-US" smtClean="0"/>
              <a:pPr/>
              <a:t>25</a:t>
            </a:fld>
            <a:endParaRPr lang="en-US" altLang="en-US"/>
          </a:p>
        </p:txBody>
      </p:sp>
    </p:spTree>
    <p:extLst>
      <p:ext uri="{BB962C8B-B14F-4D97-AF65-F5344CB8AC3E}">
        <p14:creationId xmlns:p14="http://schemas.microsoft.com/office/powerpoint/2010/main" val="1035508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latin typeface="Calibri" panose="020F0502020204030204" pitchFamily="34" charset="0"/>
              </a:rPr>
              <a:t>Straw-poll </a:t>
            </a:r>
            <a:r>
              <a:rPr lang="en-US" altLang="en-US" dirty="0" smtClean="0">
                <a:latin typeface="Calibri" panose="020F0502020204030204" pitchFamily="34" charset="0"/>
              </a:rPr>
              <a:t>MAC-CR-</a:t>
            </a:r>
            <a:br>
              <a:rPr lang="en-US" altLang="en-US" dirty="0" smtClean="0">
                <a:latin typeface="Calibri" panose="020F0502020204030204" pitchFamily="34" charset="0"/>
              </a:rPr>
            </a:br>
            <a:r>
              <a:rPr lang="en-US" altLang="en-US" sz="1400" dirty="0" smtClean="0">
                <a:latin typeface="Calibri" panose="020F0502020204030204" pitchFamily="34" charset="0"/>
                <a:cs typeface="+mn-cs"/>
              </a:rPr>
              <a:t>(11-17-0448-00-00ax-proposed-resolution-for-comments-related-to-cids-in-27-5-2.docx)</a:t>
            </a:r>
            <a:endParaRPr lang="en-US" altLang="en-US" sz="1400" dirty="0">
              <a:latin typeface="Calibri" panose="020F0502020204030204" pitchFamily="34" charset="0"/>
              <a:cs typeface="+mn-cs"/>
            </a:endParaRPr>
          </a:p>
        </p:txBody>
      </p:sp>
      <p:sp>
        <p:nvSpPr>
          <p:cNvPr id="25603" name="Content Placeholder 2"/>
          <p:cNvSpPr>
            <a:spLocks noGrp="1"/>
          </p:cNvSpPr>
          <p:nvPr>
            <p:ph idx="1"/>
          </p:nvPr>
        </p:nvSpPr>
        <p:spPr>
          <a:xfrm>
            <a:off x="685800" y="1676400"/>
            <a:ext cx="7772400" cy="4114800"/>
          </a:xfrm>
        </p:spPr>
        <p:txBody>
          <a:bodyPr/>
          <a:lstStyle/>
          <a:p>
            <a:pPr marL="0" lvl="0" indent="0">
              <a:buNone/>
            </a:pPr>
            <a:endParaRPr lang="en-US" sz="2000" dirty="0"/>
          </a:p>
          <a:p>
            <a:pPr marL="0" lvl="0" indent="0">
              <a:buNone/>
            </a:pPr>
            <a:r>
              <a:rPr lang="en-US" sz="2000" dirty="0" smtClean="0"/>
              <a:t>Do you agree to add to the 11ax specification D1.1 the comment resolutions in document 17/0448r0 for CIDs: </a:t>
            </a:r>
          </a:p>
          <a:p>
            <a:pPr marL="0" lvl="0" indent="0">
              <a:buNone/>
            </a:pPr>
            <a:endParaRPr lang="en-GB" sz="2000" dirty="0"/>
          </a:p>
          <a:p>
            <a:pPr lvl="0"/>
            <a:r>
              <a:rPr lang="en-US" sz="2000" dirty="0" smtClean="0"/>
              <a:t> </a:t>
            </a:r>
            <a:r>
              <a:rPr lang="en-GB" sz="2000" dirty="0"/>
              <a:t>5397, 5712, 7394, 8058, 8275, 8303</a:t>
            </a:r>
            <a:r>
              <a:rPr lang="en-US" sz="2000" dirty="0"/>
              <a:t> </a:t>
            </a:r>
            <a:r>
              <a:rPr lang="en-US" sz="2000" dirty="0" smtClean="0"/>
              <a:t>(</a:t>
            </a:r>
            <a:r>
              <a:rPr lang="en-US" sz="2000" dirty="0"/>
              <a:t>6</a:t>
            </a:r>
            <a:r>
              <a:rPr lang="en-US" sz="2000" dirty="0" smtClean="0"/>
              <a:t> CIDs</a:t>
            </a:r>
            <a:r>
              <a:rPr lang="en-US" sz="2000" dirty="0"/>
              <a:t>)</a:t>
            </a:r>
            <a:endParaRPr lang="en-GB" sz="2000" dirty="0">
              <a:solidFill>
                <a:srgbClr val="FF0000"/>
              </a:solidFill>
            </a:endParaRPr>
          </a:p>
          <a:p>
            <a:endParaRPr lang="en-GB" sz="2000" dirty="0">
              <a:solidFill>
                <a:srgbClr val="FF0000"/>
              </a:solidFill>
            </a:endParaRPr>
          </a:p>
          <a:p>
            <a:endParaRPr lang="en-GB" sz="2000" dirty="0" smtClean="0">
              <a:solidFill>
                <a:srgbClr val="FF0000"/>
              </a:solidFill>
            </a:endParaRPr>
          </a:p>
          <a:p>
            <a:endParaRPr lang="en-GB" sz="2000" dirty="0">
              <a:solidFill>
                <a:srgbClr val="FF0000"/>
              </a:solidFill>
            </a:endParaRPr>
          </a:p>
          <a:p>
            <a:pPr marL="0" indent="0">
              <a:buNone/>
            </a:pPr>
            <a:r>
              <a:rPr lang="en-US" sz="2000" dirty="0"/>
              <a:t>Results</a:t>
            </a:r>
            <a:r>
              <a:rPr lang="en-US" sz="2000" dirty="0" smtClean="0"/>
              <a:t>: </a:t>
            </a:r>
            <a:endParaRPr lang="en-GB" sz="2000" dirty="0" smtClean="0">
              <a:solidFill>
                <a:srgbClr val="FF0000"/>
              </a:solidFill>
            </a:endParaRP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26</a:t>
            </a:fld>
            <a:endParaRPr lang="en-US" altLang="en-US"/>
          </a:p>
        </p:txBody>
      </p:sp>
      <p:sp>
        <p:nvSpPr>
          <p:cNvPr id="7" name="Rectangle 5"/>
          <p:cNvSpPr>
            <a:spLocks noGrp="1" noChangeArrowheads="1"/>
          </p:cNvSpPr>
          <p:nvPr>
            <p:ph type="ftr" sz="quarter" idx="11"/>
          </p:nvPr>
        </p:nvSpPr>
        <p:spPr>
          <a:xfrm>
            <a:off x="7607130" y="6475413"/>
            <a:ext cx="936795" cy="184666"/>
          </a:xfrm>
          <a:ln/>
        </p:spPr>
        <p:txBody>
          <a:bodyPr/>
          <a:lstStyle>
            <a:lvl1pPr>
              <a:defRPr/>
            </a:lvl1pPr>
          </a:lstStyle>
          <a:p>
            <a:pPr>
              <a:defRPr/>
            </a:pPr>
            <a:r>
              <a:rPr lang="en-US" dirty="0" smtClean="0">
                <a:latin typeface="Calibri" panose="020F0502020204030204" pitchFamily="34" charset="0"/>
              </a:rPr>
              <a:t>Jing Ma (NICT) </a:t>
            </a:r>
            <a:endParaRPr lang="en-US" dirty="0">
              <a:latin typeface="Calibri" panose="020F0502020204030204" pitchFamily="34" charset="0"/>
            </a:endParaRPr>
          </a:p>
        </p:txBody>
      </p:sp>
      <p:sp>
        <p:nvSpPr>
          <p:cNvPr id="8" name="Rectangle 4"/>
          <p:cNvSpPr>
            <a:spLocks noGrp="1" noChangeArrowheads="1"/>
          </p:cNvSpPr>
          <p:nvPr>
            <p:ph type="dt" sz="quarter" idx="10"/>
          </p:nvPr>
        </p:nvSpPr>
        <p:spPr>
          <a:xfrm>
            <a:off x="696913" y="332601"/>
            <a:ext cx="126419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a:latin typeface="Calibri" panose="020F0502020204030204" pitchFamily="34" charset="0"/>
              </a:rPr>
              <a:t>January 2017</a:t>
            </a:r>
          </a:p>
        </p:txBody>
      </p:sp>
    </p:spTree>
    <p:extLst>
      <p:ext uri="{BB962C8B-B14F-4D97-AF65-F5344CB8AC3E}">
        <p14:creationId xmlns:p14="http://schemas.microsoft.com/office/powerpoint/2010/main" val="1215717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agenda</a:t>
            </a:r>
          </a:p>
          <a:p>
            <a:r>
              <a:rPr lang="en-US" altLang="en-US" sz="1800" dirty="0" smtClean="0"/>
              <a:t>Note ad hoc rules </a:t>
            </a:r>
            <a:endParaRPr lang="en-US" altLang="en-US" sz="1800" dirty="0"/>
          </a:p>
          <a:p>
            <a:pPr lvl="1"/>
            <a:r>
              <a:rPr lang="en-US" altLang="en-US" sz="1600" dirty="0" smtClean="0"/>
              <a:t>Slides 13-14</a:t>
            </a:r>
          </a:p>
          <a:p>
            <a:r>
              <a:rPr lang="en-US" altLang="en-US" sz="1800" dirty="0" smtClean="0"/>
              <a:t>Note total 5 MAC ad hoc sessions this week</a:t>
            </a:r>
          </a:p>
          <a:p>
            <a:pPr lvl="1"/>
            <a:r>
              <a:rPr lang="en-US" altLang="en-US" sz="1600" dirty="0" smtClean="0"/>
              <a:t>Monday PM2</a:t>
            </a:r>
          </a:p>
          <a:p>
            <a:pPr lvl="1"/>
            <a:r>
              <a:rPr lang="en-US" altLang="en-US" sz="1600" dirty="0" smtClean="0"/>
              <a:t>Tuesday AM2 and PM2</a:t>
            </a:r>
          </a:p>
          <a:p>
            <a:pPr lvl="1"/>
            <a:r>
              <a:rPr lang="en-US" altLang="en-US" sz="1600" dirty="0" smtClean="0"/>
              <a:t>Wednesday PM1 and PM2</a:t>
            </a:r>
          </a:p>
          <a:p>
            <a:r>
              <a:rPr lang="en-US" altLang="en-US" sz="1800" dirty="0" smtClean="0"/>
              <a:t>Approve previous ad hoc session and telecon minutes </a:t>
            </a:r>
          </a:p>
          <a:p>
            <a:pPr lvl="1"/>
            <a:r>
              <a:rPr lang="en-US" altLang="en-US" sz="1400" dirty="0" smtClean="0"/>
              <a:t>Typically </a:t>
            </a:r>
            <a:r>
              <a:rPr lang="en-US" altLang="en-US" sz="1400" dirty="0" err="1" smtClean="0"/>
              <a:t>TGax</a:t>
            </a:r>
            <a:r>
              <a:rPr lang="en-US" altLang="en-US" sz="1400" dirty="0" smtClean="0"/>
              <a:t> Full</a:t>
            </a:r>
          </a:p>
          <a:p>
            <a:r>
              <a:rPr lang="en-CA" altLang="en-US" sz="1800" dirty="0" smtClean="0"/>
              <a:t>Technical Presentations approved by 802.11ax chair for presentation this week, and related straw polls</a:t>
            </a:r>
          </a:p>
          <a:p>
            <a:r>
              <a:rPr lang="en-CA" altLang="en-US" sz="1800" dirty="0" smtClean="0"/>
              <a:t>Any other technical presentations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2291" name="Footer Placeholder 2"/>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3315"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4339"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6</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smtClean="0"/>
              <a:t>	</a:t>
            </a:r>
            <a:r>
              <a:rPr lang="en-US" altLang="en-US" sz="1400" b="0" smtClean="0"/>
              <a:t>The IEEE-SA strongly recommends that at each WG meeting the chair or a designee:</a:t>
            </a:r>
            <a:endParaRPr lang="en-US" altLang="en-US" sz="1400" smtClean="0"/>
          </a:p>
          <a:p>
            <a:pPr lvl="1">
              <a:lnSpc>
                <a:spcPct val="80000"/>
              </a:lnSpc>
            </a:pPr>
            <a:r>
              <a:rPr lang="en-US" altLang="en-US" sz="1400" b="1" smtClean="0"/>
              <a:t>Show slides #1 through #4 of this presentation</a:t>
            </a:r>
          </a:p>
          <a:p>
            <a:pPr lvl="1">
              <a:lnSpc>
                <a:spcPct val="80000"/>
              </a:lnSpc>
            </a:pPr>
            <a:r>
              <a:rPr lang="en-US" altLang="en-US" sz="1400" b="1" smtClean="0"/>
              <a:t>Advise the WG attendees that:</a:t>
            </a:r>
            <a:r>
              <a:rPr lang="en-US" altLang="en-US" sz="1400" smtClean="0"/>
              <a:t> </a:t>
            </a:r>
          </a:p>
          <a:p>
            <a:pPr lvl="2">
              <a:lnSpc>
                <a:spcPct val="80000"/>
              </a:lnSpc>
            </a:pPr>
            <a:r>
              <a:rPr lang="en-US" alt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altLang="en-US" sz="1400" smtClean="0"/>
              <a:t>Early identification of patent claims which may be essential for the use of standards under development is strongly encouraged; </a:t>
            </a:r>
          </a:p>
          <a:p>
            <a:pPr lvl="2">
              <a:lnSpc>
                <a:spcPct val="80000"/>
              </a:lnSpc>
            </a:pPr>
            <a:r>
              <a:rPr lang="en-US" alt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br>
            <a:endParaRPr lang="en-US" altLang="en-US" sz="1400" smtClean="0"/>
          </a:p>
          <a:p>
            <a:pPr lvl="1">
              <a:lnSpc>
                <a:spcPct val="20000"/>
              </a:lnSpc>
            </a:pPr>
            <a:r>
              <a:rPr lang="en-US" altLang="en-US" sz="1400" b="1" smtClean="0"/>
              <a:t>Instruct the WG Secretary to record in the minutes of the relevant WG meeting:</a:t>
            </a:r>
            <a:r>
              <a:rPr lang="en-US" altLang="en-US" sz="700" smtClean="0"/>
              <a:t> </a:t>
            </a:r>
          </a:p>
          <a:p>
            <a:pPr lvl="2">
              <a:lnSpc>
                <a:spcPct val="80000"/>
              </a:lnSpc>
            </a:pPr>
            <a:r>
              <a:rPr lang="en-US" altLang="en-US" sz="1400" smtClean="0"/>
              <a:t>That the foregoing information was provided and that slides 1 through 4 (and this slide 0, if applicable) were shown; </a:t>
            </a:r>
          </a:p>
          <a:p>
            <a:pPr lvl="2">
              <a:lnSpc>
                <a:spcPct val="80000"/>
              </a:lnSpc>
            </a:pPr>
            <a:r>
              <a:rPr lang="en-US" alt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smtClean="0"/>
          </a:p>
          <a:p>
            <a:pPr lvl="1">
              <a:lnSpc>
                <a:spcPct val="80000"/>
              </a:lnSpc>
              <a:spcBef>
                <a:spcPct val="5000"/>
              </a:spcBef>
            </a:pPr>
            <a:r>
              <a:rPr lang="en-US" alt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smtClean="0"/>
              <a:t>It is recommended that the WG chair review the guidance in </a:t>
            </a:r>
            <a:r>
              <a:rPr lang="en-US" altLang="en-US" sz="1400" i="1" smtClean="0"/>
              <a:t>IEEE-SA Standards Board Operations Manual</a:t>
            </a:r>
            <a:r>
              <a:rPr lang="en-US" altLang="en-US" sz="1400" smtClean="0"/>
              <a:t> 6.3.5 and in FAQs 12 and 12a on inclusion of potential Essential Patent Claims by incorporation or by reference.</a:t>
            </a:r>
            <a:r>
              <a:rPr lang="en-US" altLang="en-US" sz="1400" smtClean="0">
                <a:solidFill>
                  <a:srgbClr val="FF3300"/>
                </a:solidFill>
              </a:rPr>
              <a:t> </a:t>
            </a:r>
          </a:p>
          <a:p>
            <a:pPr lvl="1">
              <a:lnSpc>
                <a:spcPct val="80000"/>
              </a:lnSpc>
              <a:spcBef>
                <a:spcPct val="5000"/>
              </a:spcBef>
              <a:buFontTx/>
              <a:buNone/>
            </a:pPr>
            <a:endParaRPr lang="en-US" altLang="en-US" sz="1200" smtClean="0"/>
          </a:p>
          <a:p>
            <a:pPr lvl="1">
              <a:lnSpc>
                <a:spcPct val="80000"/>
              </a:lnSpc>
              <a:spcBef>
                <a:spcPct val="5000"/>
              </a:spcBef>
              <a:buFontTx/>
              <a:buNone/>
            </a:pPr>
            <a:r>
              <a:rPr lang="en-US" altLang="en-US" sz="1200" smtClean="0"/>
              <a:t>	Note: </a:t>
            </a:r>
            <a:r>
              <a:rPr lang="en-US" altLang="en-US" sz="1200" b="1" smtClean="0"/>
              <a:t>WG</a:t>
            </a:r>
            <a:r>
              <a:rPr lang="en-US" altLang="en-US" sz="120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5363"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7</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6387"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16918"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smtClean="0"/>
              <a:t>March 2017</a:t>
            </a:r>
            <a:endParaRPr lang="en-US" altLang="en-US" sz="1800" dirty="0" smtClean="0"/>
          </a:p>
        </p:txBody>
      </p:sp>
      <p:sp>
        <p:nvSpPr>
          <p:cNvPr id="17411" name="Footer Placeholder 3"/>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Eric Wong (Apple)</a:t>
            </a:r>
            <a:endParaRPr lang="en-US" altLang="en-US" dirty="0" smtClean="0"/>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9</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27112</TotalTime>
  <Words>2230</Words>
  <Application>Microsoft Macintosh PowerPoint</Application>
  <PresentationFormat>On-screen Show (4:3)</PresentationFormat>
  <Paragraphs>494</Paragraphs>
  <Slides>26</Slides>
  <Notes>22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 Black</vt:lpstr>
      <vt:lpstr>Calibri</vt:lpstr>
      <vt:lpstr>Helvetica</vt:lpstr>
      <vt:lpstr>Monotype Sorts</vt:lpstr>
      <vt:lpstr>MS PGothic</vt:lpstr>
      <vt:lpstr>ＭＳ Ｐゴシック</vt:lpstr>
      <vt:lpstr>Times New Roman</vt:lpstr>
      <vt:lpstr>Arial</vt:lpstr>
      <vt:lpstr>802-11-Submission</vt:lpstr>
      <vt:lpstr>TGax MAC Ad-hoc  March 2017 Meeting Agenda</vt:lpstr>
      <vt:lpstr>IEEE 802.11 TGax High Efficiency WLAN MAC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(MAC)</vt:lpstr>
      <vt:lpstr>Submissions (MAC)</vt:lpstr>
      <vt:lpstr>Ad Hoc Groups Operation (1/2) Governing document is 15/075r0</vt:lpstr>
      <vt:lpstr>Ad Hoc Groups Operation (2/2) Governing document is 15/075r0</vt:lpstr>
      <vt:lpstr>Straw-poll #1 (11-17-0074-02-00ax-explanations-for-cr-on-27-5-2-7.pptx)</vt:lpstr>
      <vt:lpstr>Straw-poll #2 (11-17-0074-02-00ax-explanations-for-cr-on-27-5-2-7.pptx)</vt:lpstr>
      <vt:lpstr>Straw-poll #3 (11-17-0074-02-00ax-explanations-for-cr-on-27-5-2-7.pptx)</vt:lpstr>
      <vt:lpstr>Straw-poll MAC-CR-1 (11-17-0239-02-00ax-lb225-mac-cr-ht-control-subclause-9-2-4-6-x-and-10-1-block-2.docx)</vt:lpstr>
      <vt:lpstr>Straw-poll MAC-CR-2 (11-17-0240-01-00ax-lb225-mac-cr-ht-control-subclause-9-2-4-6-x-and-10-1-block-3.docx)</vt:lpstr>
      <vt:lpstr>Straw-poll MAC-CR-3 (11-17-0346-00-00ax-lb225-cr-on-txop-truncation-10-22-2-9.docx)</vt:lpstr>
      <vt:lpstr>Straw-poll MAC-CR-4 (11-17-0344-01-00ax-lb225-cr-on-eifs-and-txop-duration-10-3-2-3-7-and-27-11-5.docx)</vt:lpstr>
      <vt:lpstr>Straw-poll MAC-CR-5 (11-17-0347-01-00ax-lb225-cr-on-intra-ppdu-ps-27-14-1.docx)</vt:lpstr>
      <vt:lpstr>Straw-poll MAC-CR-6 (11-17-0384-02-00ax-lb225-comment-resolution-for-10-24-10.docx)</vt:lpstr>
      <vt:lpstr>Straw-poll MAC-CR-7 (11-17-0283-05-00ax-lb225-mac-cr-9-3-1-23.docx)</vt:lpstr>
      <vt:lpstr>Back Up</vt:lpstr>
      <vt:lpstr>Straw-poll MAC-CR- (11-17-0448-00-00ax-proposed-resolution-for-comments-related-to-cids-in-27-5-2.docx)</vt:lpstr>
    </vt:vector>
  </TitlesOfParts>
  <Company>Cisco Systems</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Eric Wong</cp:lastModifiedBy>
  <cp:revision>1924</cp:revision>
  <cp:lastPrinted>1998-02-10T13:28:06Z</cp:lastPrinted>
  <dcterms:created xsi:type="dcterms:W3CDTF">2007-04-17T18:10:23Z</dcterms:created>
  <dcterms:modified xsi:type="dcterms:W3CDTF">2017-03-15T01:06:36Z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